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notesSlides/notesSlide5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notesSlides/notesSlide5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notesSlides/notesSlide55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5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notesSlides/notesSlide40.xml" ContentType="application/vnd.openxmlformats-officedocument.presentationml.notesSlide+xml"/>
  <Default Extension="pdf" ContentType="application/pdf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56" r:id="rId2"/>
    <p:sldId id="338" r:id="rId3"/>
    <p:sldId id="258" r:id="rId4"/>
    <p:sldId id="337" r:id="rId5"/>
    <p:sldId id="331" r:id="rId6"/>
    <p:sldId id="332" r:id="rId7"/>
    <p:sldId id="333" r:id="rId8"/>
    <p:sldId id="400" r:id="rId9"/>
    <p:sldId id="399" r:id="rId10"/>
    <p:sldId id="339" r:id="rId11"/>
    <p:sldId id="334" r:id="rId12"/>
    <p:sldId id="335" r:id="rId13"/>
    <p:sldId id="336" r:id="rId14"/>
    <p:sldId id="386" r:id="rId15"/>
    <p:sldId id="340" r:id="rId16"/>
    <p:sldId id="387" r:id="rId17"/>
    <p:sldId id="343" r:id="rId18"/>
    <p:sldId id="358" r:id="rId19"/>
    <p:sldId id="393" r:id="rId20"/>
    <p:sldId id="394" r:id="rId21"/>
    <p:sldId id="361" r:id="rId22"/>
    <p:sldId id="355" r:id="rId23"/>
    <p:sldId id="344" r:id="rId24"/>
    <p:sldId id="409" r:id="rId25"/>
    <p:sldId id="401" r:id="rId26"/>
    <p:sldId id="345" r:id="rId27"/>
    <p:sldId id="365" r:id="rId28"/>
    <p:sldId id="366" r:id="rId29"/>
    <p:sldId id="373" r:id="rId30"/>
    <p:sldId id="347" r:id="rId31"/>
    <p:sldId id="356" r:id="rId32"/>
    <p:sldId id="348" r:id="rId33"/>
    <p:sldId id="380" r:id="rId34"/>
    <p:sldId id="349" r:id="rId35"/>
    <p:sldId id="381" r:id="rId36"/>
    <p:sldId id="382" r:id="rId37"/>
    <p:sldId id="383" r:id="rId38"/>
    <p:sldId id="389" r:id="rId39"/>
    <p:sldId id="374" r:id="rId40"/>
    <p:sldId id="375" r:id="rId41"/>
    <p:sldId id="376" r:id="rId42"/>
    <p:sldId id="377" r:id="rId43"/>
    <p:sldId id="378" r:id="rId44"/>
    <p:sldId id="403" r:id="rId45"/>
    <p:sldId id="404" r:id="rId46"/>
    <p:sldId id="405" r:id="rId47"/>
    <p:sldId id="406" r:id="rId48"/>
    <p:sldId id="408" r:id="rId49"/>
    <p:sldId id="379" r:id="rId50"/>
    <p:sldId id="395" r:id="rId51"/>
    <p:sldId id="396" r:id="rId52"/>
    <p:sldId id="350" r:id="rId53"/>
    <p:sldId id="351" r:id="rId54"/>
    <p:sldId id="385" r:id="rId55"/>
    <p:sldId id="384" r:id="rId56"/>
    <p:sldId id="301" r:id="rId57"/>
    <p:sldId id="330" r:id="rId5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handoutMaster" Target="handoutMasters/handoutMaster1.xml"/><Relationship Id="rId61" Type="http://schemas.openxmlformats.org/officeDocument/2006/relationships/printerSettings" Target="printerSettings/printerSettings1.bin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12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13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14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15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C3E88C-66FD-C44B-B71B-D4F6855804B0}" type="slidenum">
              <a:rPr lang="en-US">
                <a:latin typeface="Times New Roman" pitchFamily="-107" charset="0"/>
              </a:rPr>
              <a:pPr/>
              <a:t>39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59BD0F-B828-6345-8BF8-1CFD94E6E30B}" type="slidenum">
              <a:rPr lang="en-US">
                <a:latin typeface="Times New Roman" pitchFamily="-107" charset="0"/>
              </a:rPr>
              <a:pPr/>
              <a:t>40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E4F6AA-A859-6748-9F06-6BD017A0C369}" type="slidenum">
              <a:rPr lang="en-US">
                <a:latin typeface="Times New Roman" pitchFamily="-107" charset="0"/>
              </a:rPr>
              <a:pPr/>
              <a:t>41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DABC8-9A7F-8142-B6B3-50F296CB7435}" type="slidenum">
              <a:rPr lang="en-US">
                <a:latin typeface="Times New Roman" pitchFamily="-107" charset="0"/>
              </a:rPr>
              <a:pPr/>
              <a:t>42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43587-F2C0-C241-AA5B-1E8E33385B84}" type="slidenum">
              <a:rPr lang="en-US">
                <a:latin typeface="Times New Roman" pitchFamily="-107" charset="0"/>
              </a:rPr>
              <a:pPr/>
              <a:t>43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43587-F2C0-C241-AA5B-1E8E33385B84}" type="slidenum">
              <a:rPr lang="en-US">
                <a:latin typeface="Times New Roman" pitchFamily="-107" charset="0"/>
              </a:rPr>
              <a:pPr/>
              <a:t>44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43587-F2C0-C241-AA5B-1E8E33385B84}" type="slidenum">
              <a:rPr lang="en-US">
                <a:latin typeface="Times New Roman" pitchFamily="-107" charset="0"/>
              </a:rPr>
              <a:pPr/>
              <a:t>45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43587-F2C0-C241-AA5B-1E8E33385B84}" type="slidenum">
              <a:rPr lang="en-US">
                <a:latin typeface="Times New Roman" pitchFamily="-107" charset="0"/>
              </a:rPr>
              <a:pPr/>
              <a:t>46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43587-F2C0-C241-AA5B-1E8E33385B84}" type="slidenum">
              <a:rPr lang="en-US">
                <a:latin typeface="Times New Roman" pitchFamily="-107" charset="0"/>
              </a:rPr>
              <a:pPr/>
              <a:t>47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DABC8-9A7F-8142-B6B3-50F296CB7435}" type="slidenum">
              <a:rPr lang="en-US">
                <a:latin typeface="Times New Roman" pitchFamily="-107" charset="0"/>
              </a:rPr>
              <a:pPr/>
              <a:t>48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3ED5F-DB28-1841-A604-DB84D2B4894A}" type="slidenum">
              <a:rPr lang="en-US">
                <a:latin typeface="Times New Roman" pitchFamily="-107" charset="0"/>
              </a:rPr>
              <a:pPr/>
              <a:t>49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6F0B5-EB28-CF49-9A10-0E1F6A4405AC}" type="slidenum">
              <a:rPr lang="en-US">
                <a:latin typeface="Times New Roman" pitchFamily="-107" charset="0"/>
              </a:rPr>
              <a:pPr/>
              <a:t>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11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df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df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df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8.xml"/><Relationship Id="rId3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9.xml"/><Relationship Id="rId3" Type="http://schemas.openxmlformats.org/officeDocument/2006/relationships/image" Target="../media/image6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2:  September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5, 2018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Analysis, Metrics, and Bottlenecks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" y="5181600"/>
            <a:ext cx="2902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Work </a:t>
            </a:r>
            <a:r>
              <a:rPr lang="en-US" dirty="0" err="1" smtClean="0">
                <a:solidFill>
                  <a:srgbClr val="FF0000"/>
                </a:solidFill>
              </a:rPr>
              <a:t>Preclass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Lecture start</a:t>
            </a:r>
            <a:r>
              <a:rPr lang="en-US" dirty="0" smtClean="0">
                <a:solidFill>
                  <a:srgbClr val="FF0000"/>
                </a:solidFill>
              </a:rPr>
              <a:t> 10: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5pm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rate limiting item?</a:t>
            </a:r>
          </a:p>
          <a:p>
            <a:pPr lvl="1"/>
            <a:r>
              <a:rPr lang="en-US" dirty="0" smtClean="0"/>
              <a:t>Resource, computation, ….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11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 Takes 30 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minutes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Dryer Takes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60 minutes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10 shirts/hour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Where is bottleneck in our cleaning system?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" name="Group 23"/>
          <p:cNvGrpSpPr/>
          <p:nvPr/>
        </p:nvGrpSpPr>
        <p:grpSpPr>
          <a:xfrm>
            <a:off x="5715000" y="5181600"/>
            <a:ext cx="1831976" cy="1528465"/>
            <a:chOff x="5715000" y="5181600"/>
            <a:chExt cx="1831976" cy="1528465"/>
          </a:xfrm>
        </p:grpSpPr>
        <p:grpSp>
          <p:nvGrpSpPr>
            <p:cNvPr id="3" name="Group 13"/>
            <p:cNvGrpSpPr/>
            <p:nvPr/>
          </p:nvGrpSpPr>
          <p:grpSpPr>
            <a:xfrm>
              <a:off x="5715000" y="5181600"/>
              <a:ext cx="1831976" cy="1220788"/>
              <a:chOff x="7466806" y="456406"/>
              <a:chExt cx="1831976" cy="1220788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7620000" y="533400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8458200" y="533400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7696200" y="685800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8534400" y="685800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 bwMode="auto">
              <a:xfrm rot="5400000">
                <a:off x="6858000" y="1066800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 rot="5400000">
                <a:off x="7773194" y="1066006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rot="5400000">
                <a:off x="8688388" y="1065212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TextBox 14"/>
            <p:cNvSpPr txBox="1"/>
            <p:nvPr/>
          </p:nvSpPr>
          <p:spPr>
            <a:xfrm>
              <a:off x="6705600" y="6248400"/>
              <a:ext cx="731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60m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7011194" y="1829594"/>
            <a:ext cx="685800" cy="838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849394" y="1829594"/>
            <a:ext cx="685800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7394" y="1981994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925594" y="1981994"/>
            <a:ext cx="457200" cy="457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12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Dryer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10 shirts/hour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How do we increase throughput with $500 investment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" name="Group 23"/>
          <p:cNvGrpSpPr/>
          <p:nvPr/>
        </p:nvGrpSpPr>
        <p:grpSpPr>
          <a:xfrm>
            <a:off x="5715000" y="5181600"/>
            <a:ext cx="1831976" cy="1528465"/>
            <a:chOff x="5715000" y="5181600"/>
            <a:chExt cx="1831976" cy="1528465"/>
          </a:xfrm>
        </p:grpSpPr>
        <p:grpSp>
          <p:nvGrpSpPr>
            <p:cNvPr id="3" name="Group 13"/>
            <p:cNvGrpSpPr/>
            <p:nvPr/>
          </p:nvGrpSpPr>
          <p:grpSpPr>
            <a:xfrm>
              <a:off x="5715000" y="5181600"/>
              <a:ext cx="1831976" cy="1220788"/>
              <a:chOff x="7466806" y="456406"/>
              <a:chExt cx="1831976" cy="1220788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7620000" y="533400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8458200" y="533400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7696200" y="685800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8534400" y="685800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 bwMode="auto">
              <a:xfrm rot="5400000">
                <a:off x="6858000" y="1066800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 rot="5400000">
                <a:off x="7773194" y="1066006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rot="5400000">
                <a:off x="8688388" y="1065212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TextBox 14"/>
            <p:cNvSpPr txBox="1"/>
            <p:nvPr/>
          </p:nvSpPr>
          <p:spPr>
            <a:xfrm>
              <a:off x="6705600" y="6248400"/>
              <a:ext cx="731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60m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7011194" y="1829594"/>
            <a:ext cx="685800" cy="838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849394" y="1829594"/>
            <a:ext cx="685800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7394" y="1981994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925594" y="1981994"/>
            <a:ext cx="457200" cy="457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13</a:t>
            </a:fld>
            <a:endParaRPr lang="en-US" dirty="0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2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Dryers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single dryer throughput 10 shirts/hour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Throughput?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638800" y="3886200"/>
            <a:ext cx="3048000" cy="1905000"/>
            <a:chOff x="5638800" y="3886200"/>
            <a:chExt cx="3048000" cy="1905000"/>
          </a:xfrm>
        </p:grpSpPr>
        <p:grpSp>
          <p:nvGrpSpPr>
            <p:cNvPr id="33" name="Group 32"/>
            <p:cNvGrpSpPr/>
            <p:nvPr/>
          </p:nvGrpSpPr>
          <p:grpSpPr>
            <a:xfrm>
              <a:off x="5638800" y="4495800"/>
              <a:ext cx="685800" cy="838200"/>
              <a:chOff x="7011194" y="1829594"/>
              <a:chExt cx="685800" cy="83820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8001000" y="3886200"/>
              <a:ext cx="685800" cy="838200"/>
              <a:chOff x="7849394" y="1829594"/>
              <a:chExt cx="685800" cy="83820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8001000" y="4953000"/>
              <a:ext cx="685800" cy="838200"/>
              <a:chOff x="7849394" y="1829594"/>
              <a:chExt cx="685800" cy="8382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26" name="Oval 25"/>
            <p:cNvSpPr/>
            <p:nvPr/>
          </p:nvSpPr>
          <p:spPr bwMode="auto">
            <a:xfrm>
              <a:off x="7086600" y="4648200"/>
              <a:ext cx="228600" cy="457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8" name="Straight Arrow Connector 27"/>
            <p:cNvCxnSpPr>
              <a:stCxn id="26" idx="6"/>
              <a:endCxn id="18" idx="1"/>
            </p:cNvCxnSpPr>
            <p:nvPr/>
          </p:nvCxnSpPr>
          <p:spPr bwMode="auto">
            <a:xfrm flipV="1">
              <a:off x="7315200" y="4305300"/>
              <a:ext cx="685800" cy="5715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26" idx="6"/>
              <a:endCxn id="24" idx="1"/>
            </p:cNvCxnSpPr>
            <p:nvPr/>
          </p:nvCxnSpPr>
          <p:spPr bwMode="auto">
            <a:xfrm>
              <a:off x="7315200" y="4876800"/>
              <a:ext cx="685800" cy="4953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17" idx="3"/>
              <a:endCxn id="26" idx="2"/>
            </p:cNvCxnSpPr>
            <p:nvPr/>
          </p:nvCxnSpPr>
          <p:spPr bwMode="auto">
            <a:xfrm flipV="1">
              <a:off x="6324600" y="4876800"/>
              <a:ext cx="7620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14</a:t>
            </a:fld>
            <a:endParaRPr lang="en-US" dirty="0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2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Dryers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single dryer throughput 10 shirts/hour</a:t>
            </a:r>
          </a:p>
          <a:p>
            <a:r>
              <a:rPr lang="en-US" dirty="0" smtClean="0">
                <a:solidFill>
                  <a:srgbClr val="0000FF"/>
                </a:solidFill>
                <a:ea typeface="ＭＳ Ｐゴシック" pitchFamily="-107" charset="-128"/>
                <a:cs typeface="ＭＳ Ｐゴシック" pitchFamily="-107" charset="-128"/>
              </a:rPr>
              <a:t>Able to double the </a:t>
            </a:r>
            <a:br>
              <a:rPr lang="en-US" dirty="0" smtClean="0">
                <a:solidFill>
                  <a:srgbClr val="0000FF"/>
                </a:solidFill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solidFill>
                  <a:srgbClr val="0000FF"/>
                </a:solidFill>
                <a:ea typeface="ＭＳ Ｐゴシック" pitchFamily="-107" charset="-128"/>
                <a:cs typeface="ＭＳ Ｐゴシック" pitchFamily="-107" charset="-128"/>
              </a:rPr>
              <a:t>throughput without doubling system cost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2" name="Group 36"/>
          <p:cNvGrpSpPr/>
          <p:nvPr/>
        </p:nvGrpSpPr>
        <p:grpSpPr>
          <a:xfrm>
            <a:off x="5715000" y="3657600"/>
            <a:ext cx="3048000" cy="1905000"/>
            <a:chOff x="5638800" y="3886200"/>
            <a:chExt cx="3048000" cy="1905000"/>
          </a:xfrm>
        </p:grpSpPr>
        <p:grpSp>
          <p:nvGrpSpPr>
            <p:cNvPr id="3" name="Group 32"/>
            <p:cNvGrpSpPr/>
            <p:nvPr/>
          </p:nvGrpSpPr>
          <p:grpSpPr>
            <a:xfrm>
              <a:off x="5638800" y="4495800"/>
              <a:ext cx="685800" cy="838200"/>
              <a:chOff x="7011194" y="1829594"/>
              <a:chExt cx="685800" cy="83820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5" name="Group 21"/>
            <p:cNvGrpSpPr/>
            <p:nvPr/>
          </p:nvGrpSpPr>
          <p:grpSpPr>
            <a:xfrm>
              <a:off x="8001000" y="3886200"/>
              <a:ext cx="685800" cy="838200"/>
              <a:chOff x="7849394" y="1829594"/>
              <a:chExt cx="685800" cy="83820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" name="Group 22"/>
            <p:cNvGrpSpPr/>
            <p:nvPr/>
          </p:nvGrpSpPr>
          <p:grpSpPr>
            <a:xfrm>
              <a:off x="8001000" y="4953000"/>
              <a:ext cx="685800" cy="838200"/>
              <a:chOff x="7849394" y="1829594"/>
              <a:chExt cx="685800" cy="8382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26" name="Oval 25"/>
            <p:cNvSpPr/>
            <p:nvPr/>
          </p:nvSpPr>
          <p:spPr bwMode="auto">
            <a:xfrm>
              <a:off x="7086600" y="4648200"/>
              <a:ext cx="228600" cy="457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8" name="Straight Arrow Connector 27"/>
            <p:cNvCxnSpPr>
              <a:stCxn id="26" idx="6"/>
              <a:endCxn id="18" idx="1"/>
            </p:cNvCxnSpPr>
            <p:nvPr/>
          </p:nvCxnSpPr>
          <p:spPr bwMode="auto">
            <a:xfrm flipV="1">
              <a:off x="7315200" y="4305300"/>
              <a:ext cx="685800" cy="5715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26" idx="6"/>
              <a:endCxn id="24" idx="1"/>
            </p:cNvCxnSpPr>
            <p:nvPr/>
          </p:nvCxnSpPr>
          <p:spPr bwMode="auto">
            <a:xfrm>
              <a:off x="7315200" y="4876800"/>
              <a:ext cx="685800" cy="4953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17" idx="3"/>
              <a:endCxn id="26" idx="2"/>
            </p:cNvCxnSpPr>
            <p:nvPr/>
          </p:nvCxnSpPr>
          <p:spPr bwMode="auto">
            <a:xfrm flipV="1">
              <a:off x="6324600" y="4876800"/>
              <a:ext cx="7620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15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Stain Example</a:t>
            </a:r>
            <a:endParaRPr lang="en-US" dirty="0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 Takes 30 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minutes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Dryer Takes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60 minutes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10 shirts/hour</a:t>
            </a:r>
          </a:p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Shirt need 3 wash cycles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Throughput (assuming share)?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011194" y="1829594"/>
            <a:ext cx="685800" cy="838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7394" y="1981994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8458200" y="1828800"/>
            <a:ext cx="685800" cy="838200"/>
            <a:chOff x="7849394" y="1829594"/>
            <a:chExt cx="685800" cy="8382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7849394" y="1829594"/>
              <a:ext cx="685800" cy="838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925594" y="1981994"/>
              <a:ext cx="457200" cy="4572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4" name="U-Turn Arrow 23"/>
          <p:cNvSpPr/>
          <p:nvPr/>
        </p:nvSpPr>
        <p:spPr bwMode="auto">
          <a:xfrm flipH="1">
            <a:off x="7239000" y="1295400"/>
            <a:ext cx="886968" cy="877824"/>
          </a:xfrm>
          <a:prstGeom prst="uturnArrow">
            <a:avLst>
              <a:gd name="adj1" fmla="val 20431"/>
              <a:gd name="adj2" fmla="val 22716"/>
              <a:gd name="adj3" fmla="val 38706"/>
              <a:gd name="adj4" fmla="val 30203"/>
              <a:gd name="adj5" fmla="val 7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7696200" y="1981200"/>
            <a:ext cx="838200" cy="484632"/>
          </a:xfrm>
          <a:prstGeom prst="rightArrow">
            <a:avLst>
              <a:gd name="adj1" fmla="val 27585"/>
              <a:gd name="adj2" fmla="val 4448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43800" y="7620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Beyond Computation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be anywhere in path</a:t>
            </a:r>
          </a:p>
          <a:p>
            <a:pPr lvl="1"/>
            <a:r>
              <a:rPr lang="en-US" dirty="0" smtClean="0"/>
              <a:t>I/O, compute, memory, data movement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" y="3276600"/>
            <a:ext cx="8813800" cy="2263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5181600" cy="1295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bottleneck?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" y="3276600"/>
            <a:ext cx="8813800" cy="22633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4953000"/>
            <a:ext cx="206634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Serial</a:t>
            </a:r>
          </a:p>
          <a:p>
            <a:r>
              <a:rPr lang="en-US" dirty="0" smtClean="0"/>
              <a:t>1Mb/s</a:t>
            </a:r>
          </a:p>
          <a:p>
            <a:r>
              <a:rPr lang="en-US" dirty="0" smtClean="0">
                <a:latin typeface="+mn-lt"/>
              </a:rPr>
              <a:t>(64b in 64</a:t>
            </a:r>
            <a:r>
              <a:rPr lang="en-US" dirty="0" smtClean="0">
                <a:latin typeface="Symbol" charset="2"/>
                <a:cs typeface="Symbol" charset="2"/>
              </a:rPr>
              <a:t>m</a:t>
            </a:r>
            <a:r>
              <a:rPr lang="en-US" dirty="0" smtClean="0">
                <a:latin typeface="+mn-lt"/>
              </a:rPr>
              <a:t>s)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3657600"/>
            <a:ext cx="2591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32b in 10ns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5715000"/>
            <a:ext cx="2591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32b</a:t>
            </a:r>
            <a:r>
              <a:rPr lang="en-US" dirty="0" smtClean="0">
                <a:latin typeface="+mn-lt"/>
                <a:sym typeface="Wingdings"/>
              </a:rPr>
              <a:t>64b in 10ns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1400" y="2514600"/>
            <a:ext cx="198113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Ethernet</a:t>
            </a:r>
          </a:p>
          <a:p>
            <a:r>
              <a:rPr lang="en-US" dirty="0" smtClean="0">
                <a:latin typeface="+mn-lt"/>
              </a:rPr>
              <a:t>1Gb/s</a:t>
            </a:r>
          </a:p>
          <a:p>
            <a:r>
              <a:rPr lang="en-US" dirty="0" smtClean="0">
                <a:latin typeface="+mn-lt"/>
              </a:rPr>
              <a:t>(64b in 64ns)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2743200"/>
            <a:ext cx="2118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 every 4ns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5334000"/>
            <a:ext cx="2419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64b in 2ns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8200" y="3352800"/>
            <a:ext cx="15131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64b </a:t>
            </a:r>
          </a:p>
          <a:p>
            <a:r>
              <a:rPr lang="en-US" dirty="0" smtClean="0">
                <a:latin typeface="+mn-lt"/>
                <a:sym typeface="Wingdings"/>
              </a:rPr>
              <a:t>In 5ns</a:t>
            </a:r>
            <a:endParaRPr lang="en-US" dirty="0">
              <a:latin typeface="+mn-lt"/>
            </a:endParaRPr>
          </a:p>
        </p:txBody>
      </p:sp>
      <p:cxnSp>
        <p:nvCxnSpPr>
          <p:cNvPr id="15" name="Straight Connector 14"/>
          <p:cNvCxnSpPr>
            <a:stCxn id="11" idx="2"/>
          </p:cNvCxnSpPr>
          <p:nvPr/>
        </p:nvCxnSpPr>
        <p:spPr bwMode="auto">
          <a:xfrm rot="16200000" flipH="1">
            <a:off x="5865742" y="3503542"/>
            <a:ext cx="605134" cy="77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5181600" cy="1295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bottleneck?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" y="3276600"/>
            <a:ext cx="8813800" cy="22633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76400" y="3657600"/>
            <a:ext cx="2591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32b in 10ns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5715000"/>
            <a:ext cx="2762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32b</a:t>
            </a:r>
            <a:r>
              <a:rPr lang="en-US" dirty="0" smtClean="0">
                <a:latin typeface="+mn-lt"/>
                <a:sym typeface="Wingdings"/>
              </a:rPr>
              <a:t>64b in </a:t>
            </a:r>
            <a:r>
              <a:rPr lang="en-US" dirty="0" smtClean="0">
                <a:solidFill>
                  <a:srgbClr val="0000FF"/>
                </a:solidFill>
                <a:latin typeface="+mn-lt"/>
                <a:sym typeface="Wingdings"/>
              </a:rPr>
              <a:t>200ns</a:t>
            </a:r>
            <a:endParaRPr lang="en-US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2743200"/>
            <a:ext cx="2118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 every 4ns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5334000"/>
            <a:ext cx="2419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64b in 2ns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19600" y="3352800"/>
            <a:ext cx="15131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64b </a:t>
            </a:r>
          </a:p>
          <a:p>
            <a:r>
              <a:rPr lang="en-US" dirty="0" smtClean="0">
                <a:latin typeface="+mn-lt"/>
                <a:sym typeface="Wingdings"/>
              </a:rPr>
              <a:t>In 5ns</a:t>
            </a:r>
            <a:endParaRPr lang="en-US" dirty="0">
              <a:latin typeface="+mn-lt"/>
            </a:endParaRPr>
          </a:p>
        </p:txBody>
      </p:sp>
      <p:cxnSp>
        <p:nvCxnSpPr>
          <p:cNvPr id="15" name="Straight Connector 14"/>
          <p:cNvCxnSpPr>
            <a:stCxn id="11" idx="2"/>
          </p:cNvCxnSpPr>
          <p:nvPr/>
        </p:nvCxnSpPr>
        <p:spPr bwMode="auto">
          <a:xfrm rot="16200000" flipH="1">
            <a:off x="5865742" y="3503542"/>
            <a:ext cx="605134" cy="77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391400" y="2514600"/>
            <a:ext cx="198113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Ethernet</a:t>
            </a:r>
          </a:p>
          <a:p>
            <a:r>
              <a:rPr lang="en-US" dirty="0" smtClean="0">
                <a:latin typeface="+mn-lt"/>
              </a:rPr>
              <a:t>1Gb/s</a:t>
            </a:r>
          </a:p>
          <a:p>
            <a:r>
              <a:rPr lang="en-US" dirty="0" smtClean="0">
                <a:latin typeface="+mn-lt"/>
              </a:rPr>
              <a:t>(64b in 64ns)</a:t>
            </a:r>
            <a:endParaRPr lang="en-US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4800600"/>
            <a:ext cx="198113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+mn-lt"/>
              </a:rPr>
              <a:t>Ethernet</a:t>
            </a:r>
          </a:p>
          <a:p>
            <a:r>
              <a:rPr lang="en-US" dirty="0" smtClean="0">
                <a:solidFill>
                  <a:srgbClr val="0000FF"/>
                </a:solidFill>
                <a:latin typeface="+mn-lt"/>
              </a:rPr>
              <a:t>1Gb/s</a:t>
            </a:r>
          </a:p>
          <a:p>
            <a:r>
              <a:rPr lang="en-US" dirty="0" smtClean="0">
                <a:solidFill>
                  <a:srgbClr val="0000FF"/>
                </a:solidFill>
                <a:latin typeface="+mn-lt"/>
              </a:rPr>
              <a:t>(64b in 64ns)</a:t>
            </a:r>
            <a:endParaRPr lang="en-US" dirty="0">
              <a:solidFill>
                <a:srgbClr val="0000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Today: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953000"/>
          </a:xfrm>
        </p:spPr>
        <p:txBody>
          <a:bodyPr/>
          <a:lstStyle/>
          <a:p>
            <a:r>
              <a:rPr lang="en-US" dirty="0" smtClean="0"/>
              <a:t>How do we quickly estimate what’s possible?</a:t>
            </a:r>
          </a:p>
          <a:p>
            <a:pPr lvl="1"/>
            <a:r>
              <a:rPr lang="en-US" dirty="0" smtClean="0"/>
              <a:t>Before (with less effort than) developing a complete solution</a:t>
            </a:r>
          </a:p>
          <a:p>
            <a:r>
              <a:rPr lang="en-US" dirty="0" smtClean="0"/>
              <a:t>How should we attack the problem?</a:t>
            </a:r>
          </a:p>
          <a:p>
            <a:pPr lvl="1"/>
            <a:r>
              <a:rPr lang="en-US" dirty="0" smtClean="0"/>
              <a:t>Achieve the performance, energy goals?</a:t>
            </a:r>
          </a:p>
          <a:p>
            <a:r>
              <a:rPr lang="en-US" dirty="0" smtClean="0"/>
              <a:t>When we don’t like the performance we’re getting, how do we understand it?</a:t>
            </a:r>
          </a:p>
          <a:p>
            <a:r>
              <a:rPr lang="en-US" dirty="0" smtClean="0"/>
              <a:t>Where should we spend our time?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5181600" cy="1295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bottleneck?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" y="3276600"/>
            <a:ext cx="8813800" cy="22633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76400" y="3657600"/>
            <a:ext cx="2591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32b in 10ns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5715000"/>
            <a:ext cx="2762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32b</a:t>
            </a:r>
            <a:r>
              <a:rPr lang="en-US" dirty="0" smtClean="0">
                <a:latin typeface="+mn-lt"/>
                <a:sym typeface="Wingdings"/>
              </a:rPr>
              <a:t>64b in 200ns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2743200"/>
            <a:ext cx="2118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 every 4ns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5334000"/>
            <a:ext cx="2419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64b in 2ns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7200" y="3352800"/>
            <a:ext cx="15365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64b </a:t>
            </a:r>
          </a:p>
          <a:p>
            <a:r>
              <a:rPr lang="en-US" dirty="0" smtClean="0">
                <a:latin typeface="+mn-lt"/>
                <a:sym typeface="Wingdings"/>
              </a:rPr>
              <a:t>In </a:t>
            </a:r>
            <a:r>
              <a:rPr lang="en-US" dirty="0" smtClean="0">
                <a:solidFill>
                  <a:srgbClr val="0000FF"/>
                </a:solidFill>
                <a:latin typeface="+mn-lt"/>
                <a:sym typeface="Wingdings"/>
              </a:rPr>
              <a:t>1000ns</a:t>
            </a:r>
            <a:endParaRPr lang="en-US" dirty="0">
              <a:solidFill>
                <a:srgbClr val="0000FF"/>
              </a:solidFill>
              <a:latin typeface="+mn-lt"/>
            </a:endParaRPr>
          </a:p>
        </p:txBody>
      </p:sp>
      <p:cxnSp>
        <p:nvCxnSpPr>
          <p:cNvPr id="15" name="Straight Connector 14"/>
          <p:cNvCxnSpPr>
            <a:stCxn id="11" idx="2"/>
          </p:cNvCxnSpPr>
          <p:nvPr/>
        </p:nvCxnSpPr>
        <p:spPr bwMode="auto">
          <a:xfrm rot="16200000" flipH="1">
            <a:off x="5865742" y="3503542"/>
            <a:ext cx="605134" cy="77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391400" y="2514600"/>
            <a:ext cx="198113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Ethernet</a:t>
            </a:r>
          </a:p>
          <a:p>
            <a:r>
              <a:rPr lang="en-US" dirty="0" smtClean="0">
                <a:latin typeface="+mn-lt"/>
              </a:rPr>
              <a:t>1Gb/s</a:t>
            </a:r>
          </a:p>
          <a:p>
            <a:r>
              <a:rPr lang="en-US" dirty="0" smtClean="0">
                <a:latin typeface="+mn-lt"/>
              </a:rPr>
              <a:t>(64b in 64ns)</a:t>
            </a:r>
            <a:endParaRPr lang="en-US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4800600"/>
            <a:ext cx="198113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+mn-lt"/>
              </a:rPr>
              <a:t>Ethernet</a:t>
            </a:r>
          </a:p>
          <a:p>
            <a:r>
              <a:rPr lang="en-US" dirty="0" smtClean="0">
                <a:solidFill>
                  <a:srgbClr val="000000"/>
                </a:solidFill>
                <a:latin typeface="+mn-lt"/>
              </a:rPr>
              <a:t>1Gb/s</a:t>
            </a:r>
          </a:p>
          <a:p>
            <a:r>
              <a:rPr lang="en-US" dirty="0" smtClean="0">
                <a:solidFill>
                  <a:srgbClr val="000000"/>
                </a:solidFill>
                <a:latin typeface="+mn-lt"/>
              </a:rPr>
              <a:t>(64b in 64ns)</a:t>
            </a:r>
            <a:endParaRPr lang="en-US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 /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things to understand </a:t>
            </a:r>
          </a:p>
          <a:p>
            <a:pPr lvl="1"/>
            <a:r>
              <a:rPr lang="en-US" dirty="0" smtClean="0"/>
              <a:t>Obvious limits in system?</a:t>
            </a:r>
          </a:p>
          <a:p>
            <a:r>
              <a:rPr lang="en-US" dirty="0" smtClean="0"/>
              <a:t>Impossible?</a:t>
            </a:r>
          </a:p>
          <a:p>
            <a:r>
              <a:rPr lang="en-US" dirty="0" smtClean="0"/>
              <a:t>Which aspects will demand efficient mapping?</a:t>
            </a:r>
          </a:p>
          <a:p>
            <a:r>
              <a:rPr lang="en-US" dirty="0" smtClean="0"/>
              <a:t>Where might there be spare capacity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Generalizing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7DF-B8E1-6E4E-A23B-D02022E33D1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Shown “simple” graphs (pipelines) so </a:t>
            </a:r>
            <a:r>
              <a:rPr lang="en-US" dirty="0" smtClean="0"/>
              <a:t>far</a:t>
            </a:r>
          </a:p>
          <a:p>
            <a:r>
              <a:rPr lang="en-US" dirty="0" smtClean="0"/>
              <a:t>Y=(A+B)*(C+D)</a:t>
            </a:r>
          </a:p>
          <a:p>
            <a:r>
              <a:rPr lang="en-US" dirty="0" smtClean="0"/>
              <a:t>Z=(</a:t>
            </a:r>
            <a:r>
              <a:rPr lang="en-US" dirty="0" smtClean="0"/>
              <a:t>C</a:t>
            </a:r>
            <a:r>
              <a:rPr lang="en-US" dirty="0" smtClean="0"/>
              <a:t>+D)*E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13" name="Picture 12" descr="day2_graph_ex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5638800" y="1613425"/>
            <a:ext cx="2603500" cy="3872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Nodes have multiple input/output edges</a:t>
            </a:r>
          </a:p>
          <a:p>
            <a:r>
              <a:rPr lang="en-US" dirty="0" smtClean="0"/>
              <a:t>Edges may </a:t>
            </a:r>
            <a:r>
              <a:rPr lang="en-US" dirty="0" err="1" smtClean="0"/>
              <a:t>fanout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Results go to multiple successors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13" name="Picture 12" descr="day2_graph_ex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5638800" y="1613425"/>
            <a:ext cx="2603500" cy="3872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Computation as</a:t>
            </a:r>
            <a:r>
              <a:rPr lang="en-US" dirty="0" smtClean="0"/>
              <a:t>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Shown “simple” graphs (pipelines) so </a:t>
            </a:r>
            <a:r>
              <a:rPr lang="en-US" dirty="0" smtClean="0"/>
              <a:t>far</a:t>
            </a:r>
          </a:p>
          <a:p>
            <a:r>
              <a:rPr lang="en-US" dirty="0" smtClean="0"/>
              <a:t>Y=(A+B)*(C+D)</a:t>
            </a:r>
          </a:p>
          <a:p>
            <a:r>
              <a:rPr lang="en-US" dirty="0" smtClean="0"/>
              <a:t>Z=(</a:t>
            </a:r>
            <a:r>
              <a:rPr lang="en-US" dirty="0" smtClean="0"/>
              <a:t>C</a:t>
            </a:r>
            <a:r>
              <a:rPr lang="en-US" dirty="0" smtClean="0"/>
              <a:t>+D)*E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Content Placeholder 5"/>
          <p:cNvSpPr>
            <a:spLocks noGrp="1"/>
          </p:cNvSpPr>
          <p:nvPr>
            <p:ph sz="half" idx="2"/>
          </p:nvPr>
        </p:nvSpPr>
        <p:spPr>
          <a:xfrm>
            <a:off x="6248400" y="1981200"/>
            <a:ext cx="22098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T1</a:t>
            </a:r>
            <a:r>
              <a:rPr lang="en-US" dirty="0" smtClean="0"/>
              <a:t>=A+B</a:t>
            </a:r>
          </a:p>
          <a:p>
            <a:pPr>
              <a:buNone/>
            </a:pPr>
            <a:r>
              <a:rPr lang="en-US" dirty="0" smtClean="0"/>
              <a:t>T2</a:t>
            </a:r>
            <a:r>
              <a:rPr lang="en-US" dirty="0" smtClean="0"/>
              <a:t>=C+D</a:t>
            </a:r>
          </a:p>
          <a:p>
            <a:pPr>
              <a:buNone/>
            </a:pPr>
            <a:r>
              <a:rPr lang="en-US" dirty="0" smtClean="0"/>
              <a:t>Y=T1*T2</a:t>
            </a:r>
          </a:p>
          <a:p>
            <a:pPr>
              <a:buNone/>
            </a:pPr>
            <a:r>
              <a:rPr lang="en-US" dirty="0" smtClean="0"/>
              <a:t>Z=T1*E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Y=Ax</a:t>
            </a:r>
            <a:r>
              <a:rPr lang="en-US" baseline="30000" dirty="0" smtClean="0"/>
              <a:t>2</a:t>
            </a:r>
            <a:r>
              <a:rPr lang="en-US" dirty="0" smtClean="0"/>
              <a:t>+Bx+C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48400" y="1981200"/>
            <a:ext cx="22098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T1=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T2=A*T1</a:t>
            </a:r>
          </a:p>
          <a:p>
            <a:pPr>
              <a:buNone/>
            </a:pPr>
            <a:r>
              <a:rPr lang="en-US" dirty="0" smtClean="0"/>
              <a:t>T3=B*</a:t>
            </a:r>
            <a:r>
              <a:rPr lang="en-US" dirty="0" err="1" smtClean="0"/>
              <a:t>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T4=T2+T3</a:t>
            </a:r>
          </a:p>
          <a:p>
            <a:pPr>
              <a:buNone/>
            </a:pPr>
            <a:r>
              <a:rPr lang="en-US" dirty="0" smtClean="0"/>
              <a:t>Y=C+T4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34000" y="1981200"/>
            <a:ext cx="38100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 from B to output?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 from </a:t>
            </a:r>
            <a:r>
              <a:rPr lang="en-US" dirty="0" err="1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 to output?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Through Ax</a:t>
            </a:r>
            <a:r>
              <a:rPr lang="en-US" baseline="30000" dirty="0" smtClean="0">
                <a:solidFill>
                  <a:srgbClr val="FF6600"/>
                </a:solidFill>
              </a:rPr>
              <a:t>2</a:t>
            </a:r>
            <a:r>
              <a:rPr lang="en-US" dirty="0" smtClean="0">
                <a:solidFill>
                  <a:srgbClr val="FF6600"/>
                </a:solidFill>
              </a:rPr>
              <a:t> 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Through </a:t>
            </a:r>
            <a:r>
              <a:rPr lang="en-US" dirty="0" err="1" smtClean="0">
                <a:solidFill>
                  <a:srgbClr val="FF6600"/>
                </a:solidFill>
              </a:rPr>
              <a:t>Bx</a:t>
            </a:r>
            <a:r>
              <a:rPr lang="en-US" dirty="0" smtClean="0">
                <a:solidFill>
                  <a:srgbClr val="FF6600"/>
                </a:solidFill>
              </a:rPr>
              <a:t> 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in Graphs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multiple paths from inputs to outputs</a:t>
            </a:r>
          </a:p>
          <a:p>
            <a:r>
              <a:rPr lang="en-US" dirty="0" smtClean="0"/>
              <a:t>Need to complete all of them to produce outputs</a:t>
            </a:r>
          </a:p>
          <a:p>
            <a:r>
              <a:rPr lang="en-US" dirty="0" smtClean="0"/>
              <a:t>Limited by longest path</a:t>
            </a:r>
          </a:p>
          <a:p>
            <a:r>
              <a:rPr lang="en-US" b="1" dirty="0" smtClean="0"/>
              <a:t>Critical path:</a:t>
            </a:r>
            <a:r>
              <a:rPr lang="en-US" dirty="0" smtClean="0"/>
              <a:t> longest path in the graph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Critical Path?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3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Today: Analysis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Throughput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Latency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Bottleneck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Computation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as a Graph, Sequence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Critical Path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Resource Bound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90/10 Rule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Amdahl’s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Law (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ＭＳ Ｐゴシック" pitchFamily="1" charset="-128"/>
                <a:cs typeface="ＭＳ Ｐゴシック" pitchFamily="1" charset="-128"/>
              </a:rPr>
              <a:t>time permitting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is the bottleneck?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170892"/>
            <a:ext cx="6286500" cy="46871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67200" y="3505200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0" y="35052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46482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9200" y="57150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 and Space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Space-Time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general, we can spend resources to reduce time</a:t>
            </a:r>
          </a:p>
          <a:p>
            <a:pPr lvl="1"/>
            <a:r>
              <a:rPr lang="en-US" dirty="0" smtClean="0"/>
              <a:t>Increase throughput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715000" y="3048000"/>
            <a:ext cx="3048000" cy="1905000"/>
            <a:chOff x="5638800" y="3886200"/>
            <a:chExt cx="3048000" cy="1905000"/>
          </a:xfrm>
        </p:grpSpPr>
        <p:grpSp>
          <p:nvGrpSpPr>
            <p:cNvPr id="7" name="Group 32"/>
            <p:cNvGrpSpPr/>
            <p:nvPr/>
          </p:nvGrpSpPr>
          <p:grpSpPr>
            <a:xfrm>
              <a:off x="5638800" y="4495800"/>
              <a:ext cx="685800" cy="838200"/>
              <a:chOff x="7011194" y="1829594"/>
              <a:chExt cx="685800" cy="83820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8" name="Group 21"/>
            <p:cNvGrpSpPr/>
            <p:nvPr/>
          </p:nvGrpSpPr>
          <p:grpSpPr>
            <a:xfrm>
              <a:off x="8001000" y="3886200"/>
              <a:ext cx="685800" cy="838200"/>
              <a:chOff x="7849394" y="1829594"/>
              <a:chExt cx="685800" cy="8382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9" name="Group 22"/>
            <p:cNvGrpSpPr/>
            <p:nvPr/>
          </p:nvGrpSpPr>
          <p:grpSpPr>
            <a:xfrm>
              <a:off x="8001000" y="4953000"/>
              <a:ext cx="685800" cy="838200"/>
              <a:chOff x="7849394" y="1829594"/>
              <a:chExt cx="685800" cy="838200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10" name="Oval 9"/>
            <p:cNvSpPr/>
            <p:nvPr/>
          </p:nvSpPr>
          <p:spPr bwMode="auto">
            <a:xfrm>
              <a:off x="7086600" y="4648200"/>
              <a:ext cx="228600" cy="457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Arrow Connector 10"/>
            <p:cNvCxnSpPr>
              <a:stCxn id="10" idx="6"/>
              <a:endCxn id="16" idx="1"/>
            </p:cNvCxnSpPr>
            <p:nvPr/>
          </p:nvCxnSpPr>
          <p:spPr bwMode="auto">
            <a:xfrm flipV="1">
              <a:off x="7315200" y="4305300"/>
              <a:ext cx="685800" cy="5715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10" idx="6"/>
              <a:endCxn id="14" idx="1"/>
            </p:cNvCxnSpPr>
            <p:nvPr/>
          </p:nvCxnSpPr>
          <p:spPr bwMode="auto">
            <a:xfrm>
              <a:off x="7315200" y="4876800"/>
              <a:ext cx="685800" cy="4953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18" idx="3"/>
              <a:endCxn id="10" idx="2"/>
            </p:cNvCxnSpPr>
            <p:nvPr/>
          </p:nvCxnSpPr>
          <p:spPr bwMode="auto">
            <a:xfrm flipV="1">
              <a:off x="6324600" y="4876800"/>
              <a:ext cx="7620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1143000" y="4724400"/>
            <a:ext cx="4444095" cy="1371600"/>
            <a:chOff x="1143000" y="4724400"/>
            <a:chExt cx="4444095" cy="1371600"/>
          </a:xfrm>
        </p:grpSpPr>
        <p:grpSp>
          <p:nvGrpSpPr>
            <p:cNvPr id="21" name="Group 32"/>
            <p:cNvGrpSpPr/>
            <p:nvPr/>
          </p:nvGrpSpPr>
          <p:grpSpPr>
            <a:xfrm>
              <a:off x="2362200" y="5257800"/>
              <a:ext cx="685800" cy="838200"/>
              <a:chOff x="7011194" y="1829594"/>
              <a:chExt cx="685800" cy="838200"/>
            </a:xfrm>
          </p:grpSpPr>
          <p:sp>
            <p:nvSpPr>
              <p:cNvPr id="32" name="Rectangle 31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4876800" y="5257800"/>
              <a:ext cx="685800" cy="838200"/>
              <a:chOff x="7849394" y="1829594"/>
              <a:chExt cx="685800" cy="838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34" name="Group 32"/>
            <p:cNvGrpSpPr/>
            <p:nvPr/>
          </p:nvGrpSpPr>
          <p:grpSpPr>
            <a:xfrm>
              <a:off x="3200400" y="5257800"/>
              <a:ext cx="685800" cy="838200"/>
              <a:chOff x="7011194" y="1829594"/>
              <a:chExt cx="685800" cy="838200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37" name="Group 32"/>
            <p:cNvGrpSpPr/>
            <p:nvPr/>
          </p:nvGrpSpPr>
          <p:grpSpPr>
            <a:xfrm>
              <a:off x="4038600" y="5257800"/>
              <a:ext cx="685800" cy="838200"/>
              <a:chOff x="7011194" y="1829594"/>
              <a:chExt cx="685800" cy="838200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1143000" y="4724400"/>
              <a:ext cx="44440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Three wash stain removal case</a:t>
              </a:r>
              <a:endParaRPr lang="en-US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</a:t>
            </a:r>
          </a:p>
          <a:p>
            <a:pPr lvl="1"/>
            <a:r>
              <a:rPr lang="en-US" dirty="0" smtClean="0"/>
              <a:t>A=x0+x1</a:t>
            </a:r>
          </a:p>
          <a:p>
            <a:pPr lvl="1"/>
            <a:r>
              <a:rPr lang="en-US" dirty="0" smtClean="0"/>
              <a:t>B=A+x2</a:t>
            </a:r>
          </a:p>
          <a:p>
            <a:pPr lvl="1"/>
            <a:r>
              <a:rPr lang="en-US" dirty="0" smtClean="0"/>
              <a:t>C=B+x3</a:t>
            </a:r>
          </a:p>
          <a:p>
            <a:r>
              <a:rPr lang="en-US" dirty="0" smtClean="0"/>
              <a:t>Adder takes one cycle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 on one adder?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 on 3 adders?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6400800" y="2362200"/>
            <a:ext cx="1752600" cy="1752600"/>
            <a:chOff x="6400800" y="2362200"/>
            <a:chExt cx="1752600" cy="1752600"/>
          </a:xfrm>
        </p:grpSpPr>
        <p:sp>
          <p:nvSpPr>
            <p:cNvPr id="6" name="Oval 5"/>
            <p:cNvSpPr/>
            <p:nvPr/>
          </p:nvSpPr>
          <p:spPr bwMode="auto">
            <a:xfrm>
              <a:off x="6400800" y="23622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7391400" y="23622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858000" y="33528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Arrow Connector 10"/>
            <p:cNvCxnSpPr>
              <a:stCxn id="6" idx="4"/>
              <a:endCxn id="9" idx="1"/>
            </p:cNvCxnSpPr>
            <p:nvPr/>
          </p:nvCxnSpPr>
          <p:spPr bwMode="auto">
            <a:xfrm rot="16200000" flipH="1">
              <a:off x="6705600" y="3200400"/>
              <a:ext cx="340192" cy="1877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8" idx="4"/>
              <a:endCxn id="9" idx="7"/>
            </p:cNvCxnSpPr>
            <p:nvPr/>
          </p:nvCxnSpPr>
          <p:spPr bwMode="auto">
            <a:xfrm rot="5400000">
              <a:off x="7470308" y="3162300"/>
              <a:ext cx="340192" cy="2639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 and S-T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Dependencies may limit throughput acceleration</a:t>
            </a:r>
          </a:p>
          <a:p>
            <a:pPr lvl="1"/>
            <a:r>
              <a:rPr lang="en-US" dirty="0" smtClean="0"/>
              <a:t>Give benefit less than 1/space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114800"/>
          </a:xfrm>
        </p:spPr>
        <p:txBody>
          <a:bodyPr/>
          <a:lstStyle/>
          <a:p>
            <a:r>
              <a:rPr lang="en-US" dirty="0" smtClean="0"/>
              <a:t>Latency multiply =</a:t>
            </a:r>
            <a:r>
              <a:rPr lang="en-US" dirty="0" smtClean="0"/>
              <a:t> 1</a:t>
            </a:r>
          </a:p>
          <a:p>
            <a:r>
              <a:rPr lang="en-US" dirty="0" err="1" smtClean="0"/>
              <a:t>Thput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= </a:t>
            </a:r>
            <a:r>
              <a:rPr lang="en-US" dirty="0" smtClean="0"/>
              <a:t>1</a:t>
            </a:r>
          </a:p>
          <a:p>
            <a:r>
              <a:rPr lang="en-US" dirty="0" smtClean="0"/>
              <a:t>Space multiply = 3</a:t>
            </a:r>
          </a:p>
          <a:p>
            <a:r>
              <a:rPr lang="en-US" dirty="0" smtClean="0"/>
              <a:t>Latency add =</a:t>
            </a:r>
            <a:r>
              <a:rPr lang="en-US" dirty="0" smtClean="0"/>
              <a:t> 1/3</a:t>
            </a:r>
          </a:p>
          <a:p>
            <a:r>
              <a:rPr lang="en-US" dirty="0" smtClean="0"/>
              <a:t>Space add = 1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Thput</a:t>
            </a:r>
            <a:r>
              <a:rPr lang="en-US" dirty="0" smtClean="0">
                <a:solidFill>
                  <a:srgbClr val="FF6600"/>
                </a:solidFill>
              </a:rPr>
              <a:t> and Space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3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 2 add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114800"/>
          </a:xfrm>
        </p:spPr>
        <p:txBody>
          <a:bodyPr/>
          <a:lstStyle/>
          <a:p>
            <a:r>
              <a:rPr lang="en-US" dirty="0" smtClean="0"/>
              <a:t>Latency multiply =</a:t>
            </a:r>
            <a:r>
              <a:rPr lang="en-US" dirty="0" smtClean="0"/>
              <a:t> 1</a:t>
            </a:r>
          </a:p>
          <a:p>
            <a:r>
              <a:rPr lang="en-US" dirty="0" err="1" smtClean="0"/>
              <a:t>Thput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= </a:t>
            </a:r>
            <a:r>
              <a:rPr lang="en-US" dirty="0" smtClean="0"/>
              <a:t>1</a:t>
            </a:r>
          </a:p>
          <a:p>
            <a:r>
              <a:rPr lang="en-US" dirty="0" smtClean="0"/>
              <a:t>Space multiply = 3</a:t>
            </a:r>
          </a:p>
          <a:p>
            <a:r>
              <a:rPr lang="en-US" dirty="0" smtClean="0"/>
              <a:t>Latency add = </a:t>
            </a:r>
            <a:r>
              <a:rPr lang="en-US" dirty="0" smtClean="0"/>
              <a:t>1/3</a:t>
            </a:r>
          </a:p>
          <a:p>
            <a:r>
              <a:rPr lang="en-US" dirty="0" smtClean="0"/>
              <a:t>Space add = 1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Thput</a:t>
            </a:r>
            <a:r>
              <a:rPr lang="en-US" dirty="0" smtClean="0">
                <a:solidFill>
                  <a:srgbClr val="FF6600"/>
                </a:solidFill>
              </a:rPr>
              <a:t> and Space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 1 add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Where is bottleneck?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752600"/>
            <a:ext cx="3733800" cy="4876800"/>
          </a:xfrm>
        </p:spPr>
        <p:txBody>
          <a:bodyPr/>
          <a:lstStyle/>
          <a:p>
            <a:r>
              <a:rPr lang="en-US" dirty="0" smtClean="0"/>
              <a:t>Latency multiply =</a:t>
            </a:r>
            <a:r>
              <a:rPr lang="en-US" dirty="0" smtClean="0"/>
              <a:t> 1</a:t>
            </a:r>
          </a:p>
          <a:p>
            <a:r>
              <a:rPr lang="en-US" dirty="0" err="1" smtClean="0"/>
              <a:t>Thput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= </a:t>
            </a:r>
            <a:r>
              <a:rPr lang="en-US" dirty="0" smtClean="0"/>
              <a:t>1</a:t>
            </a:r>
          </a:p>
          <a:p>
            <a:r>
              <a:rPr lang="en-US" dirty="0" smtClean="0"/>
              <a:t>Space multiply = 3</a:t>
            </a:r>
          </a:p>
          <a:p>
            <a:r>
              <a:rPr lang="en-US" dirty="0" smtClean="0"/>
              <a:t>Latency add = </a:t>
            </a:r>
            <a:r>
              <a:rPr lang="en-US" dirty="0" smtClean="0"/>
              <a:t>1/3</a:t>
            </a:r>
          </a:p>
          <a:p>
            <a:r>
              <a:rPr lang="en-US" dirty="0" smtClean="0"/>
              <a:t>Space add = 1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Thput</a:t>
            </a:r>
            <a:r>
              <a:rPr lang="en-US" dirty="0" smtClean="0">
                <a:solidFill>
                  <a:srgbClr val="FF6600"/>
                </a:solidFill>
              </a:rPr>
              <a:t> and Space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2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 1 </a:t>
            </a:r>
            <a:r>
              <a:rPr lang="en-US" dirty="0" smtClean="0">
                <a:solidFill>
                  <a:srgbClr val="FF6600"/>
                </a:solidFill>
              </a:rPr>
              <a:t>add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(no algebraic optimizations, iterations may overlap)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dirty="0" smtClean="0"/>
              <a:t>Space-Throughput Graph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13" name="Content Placeholder 12" descr="day2_quadratic_space_time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3"/>
              <a:srcRect l="-43892" r="-43892"/>
              <a:stretch>
                <a:fillRect/>
              </a:stretch>
            </p:blipFill>
          </mc:Choice>
          <mc:Fallback>
            <p:blipFill>
              <a:blip r:embed="rId4"/>
              <a:srcRect l="-43892" r="-43892"/>
              <a:stretch>
                <a:fillRect/>
              </a:stretch>
            </p:blipFill>
          </mc:Fallback>
        </mc:AlternateContent>
        <p:spPr>
          <a:xfrm>
            <a:off x="508000" y="1371600"/>
            <a:ext cx="86360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962AFE-E46E-4D49-A4C3-661866E7A08C}" type="slidenum">
              <a:rPr lang="en-US" smtClean="0">
                <a:latin typeface="Times New Roman" pitchFamily="-107" charset="0"/>
              </a:rPr>
              <a:pPr/>
              <a:t>39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Two Bounds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(still in Time and Space)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Message for Day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 smtClean="0"/>
              <a:t>Identify the Bottleneck</a:t>
            </a:r>
          </a:p>
          <a:p>
            <a:pPr lvl="1"/>
            <a:r>
              <a:rPr lang="en-US" dirty="0" smtClean="0"/>
              <a:t>May be in compute, I/O, memory, data movement</a:t>
            </a:r>
          </a:p>
          <a:p>
            <a:r>
              <a:rPr lang="en-US" dirty="0" smtClean="0"/>
              <a:t>Focus and reduce/remove bottleneck</a:t>
            </a:r>
          </a:p>
          <a:p>
            <a:pPr lvl="1"/>
            <a:r>
              <a:rPr lang="en-US" dirty="0" smtClean="0"/>
              <a:t>More efficient use of resources</a:t>
            </a:r>
          </a:p>
          <a:p>
            <a:pPr lvl="1"/>
            <a:r>
              <a:rPr lang="en-US" dirty="0" smtClean="0"/>
              <a:t>More resources</a:t>
            </a:r>
          </a:p>
          <a:p>
            <a:r>
              <a:rPr lang="en-US" dirty="0" smtClean="0"/>
              <a:t>Repeat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DF5AEA-01BB-7C4E-8897-D82B532EF08B}" type="slidenum">
              <a:rPr lang="en-US" smtClean="0">
                <a:latin typeface="Times New Roman" pitchFamily="-107" charset="0"/>
              </a:rPr>
              <a:pPr/>
              <a:t>40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Bounds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Quick lower bounds can estimate</a:t>
            </a:r>
          </a:p>
          <a:p>
            <a:r>
              <a:rPr lang="en-US" dirty="0"/>
              <a:t>Two: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CP: Critical Path</a:t>
            </a:r>
          </a:p>
          <a:p>
            <a:pPr lvl="2"/>
            <a:r>
              <a:rPr lang="en-US" dirty="0">
                <a:ea typeface="ＭＳ Ｐゴシック" pitchFamily="-107" charset="-128"/>
              </a:rPr>
              <a:t>Sometimes call it “Latency Bound”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RB: Resource Bound</a:t>
            </a:r>
          </a:p>
          <a:p>
            <a:pPr lvl="2"/>
            <a:r>
              <a:rPr lang="en-US" dirty="0">
                <a:ea typeface="ＭＳ Ｐゴシック" pitchFamily="-107" charset="-128"/>
              </a:rPr>
              <a:t>Sometimes call it “Throughput Bound” or “Compute Bound”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80385-5372-8F41-B5CD-58D70257C001}" type="slidenum">
              <a:rPr lang="en-US" smtClean="0">
                <a:latin typeface="Times New Roman" pitchFamily="-107" charset="0"/>
              </a:rPr>
              <a:pPr/>
              <a:t>41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Path Lower Bound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Critical path assuming infinite resources</a:t>
            </a:r>
            <a:endParaRPr lang="en-US" dirty="0" smtClean="0">
              <a:ea typeface="ＭＳ Ｐゴシック" pitchFamily="-107" charset="-128"/>
            </a:endParaRPr>
          </a:p>
          <a:p>
            <a:endParaRPr lang="en-US" dirty="0"/>
          </a:p>
          <a:p>
            <a:r>
              <a:rPr lang="en-US" dirty="0"/>
              <a:t>Certainly cannot finish any faster than that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C7BD43-F662-2145-BE69-21CACCCF7260}" type="slidenum">
              <a:rPr lang="en-US" smtClean="0">
                <a:latin typeface="Times New Roman" pitchFamily="-107" charset="0"/>
              </a:rPr>
              <a:pPr/>
              <a:t>42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Resource Capacity Lower Bound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Sum up all capacity required per </a:t>
            </a:r>
            <a:r>
              <a:rPr lang="en-US" dirty="0" smtClean="0"/>
              <a:t>resource</a:t>
            </a:r>
          </a:p>
          <a:p>
            <a:pPr lvl="1"/>
            <a:r>
              <a:rPr lang="en-US" dirty="0" smtClean="0"/>
              <a:t>E.g. number of multiplications, additions, memory lookups</a:t>
            </a:r>
            <a:endParaRPr lang="en-US" dirty="0" smtClean="0"/>
          </a:p>
          <a:p>
            <a:r>
              <a:rPr lang="en-US" dirty="0"/>
              <a:t>Divide by total resource (for type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E.g., number of multipliers, adders, memory ports</a:t>
            </a:r>
            <a:endParaRPr lang="en-US" dirty="0" smtClean="0"/>
          </a:p>
          <a:p>
            <a:r>
              <a:rPr lang="en-US" dirty="0"/>
              <a:t>Lower bound</a:t>
            </a:r>
            <a:r>
              <a:rPr lang="en-US" dirty="0" smtClean="0"/>
              <a:t> on compute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(best can do is pack all use densely)</a:t>
            </a:r>
          </a:p>
          <a:p>
            <a:pPr lvl="1"/>
            <a:r>
              <a:rPr lang="en-US" dirty="0">
                <a:solidFill>
                  <a:srgbClr val="0000FF"/>
                </a:solidFill>
                <a:ea typeface="ＭＳ Ｐゴシック" pitchFamily="-107" charset="-128"/>
              </a:rPr>
              <a:t>Ignores</a:t>
            </a:r>
            <a:r>
              <a:rPr lang="en-US" dirty="0" smtClean="0">
                <a:solidFill>
                  <a:srgbClr val="0000FF"/>
                </a:solidFill>
                <a:ea typeface="ＭＳ Ｐゴシック" pitchFamily="-107" charset="-128"/>
              </a:rPr>
              <a:t> data dependency </a:t>
            </a:r>
            <a:r>
              <a:rPr lang="en-US" dirty="0">
                <a:solidFill>
                  <a:srgbClr val="0000FF"/>
                </a:solidFill>
                <a:ea typeface="ＭＳ Ｐゴシック" pitchFamily="-107" charset="-128"/>
              </a:rPr>
              <a:t>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5B9DE1-8484-6C48-8271-85CD0DBED451}" type="slidenum">
              <a:rPr lang="en-US" smtClean="0">
                <a:latin typeface="Times New Roman" pitchFamily="-107" charset="0"/>
              </a:rPr>
              <a:pPr/>
              <a:t>43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75" y="433388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82949" name="Oval 3"/>
          <p:cNvSpPr>
            <a:spLocks noChangeArrowheads="1"/>
          </p:cNvSpPr>
          <p:nvPr/>
        </p:nvSpPr>
        <p:spPr bwMode="auto">
          <a:xfrm>
            <a:off x="1465263" y="1782763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0" name="Oval 4"/>
          <p:cNvSpPr>
            <a:spLocks noChangeArrowheads="1"/>
          </p:cNvSpPr>
          <p:nvPr/>
        </p:nvSpPr>
        <p:spPr bwMode="auto">
          <a:xfrm>
            <a:off x="1465263" y="273685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1" name="Oval 5"/>
          <p:cNvSpPr>
            <a:spLocks noChangeArrowheads="1"/>
          </p:cNvSpPr>
          <p:nvPr/>
        </p:nvSpPr>
        <p:spPr bwMode="auto">
          <a:xfrm>
            <a:off x="1465263" y="3538538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2" name="Oval 6"/>
          <p:cNvSpPr>
            <a:spLocks noChangeArrowheads="1"/>
          </p:cNvSpPr>
          <p:nvPr/>
        </p:nvSpPr>
        <p:spPr bwMode="auto">
          <a:xfrm>
            <a:off x="1465263" y="44958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3" name="Oval 7"/>
          <p:cNvSpPr>
            <a:spLocks noChangeArrowheads="1"/>
          </p:cNvSpPr>
          <p:nvPr/>
        </p:nvSpPr>
        <p:spPr bwMode="auto">
          <a:xfrm>
            <a:off x="2667000" y="175260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4" name="Oval 8"/>
          <p:cNvSpPr>
            <a:spLocks noChangeArrowheads="1"/>
          </p:cNvSpPr>
          <p:nvPr/>
        </p:nvSpPr>
        <p:spPr bwMode="auto">
          <a:xfrm>
            <a:off x="3868738" y="17526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5" name="Line 9"/>
          <p:cNvSpPr>
            <a:spLocks noChangeShapeType="1"/>
          </p:cNvSpPr>
          <p:nvPr/>
        </p:nvSpPr>
        <p:spPr bwMode="auto">
          <a:xfrm>
            <a:off x="2149475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6" name="Line 10"/>
          <p:cNvSpPr>
            <a:spLocks noChangeShapeType="1"/>
          </p:cNvSpPr>
          <p:nvPr/>
        </p:nvSpPr>
        <p:spPr bwMode="auto">
          <a:xfrm>
            <a:off x="3351213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7" name="Line 11"/>
          <p:cNvSpPr>
            <a:spLocks noChangeShapeType="1"/>
          </p:cNvSpPr>
          <p:nvPr/>
        </p:nvSpPr>
        <p:spPr bwMode="auto">
          <a:xfrm>
            <a:off x="4552950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8" name="Oval 12"/>
          <p:cNvSpPr>
            <a:spLocks noChangeArrowheads="1"/>
          </p:cNvSpPr>
          <p:nvPr/>
        </p:nvSpPr>
        <p:spPr bwMode="auto">
          <a:xfrm>
            <a:off x="2667000" y="273685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9" name="Line 13"/>
          <p:cNvSpPr>
            <a:spLocks noChangeShapeType="1"/>
          </p:cNvSpPr>
          <p:nvPr/>
        </p:nvSpPr>
        <p:spPr bwMode="auto">
          <a:xfrm>
            <a:off x="2149475" y="30480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0" name="Line 14"/>
          <p:cNvSpPr>
            <a:spLocks noChangeShapeType="1"/>
          </p:cNvSpPr>
          <p:nvPr/>
        </p:nvSpPr>
        <p:spPr bwMode="auto">
          <a:xfrm flipV="1">
            <a:off x="2149475" y="3386138"/>
            <a:ext cx="517525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1" name="Line 15"/>
          <p:cNvSpPr>
            <a:spLocks noChangeShapeType="1"/>
          </p:cNvSpPr>
          <p:nvPr/>
        </p:nvSpPr>
        <p:spPr bwMode="auto">
          <a:xfrm flipV="1">
            <a:off x="2135188" y="2433638"/>
            <a:ext cx="1992312" cy="2363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2" name="Line 16"/>
          <p:cNvSpPr>
            <a:spLocks noChangeShapeType="1"/>
          </p:cNvSpPr>
          <p:nvPr/>
        </p:nvSpPr>
        <p:spPr bwMode="auto">
          <a:xfrm flipV="1">
            <a:off x="3333750" y="2274888"/>
            <a:ext cx="600075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3" name="Text Box 17"/>
          <p:cNvSpPr txBox="1">
            <a:spLocks noChangeArrowheads="1"/>
          </p:cNvSpPr>
          <p:nvPr/>
        </p:nvSpPr>
        <p:spPr bwMode="auto">
          <a:xfrm>
            <a:off x="5183188" y="3556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Arial" pitchFamily="-107" charset="0"/>
              </a:rPr>
              <a:t>Critical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5B9DE1-8484-6C48-8271-85CD0DBED451}" type="slidenum">
              <a:rPr lang="en-US" smtClean="0">
                <a:latin typeface="Times New Roman" pitchFamily="-107" charset="0"/>
              </a:rPr>
              <a:pPr/>
              <a:t>44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75" y="433388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82949" name="Oval 3"/>
          <p:cNvSpPr>
            <a:spLocks noChangeArrowheads="1"/>
          </p:cNvSpPr>
          <p:nvPr/>
        </p:nvSpPr>
        <p:spPr bwMode="auto">
          <a:xfrm>
            <a:off x="1465263" y="1782763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0" name="Oval 4"/>
          <p:cNvSpPr>
            <a:spLocks noChangeArrowheads="1"/>
          </p:cNvSpPr>
          <p:nvPr/>
        </p:nvSpPr>
        <p:spPr bwMode="auto">
          <a:xfrm>
            <a:off x="1465263" y="273685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1" name="Oval 5"/>
          <p:cNvSpPr>
            <a:spLocks noChangeArrowheads="1"/>
          </p:cNvSpPr>
          <p:nvPr/>
        </p:nvSpPr>
        <p:spPr bwMode="auto">
          <a:xfrm>
            <a:off x="1465263" y="3538538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2" name="Oval 6"/>
          <p:cNvSpPr>
            <a:spLocks noChangeArrowheads="1"/>
          </p:cNvSpPr>
          <p:nvPr/>
        </p:nvSpPr>
        <p:spPr bwMode="auto">
          <a:xfrm>
            <a:off x="1465263" y="44958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3" name="Oval 7"/>
          <p:cNvSpPr>
            <a:spLocks noChangeArrowheads="1"/>
          </p:cNvSpPr>
          <p:nvPr/>
        </p:nvSpPr>
        <p:spPr bwMode="auto">
          <a:xfrm>
            <a:off x="2667000" y="175260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4" name="Oval 8"/>
          <p:cNvSpPr>
            <a:spLocks noChangeArrowheads="1"/>
          </p:cNvSpPr>
          <p:nvPr/>
        </p:nvSpPr>
        <p:spPr bwMode="auto">
          <a:xfrm>
            <a:off x="3868738" y="17526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5" name="Line 9"/>
          <p:cNvSpPr>
            <a:spLocks noChangeShapeType="1"/>
          </p:cNvSpPr>
          <p:nvPr/>
        </p:nvSpPr>
        <p:spPr bwMode="auto">
          <a:xfrm>
            <a:off x="2149475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6" name="Line 10"/>
          <p:cNvSpPr>
            <a:spLocks noChangeShapeType="1"/>
          </p:cNvSpPr>
          <p:nvPr/>
        </p:nvSpPr>
        <p:spPr bwMode="auto">
          <a:xfrm>
            <a:off x="3351213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7" name="Line 11"/>
          <p:cNvSpPr>
            <a:spLocks noChangeShapeType="1"/>
          </p:cNvSpPr>
          <p:nvPr/>
        </p:nvSpPr>
        <p:spPr bwMode="auto">
          <a:xfrm>
            <a:off x="4552950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8" name="Oval 12"/>
          <p:cNvSpPr>
            <a:spLocks noChangeArrowheads="1"/>
          </p:cNvSpPr>
          <p:nvPr/>
        </p:nvSpPr>
        <p:spPr bwMode="auto">
          <a:xfrm>
            <a:off x="2667000" y="273685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9" name="Line 13"/>
          <p:cNvSpPr>
            <a:spLocks noChangeShapeType="1"/>
          </p:cNvSpPr>
          <p:nvPr/>
        </p:nvSpPr>
        <p:spPr bwMode="auto">
          <a:xfrm>
            <a:off x="2149475" y="30480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0" name="Line 14"/>
          <p:cNvSpPr>
            <a:spLocks noChangeShapeType="1"/>
          </p:cNvSpPr>
          <p:nvPr/>
        </p:nvSpPr>
        <p:spPr bwMode="auto">
          <a:xfrm flipV="1">
            <a:off x="2149475" y="3386138"/>
            <a:ext cx="517525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1" name="Line 15"/>
          <p:cNvSpPr>
            <a:spLocks noChangeShapeType="1"/>
          </p:cNvSpPr>
          <p:nvPr/>
        </p:nvSpPr>
        <p:spPr bwMode="auto">
          <a:xfrm flipV="1">
            <a:off x="2135188" y="2433638"/>
            <a:ext cx="1992312" cy="2363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2" name="Line 16"/>
          <p:cNvSpPr>
            <a:spLocks noChangeShapeType="1"/>
          </p:cNvSpPr>
          <p:nvPr/>
        </p:nvSpPr>
        <p:spPr bwMode="auto">
          <a:xfrm flipV="1">
            <a:off x="3333750" y="2274888"/>
            <a:ext cx="600075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4" name="Text Box 18"/>
          <p:cNvSpPr txBox="1">
            <a:spLocks noChangeArrowheads="1"/>
          </p:cNvSpPr>
          <p:nvPr/>
        </p:nvSpPr>
        <p:spPr bwMode="auto">
          <a:xfrm>
            <a:off x="2218907" y="4724400"/>
            <a:ext cx="69250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Total capacity (yellow circle </a:t>
            </a:r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evaluations) needed?</a:t>
            </a:r>
          </a:p>
          <a:p>
            <a:endParaRPr lang="en-US" dirty="0" smtClean="0">
              <a:solidFill>
                <a:srgbClr val="FF6600"/>
              </a:solidFill>
              <a:latin typeface="Arial" pitchFamily="-107" charset="0"/>
            </a:endParaRPr>
          </a:p>
          <a:p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Resource </a:t>
            </a:r>
            <a:r>
              <a:rPr lang="en-US" dirty="0">
                <a:solidFill>
                  <a:srgbClr val="FF6600"/>
                </a:solidFill>
                <a:latin typeface="Arial" pitchFamily="-107" charset="0"/>
              </a:rPr>
              <a:t>Bound (2 resources</a:t>
            </a:r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)?</a:t>
            </a:r>
          </a:p>
          <a:p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 </a:t>
            </a:r>
            <a:endParaRPr lang="en-US" dirty="0">
              <a:solidFill>
                <a:srgbClr val="FF6600"/>
              </a:solidFill>
              <a:latin typeface="Arial" pitchFamily="-107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64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5B9DE1-8484-6C48-8271-85CD0DBED451}" type="slidenum">
              <a:rPr lang="en-US" smtClean="0">
                <a:latin typeface="Times New Roman" pitchFamily="-107" charset="0"/>
              </a:rPr>
              <a:pPr/>
              <a:t>45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75" y="433388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82949" name="Oval 3"/>
          <p:cNvSpPr>
            <a:spLocks noChangeArrowheads="1"/>
          </p:cNvSpPr>
          <p:nvPr/>
        </p:nvSpPr>
        <p:spPr bwMode="auto">
          <a:xfrm>
            <a:off x="1465263" y="1782763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2950" name="Oval 4"/>
          <p:cNvSpPr>
            <a:spLocks noChangeArrowheads="1"/>
          </p:cNvSpPr>
          <p:nvPr/>
        </p:nvSpPr>
        <p:spPr bwMode="auto">
          <a:xfrm>
            <a:off x="1465263" y="273685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2951" name="Oval 5"/>
          <p:cNvSpPr>
            <a:spLocks noChangeArrowheads="1"/>
          </p:cNvSpPr>
          <p:nvPr/>
        </p:nvSpPr>
        <p:spPr bwMode="auto">
          <a:xfrm>
            <a:off x="1465263" y="3538538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2952" name="Oval 6"/>
          <p:cNvSpPr>
            <a:spLocks noChangeArrowheads="1"/>
          </p:cNvSpPr>
          <p:nvPr/>
        </p:nvSpPr>
        <p:spPr bwMode="auto">
          <a:xfrm>
            <a:off x="1465263" y="44958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2953" name="Oval 7"/>
          <p:cNvSpPr>
            <a:spLocks noChangeArrowheads="1"/>
          </p:cNvSpPr>
          <p:nvPr/>
        </p:nvSpPr>
        <p:spPr bwMode="auto">
          <a:xfrm>
            <a:off x="2667000" y="175260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2954" name="Oval 8"/>
          <p:cNvSpPr>
            <a:spLocks noChangeArrowheads="1"/>
          </p:cNvSpPr>
          <p:nvPr/>
        </p:nvSpPr>
        <p:spPr bwMode="auto">
          <a:xfrm>
            <a:off x="3868738" y="17526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82955" name="Line 9"/>
          <p:cNvSpPr>
            <a:spLocks noChangeShapeType="1"/>
          </p:cNvSpPr>
          <p:nvPr/>
        </p:nvSpPr>
        <p:spPr bwMode="auto">
          <a:xfrm>
            <a:off x="2149475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6" name="Line 10"/>
          <p:cNvSpPr>
            <a:spLocks noChangeShapeType="1"/>
          </p:cNvSpPr>
          <p:nvPr/>
        </p:nvSpPr>
        <p:spPr bwMode="auto">
          <a:xfrm>
            <a:off x="3351213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7" name="Line 11"/>
          <p:cNvSpPr>
            <a:spLocks noChangeShapeType="1"/>
          </p:cNvSpPr>
          <p:nvPr/>
        </p:nvSpPr>
        <p:spPr bwMode="auto">
          <a:xfrm>
            <a:off x="4552950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8" name="Oval 12"/>
          <p:cNvSpPr>
            <a:spLocks noChangeArrowheads="1"/>
          </p:cNvSpPr>
          <p:nvPr/>
        </p:nvSpPr>
        <p:spPr bwMode="auto">
          <a:xfrm>
            <a:off x="2667000" y="273685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2959" name="Line 13"/>
          <p:cNvSpPr>
            <a:spLocks noChangeShapeType="1"/>
          </p:cNvSpPr>
          <p:nvPr/>
        </p:nvSpPr>
        <p:spPr bwMode="auto">
          <a:xfrm>
            <a:off x="2149475" y="30480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0" name="Line 14"/>
          <p:cNvSpPr>
            <a:spLocks noChangeShapeType="1"/>
          </p:cNvSpPr>
          <p:nvPr/>
        </p:nvSpPr>
        <p:spPr bwMode="auto">
          <a:xfrm flipV="1">
            <a:off x="2149475" y="3386138"/>
            <a:ext cx="517525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1" name="Line 15"/>
          <p:cNvSpPr>
            <a:spLocks noChangeShapeType="1"/>
          </p:cNvSpPr>
          <p:nvPr/>
        </p:nvSpPr>
        <p:spPr bwMode="auto">
          <a:xfrm flipV="1">
            <a:off x="2135188" y="2433638"/>
            <a:ext cx="1992312" cy="2363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2" name="Line 16"/>
          <p:cNvSpPr>
            <a:spLocks noChangeShapeType="1"/>
          </p:cNvSpPr>
          <p:nvPr/>
        </p:nvSpPr>
        <p:spPr bwMode="auto">
          <a:xfrm flipV="1">
            <a:off x="3333750" y="2274888"/>
            <a:ext cx="600075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4" name="Text Box 18"/>
          <p:cNvSpPr txBox="1">
            <a:spLocks noChangeArrowheads="1"/>
          </p:cNvSpPr>
          <p:nvPr/>
        </p:nvSpPr>
        <p:spPr bwMode="auto">
          <a:xfrm>
            <a:off x="2895600" y="5029200"/>
            <a:ext cx="4547038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dirty="0" smtClean="0">
              <a:solidFill>
                <a:srgbClr val="FF6600"/>
              </a:solidFill>
              <a:latin typeface="Arial" pitchFamily="-107" charset="0"/>
            </a:endParaRPr>
          </a:p>
          <a:p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Resource </a:t>
            </a:r>
            <a:r>
              <a:rPr lang="en-US" dirty="0">
                <a:solidFill>
                  <a:srgbClr val="FF6600"/>
                </a:solidFill>
                <a:latin typeface="Arial" pitchFamily="-107" charset="0"/>
              </a:rPr>
              <a:t>Bound (2 resources</a:t>
            </a:r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)?</a:t>
            </a:r>
          </a:p>
          <a:p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 </a:t>
            </a:r>
            <a:endParaRPr lang="en-US" dirty="0">
              <a:solidFill>
                <a:srgbClr val="FF6600"/>
              </a:solidFill>
              <a:latin typeface="Arial" pitchFamily="-107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105400" y="2590800"/>
          <a:ext cx="37338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600"/>
                <a:gridCol w="1244600"/>
                <a:gridCol w="124460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 2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5B9DE1-8484-6C48-8271-85CD0DBED451}" type="slidenum">
              <a:rPr lang="en-US" smtClean="0">
                <a:latin typeface="Times New Roman" pitchFamily="-107" charset="0"/>
              </a:rPr>
              <a:pPr/>
              <a:t>46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75" y="433388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82949" name="Oval 3"/>
          <p:cNvSpPr>
            <a:spLocks noChangeArrowheads="1"/>
          </p:cNvSpPr>
          <p:nvPr/>
        </p:nvSpPr>
        <p:spPr bwMode="auto">
          <a:xfrm>
            <a:off x="1465263" y="1782763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0" name="Oval 4"/>
          <p:cNvSpPr>
            <a:spLocks noChangeArrowheads="1"/>
          </p:cNvSpPr>
          <p:nvPr/>
        </p:nvSpPr>
        <p:spPr bwMode="auto">
          <a:xfrm>
            <a:off x="1465263" y="273685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1" name="Oval 5"/>
          <p:cNvSpPr>
            <a:spLocks noChangeArrowheads="1"/>
          </p:cNvSpPr>
          <p:nvPr/>
        </p:nvSpPr>
        <p:spPr bwMode="auto">
          <a:xfrm>
            <a:off x="1465263" y="3538538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2" name="Oval 6"/>
          <p:cNvSpPr>
            <a:spLocks noChangeArrowheads="1"/>
          </p:cNvSpPr>
          <p:nvPr/>
        </p:nvSpPr>
        <p:spPr bwMode="auto">
          <a:xfrm>
            <a:off x="1465263" y="44958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3" name="Oval 7"/>
          <p:cNvSpPr>
            <a:spLocks noChangeArrowheads="1"/>
          </p:cNvSpPr>
          <p:nvPr/>
        </p:nvSpPr>
        <p:spPr bwMode="auto">
          <a:xfrm>
            <a:off x="2667000" y="175260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4" name="Oval 8"/>
          <p:cNvSpPr>
            <a:spLocks noChangeArrowheads="1"/>
          </p:cNvSpPr>
          <p:nvPr/>
        </p:nvSpPr>
        <p:spPr bwMode="auto">
          <a:xfrm>
            <a:off x="3868738" y="17526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5" name="Line 9"/>
          <p:cNvSpPr>
            <a:spLocks noChangeShapeType="1"/>
          </p:cNvSpPr>
          <p:nvPr/>
        </p:nvSpPr>
        <p:spPr bwMode="auto">
          <a:xfrm>
            <a:off x="2149475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6" name="Line 10"/>
          <p:cNvSpPr>
            <a:spLocks noChangeShapeType="1"/>
          </p:cNvSpPr>
          <p:nvPr/>
        </p:nvSpPr>
        <p:spPr bwMode="auto">
          <a:xfrm>
            <a:off x="3351213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7" name="Line 11"/>
          <p:cNvSpPr>
            <a:spLocks noChangeShapeType="1"/>
          </p:cNvSpPr>
          <p:nvPr/>
        </p:nvSpPr>
        <p:spPr bwMode="auto">
          <a:xfrm>
            <a:off x="4552950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8" name="Oval 12"/>
          <p:cNvSpPr>
            <a:spLocks noChangeArrowheads="1"/>
          </p:cNvSpPr>
          <p:nvPr/>
        </p:nvSpPr>
        <p:spPr bwMode="auto">
          <a:xfrm>
            <a:off x="2667000" y="273685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9" name="Line 13"/>
          <p:cNvSpPr>
            <a:spLocks noChangeShapeType="1"/>
          </p:cNvSpPr>
          <p:nvPr/>
        </p:nvSpPr>
        <p:spPr bwMode="auto">
          <a:xfrm>
            <a:off x="2149475" y="30480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0" name="Line 14"/>
          <p:cNvSpPr>
            <a:spLocks noChangeShapeType="1"/>
          </p:cNvSpPr>
          <p:nvPr/>
        </p:nvSpPr>
        <p:spPr bwMode="auto">
          <a:xfrm flipV="1">
            <a:off x="2149475" y="3386138"/>
            <a:ext cx="517525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1" name="Line 15"/>
          <p:cNvSpPr>
            <a:spLocks noChangeShapeType="1"/>
          </p:cNvSpPr>
          <p:nvPr/>
        </p:nvSpPr>
        <p:spPr bwMode="auto">
          <a:xfrm flipV="1">
            <a:off x="2135188" y="2433638"/>
            <a:ext cx="1992312" cy="2363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2" name="Line 16"/>
          <p:cNvSpPr>
            <a:spLocks noChangeShapeType="1"/>
          </p:cNvSpPr>
          <p:nvPr/>
        </p:nvSpPr>
        <p:spPr bwMode="auto">
          <a:xfrm flipV="1">
            <a:off x="3333750" y="2274888"/>
            <a:ext cx="600075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4" name="Text Box 18"/>
          <p:cNvSpPr txBox="1">
            <a:spLocks noChangeArrowheads="1"/>
          </p:cNvSpPr>
          <p:nvPr/>
        </p:nvSpPr>
        <p:spPr bwMode="auto">
          <a:xfrm>
            <a:off x="2667000" y="4876800"/>
            <a:ext cx="4547038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dirty="0" smtClean="0">
              <a:solidFill>
                <a:srgbClr val="FF6600"/>
              </a:solidFill>
              <a:latin typeface="Arial" pitchFamily="-107" charset="0"/>
            </a:endParaRPr>
          </a:p>
          <a:p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Resource </a:t>
            </a:r>
            <a:r>
              <a:rPr lang="en-US" dirty="0">
                <a:solidFill>
                  <a:srgbClr val="FF6600"/>
                </a:solidFill>
                <a:latin typeface="Arial" pitchFamily="-107" charset="0"/>
              </a:rPr>
              <a:t>Bound </a:t>
            </a:r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(4 </a:t>
            </a:r>
            <a:r>
              <a:rPr lang="en-US" dirty="0">
                <a:solidFill>
                  <a:srgbClr val="FF6600"/>
                </a:solidFill>
                <a:latin typeface="Arial" pitchFamily="-107" charset="0"/>
              </a:rPr>
              <a:t>resources</a:t>
            </a:r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)?</a:t>
            </a:r>
          </a:p>
          <a:p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 </a:t>
            </a:r>
            <a:endParaRPr lang="en-US" dirty="0">
              <a:solidFill>
                <a:srgbClr val="FF6600"/>
              </a:solidFill>
              <a:latin typeface="Arial" pitchFamily="-107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5B9DE1-8484-6C48-8271-85CD0DBED451}" type="slidenum">
              <a:rPr lang="en-US" smtClean="0">
                <a:latin typeface="Times New Roman" pitchFamily="-107" charset="0"/>
              </a:rPr>
              <a:pPr/>
              <a:t>47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75" y="433388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82949" name="Oval 3"/>
          <p:cNvSpPr>
            <a:spLocks noChangeArrowheads="1"/>
          </p:cNvSpPr>
          <p:nvPr/>
        </p:nvSpPr>
        <p:spPr bwMode="auto">
          <a:xfrm>
            <a:off x="1465263" y="1782763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2950" name="Oval 4"/>
          <p:cNvSpPr>
            <a:spLocks noChangeArrowheads="1"/>
          </p:cNvSpPr>
          <p:nvPr/>
        </p:nvSpPr>
        <p:spPr bwMode="auto">
          <a:xfrm>
            <a:off x="1465263" y="273685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2951" name="Oval 5"/>
          <p:cNvSpPr>
            <a:spLocks noChangeArrowheads="1"/>
          </p:cNvSpPr>
          <p:nvPr/>
        </p:nvSpPr>
        <p:spPr bwMode="auto">
          <a:xfrm>
            <a:off x="1465263" y="3538538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2952" name="Oval 6"/>
          <p:cNvSpPr>
            <a:spLocks noChangeArrowheads="1"/>
          </p:cNvSpPr>
          <p:nvPr/>
        </p:nvSpPr>
        <p:spPr bwMode="auto">
          <a:xfrm>
            <a:off x="1465263" y="44958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2953" name="Oval 7"/>
          <p:cNvSpPr>
            <a:spLocks noChangeArrowheads="1"/>
          </p:cNvSpPr>
          <p:nvPr/>
        </p:nvSpPr>
        <p:spPr bwMode="auto">
          <a:xfrm>
            <a:off x="2667000" y="175260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2954" name="Oval 8"/>
          <p:cNvSpPr>
            <a:spLocks noChangeArrowheads="1"/>
          </p:cNvSpPr>
          <p:nvPr/>
        </p:nvSpPr>
        <p:spPr bwMode="auto">
          <a:xfrm>
            <a:off x="3868738" y="17526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82955" name="Line 9"/>
          <p:cNvSpPr>
            <a:spLocks noChangeShapeType="1"/>
          </p:cNvSpPr>
          <p:nvPr/>
        </p:nvSpPr>
        <p:spPr bwMode="auto">
          <a:xfrm>
            <a:off x="2149475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6" name="Line 10"/>
          <p:cNvSpPr>
            <a:spLocks noChangeShapeType="1"/>
          </p:cNvSpPr>
          <p:nvPr/>
        </p:nvSpPr>
        <p:spPr bwMode="auto">
          <a:xfrm>
            <a:off x="3351213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7" name="Line 11"/>
          <p:cNvSpPr>
            <a:spLocks noChangeShapeType="1"/>
          </p:cNvSpPr>
          <p:nvPr/>
        </p:nvSpPr>
        <p:spPr bwMode="auto">
          <a:xfrm>
            <a:off x="4552950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8" name="Oval 12"/>
          <p:cNvSpPr>
            <a:spLocks noChangeArrowheads="1"/>
          </p:cNvSpPr>
          <p:nvPr/>
        </p:nvSpPr>
        <p:spPr bwMode="auto">
          <a:xfrm>
            <a:off x="2667000" y="273685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2959" name="Line 13"/>
          <p:cNvSpPr>
            <a:spLocks noChangeShapeType="1"/>
          </p:cNvSpPr>
          <p:nvPr/>
        </p:nvSpPr>
        <p:spPr bwMode="auto">
          <a:xfrm>
            <a:off x="2149475" y="30480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0" name="Line 14"/>
          <p:cNvSpPr>
            <a:spLocks noChangeShapeType="1"/>
          </p:cNvSpPr>
          <p:nvPr/>
        </p:nvSpPr>
        <p:spPr bwMode="auto">
          <a:xfrm flipV="1">
            <a:off x="2149475" y="3386138"/>
            <a:ext cx="517525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1" name="Line 15"/>
          <p:cNvSpPr>
            <a:spLocks noChangeShapeType="1"/>
          </p:cNvSpPr>
          <p:nvPr/>
        </p:nvSpPr>
        <p:spPr bwMode="auto">
          <a:xfrm flipV="1">
            <a:off x="2135188" y="2433638"/>
            <a:ext cx="1992312" cy="2363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2" name="Line 16"/>
          <p:cNvSpPr>
            <a:spLocks noChangeShapeType="1"/>
          </p:cNvSpPr>
          <p:nvPr/>
        </p:nvSpPr>
        <p:spPr bwMode="auto">
          <a:xfrm flipV="1">
            <a:off x="3333750" y="2274888"/>
            <a:ext cx="600075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4" name="Text Box 18"/>
          <p:cNvSpPr txBox="1">
            <a:spLocks noChangeArrowheads="1"/>
          </p:cNvSpPr>
          <p:nvPr/>
        </p:nvSpPr>
        <p:spPr bwMode="auto">
          <a:xfrm>
            <a:off x="5410200" y="5105400"/>
            <a:ext cx="2477812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dirty="0" smtClean="0">
              <a:solidFill>
                <a:srgbClr val="FF6600"/>
              </a:solidFill>
              <a:latin typeface="Arial" pitchFamily="-107" charset="0"/>
            </a:endParaRPr>
          </a:p>
          <a:p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Legal Schedule?</a:t>
            </a:r>
          </a:p>
          <a:p>
            <a:r>
              <a:rPr lang="en-US" dirty="0" smtClean="0">
                <a:solidFill>
                  <a:srgbClr val="FF6600"/>
                </a:solidFill>
                <a:latin typeface="Arial" pitchFamily="-107" charset="0"/>
              </a:rPr>
              <a:t> </a:t>
            </a:r>
            <a:endParaRPr lang="en-US" dirty="0">
              <a:solidFill>
                <a:srgbClr val="FF6600"/>
              </a:solidFill>
              <a:latin typeface="Arial" pitchFamily="-107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886200" y="3733800"/>
          <a:ext cx="52578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"/>
                <a:gridCol w="1051560"/>
                <a:gridCol w="1051560"/>
                <a:gridCol w="1051560"/>
                <a:gridCol w="10515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R4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C7BD43-F662-2145-BE69-21CACCCF7260}" type="slidenum">
              <a:rPr lang="en-US" smtClean="0">
                <a:latin typeface="Times New Roman" pitchFamily="-107" charset="0"/>
              </a:rPr>
              <a:pPr/>
              <a:t>48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Resource Capacity Lower Bound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Sum up all capacity required per </a:t>
            </a:r>
            <a:r>
              <a:rPr lang="en-US" dirty="0" smtClean="0"/>
              <a:t>resource</a:t>
            </a:r>
          </a:p>
          <a:p>
            <a:pPr lvl="1"/>
            <a:r>
              <a:rPr lang="en-US" dirty="0" smtClean="0"/>
              <a:t>E.g. number of multiplications, additions, memory lookups</a:t>
            </a:r>
            <a:endParaRPr lang="en-US" dirty="0" smtClean="0"/>
          </a:p>
          <a:p>
            <a:r>
              <a:rPr lang="en-US" dirty="0"/>
              <a:t>Divide by total resource (for type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E.g., number of multipliers, adders, memory ports</a:t>
            </a:r>
            <a:endParaRPr lang="en-US" dirty="0" smtClean="0"/>
          </a:p>
          <a:p>
            <a:r>
              <a:rPr lang="en-US" dirty="0"/>
              <a:t>Lower bound</a:t>
            </a:r>
            <a:r>
              <a:rPr lang="en-US" dirty="0" smtClean="0"/>
              <a:t> on compute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(best can do is pack all use densely)</a:t>
            </a:r>
          </a:p>
          <a:p>
            <a:pPr lvl="1"/>
            <a:r>
              <a:rPr lang="en-US" dirty="0">
                <a:solidFill>
                  <a:srgbClr val="0000FF"/>
                </a:solidFill>
                <a:ea typeface="ＭＳ Ｐゴシック" pitchFamily="-107" charset="-128"/>
              </a:rPr>
              <a:t>Ignores</a:t>
            </a:r>
            <a:r>
              <a:rPr lang="en-US" dirty="0" smtClean="0">
                <a:solidFill>
                  <a:srgbClr val="0000FF"/>
                </a:solidFill>
                <a:ea typeface="ＭＳ Ｐゴシック" pitchFamily="-107" charset="-128"/>
              </a:rPr>
              <a:t> data dependency </a:t>
            </a:r>
            <a:r>
              <a:rPr lang="en-US" dirty="0">
                <a:solidFill>
                  <a:srgbClr val="0000FF"/>
                </a:solidFill>
                <a:ea typeface="ＭＳ Ｐゴシック" pitchFamily="-107" charset="-128"/>
              </a:rPr>
              <a:t>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849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B3C4E8-0742-9145-B085-DE0B2F033E1E}" type="slidenum">
              <a:rPr lang="en-US" smtClean="0">
                <a:latin typeface="Times New Roman" pitchFamily="-107" charset="0"/>
              </a:rPr>
              <a:pPr/>
              <a:t>49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75" y="433388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84997" name="Oval 3"/>
          <p:cNvSpPr>
            <a:spLocks noChangeArrowheads="1"/>
          </p:cNvSpPr>
          <p:nvPr/>
        </p:nvSpPr>
        <p:spPr bwMode="auto">
          <a:xfrm>
            <a:off x="1465263" y="1782763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4998" name="Oval 4"/>
          <p:cNvSpPr>
            <a:spLocks noChangeArrowheads="1"/>
          </p:cNvSpPr>
          <p:nvPr/>
        </p:nvSpPr>
        <p:spPr bwMode="auto">
          <a:xfrm>
            <a:off x="1465263" y="273685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4999" name="Oval 5"/>
          <p:cNvSpPr>
            <a:spLocks noChangeArrowheads="1"/>
          </p:cNvSpPr>
          <p:nvPr/>
        </p:nvSpPr>
        <p:spPr bwMode="auto">
          <a:xfrm>
            <a:off x="1465263" y="3538538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0" name="Oval 6"/>
          <p:cNvSpPr>
            <a:spLocks noChangeArrowheads="1"/>
          </p:cNvSpPr>
          <p:nvPr/>
        </p:nvSpPr>
        <p:spPr bwMode="auto">
          <a:xfrm>
            <a:off x="1465263" y="44958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1" name="Oval 7"/>
          <p:cNvSpPr>
            <a:spLocks noChangeArrowheads="1"/>
          </p:cNvSpPr>
          <p:nvPr/>
        </p:nvSpPr>
        <p:spPr bwMode="auto">
          <a:xfrm>
            <a:off x="2667000" y="175260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2" name="Oval 8"/>
          <p:cNvSpPr>
            <a:spLocks noChangeArrowheads="1"/>
          </p:cNvSpPr>
          <p:nvPr/>
        </p:nvSpPr>
        <p:spPr bwMode="auto">
          <a:xfrm>
            <a:off x="3868738" y="17526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3" name="Line 9"/>
          <p:cNvSpPr>
            <a:spLocks noChangeShapeType="1"/>
          </p:cNvSpPr>
          <p:nvPr/>
        </p:nvSpPr>
        <p:spPr bwMode="auto">
          <a:xfrm>
            <a:off x="2149475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4" name="Line 10"/>
          <p:cNvSpPr>
            <a:spLocks noChangeShapeType="1"/>
          </p:cNvSpPr>
          <p:nvPr/>
        </p:nvSpPr>
        <p:spPr bwMode="auto">
          <a:xfrm>
            <a:off x="3351213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5" name="Line 11"/>
          <p:cNvSpPr>
            <a:spLocks noChangeShapeType="1"/>
          </p:cNvSpPr>
          <p:nvPr/>
        </p:nvSpPr>
        <p:spPr bwMode="auto">
          <a:xfrm>
            <a:off x="4552950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6" name="Oval 12"/>
          <p:cNvSpPr>
            <a:spLocks noChangeArrowheads="1"/>
          </p:cNvSpPr>
          <p:nvPr/>
        </p:nvSpPr>
        <p:spPr bwMode="auto">
          <a:xfrm>
            <a:off x="2667000" y="273685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7" name="Line 13"/>
          <p:cNvSpPr>
            <a:spLocks noChangeShapeType="1"/>
          </p:cNvSpPr>
          <p:nvPr/>
        </p:nvSpPr>
        <p:spPr bwMode="auto">
          <a:xfrm>
            <a:off x="2149475" y="30480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8" name="Line 14"/>
          <p:cNvSpPr>
            <a:spLocks noChangeShapeType="1"/>
          </p:cNvSpPr>
          <p:nvPr/>
        </p:nvSpPr>
        <p:spPr bwMode="auto">
          <a:xfrm flipV="1">
            <a:off x="2149475" y="3386138"/>
            <a:ext cx="517525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9" name="Line 15"/>
          <p:cNvSpPr>
            <a:spLocks noChangeShapeType="1"/>
          </p:cNvSpPr>
          <p:nvPr/>
        </p:nvSpPr>
        <p:spPr bwMode="auto">
          <a:xfrm flipV="1">
            <a:off x="2135188" y="2433638"/>
            <a:ext cx="1992312" cy="2363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0" name="Line 16"/>
          <p:cNvSpPr>
            <a:spLocks noChangeShapeType="1"/>
          </p:cNvSpPr>
          <p:nvPr/>
        </p:nvSpPr>
        <p:spPr bwMode="auto">
          <a:xfrm flipV="1">
            <a:off x="3333750" y="2274888"/>
            <a:ext cx="600075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1" name="Text Box 17"/>
          <p:cNvSpPr txBox="1">
            <a:spLocks noChangeArrowheads="1"/>
          </p:cNvSpPr>
          <p:nvPr/>
        </p:nvSpPr>
        <p:spPr bwMode="auto">
          <a:xfrm>
            <a:off x="5183188" y="3556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Critical Path</a:t>
            </a:r>
          </a:p>
        </p:txBody>
      </p:sp>
      <p:sp>
        <p:nvSpPr>
          <p:cNvPr id="85012" name="Text Box 18"/>
          <p:cNvSpPr txBox="1">
            <a:spLocks noChangeArrowheads="1"/>
          </p:cNvSpPr>
          <p:nvPr/>
        </p:nvSpPr>
        <p:spPr bwMode="auto">
          <a:xfrm>
            <a:off x="3200400" y="43434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(2 resources)</a:t>
            </a:r>
          </a:p>
        </p:txBody>
      </p:sp>
      <p:sp>
        <p:nvSpPr>
          <p:cNvPr id="85013" name="Text Box 19"/>
          <p:cNvSpPr txBox="1">
            <a:spLocks noChangeArrowheads="1"/>
          </p:cNvSpPr>
          <p:nvPr/>
        </p:nvSpPr>
        <p:spPr bwMode="auto">
          <a:xfrm>
            <a:off x="3200400" y="50292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(4 resources)</a:t>
            </a:r>
          </a:p>
        </p:txBody>
      </p:sp>
      <p:sp>
        <p:nvSpPr>
          <p:cNvPr id="85014" name="Text Box 20"/>
          <p:cNvSpPr txBox="1">
            <a:spLocks noChangeArrowheads="1"/>
          </p:cNvSpPr>
          <p:nvPr/>
        </p:nvSpPr>
        <p:spPr bwMode="auto">
          <a:xfrm>
            <a:off x="7696200" y="3581400"/>
            <a:ext cx="9556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pitchFamily="-107" charset="0"/>
              </a:rPr>
              <a:t>3</a:t>
            </a:r>
          </a:p>
          <a:p>
            <a:endParaRPr lang="en-US">
              <a:solidFill>
                <a:schemeClr val="accent2"/>
              </a:solidFill>
              <a:latin typeface="Arial" pitchFamily="-107" charset="0"/>
            </a:endParaRPr>
          </a:p>
          <a:p>
            <a:r>
              <a:rPr lang="en-US">
                <a:solidFill>
                  <a:schemeClr val="accent2"/>
                </a:solidFill>
                <a:latin typeface="Arial" pitchFamily="-107" charset="0"/>
              </a:rPr>
              <a:t>7/2=4</a:t>
            </a:r>
          </a:p>
          <a:p>
            <a:endParaRPr lang="en-US">
              <a:solidFill>
                <a:schemeClr val="accent2"/>
              </a:solidFill>
              <a:latin typeface="Arial" pitchFamily="-107" charset="0"/>
            </a:endParaRPr>
          </a:p>
          <a:p>
            <a:r>
              <a:rPr lang="en-US">
                <a:solidFill>
                  <a:schemeClr val="accent2"/>
                </a:solidFill>
                <a:latin typeface="Arial" pitchFamily="-107" charset="0"/>
              </a:rPr>
              <a:t>7/4=2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1B6166-70FC-7641-938B-5D2D1013E7B7}" type="slidenum">
              <a:rPr lang="en-US" smtClean="0">
                <a:latin typeface="Times New Roman" pitchFamily="-107" charset="0"/>
              </a:rPr>
              <a:pPr/>
              <a:t>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Latency vs. Throughput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ea typeface="ＭＳ Ｐゴシック" pitchFamily="-107" charset="-128"/>
                <a:cs typeface="ＭＳ Ｐゴシック" pitchFamily="-107" charset="-128"/>
              </a:rPr>
              <a:t>Latency: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 Delay from inputs to </a:t>
            </a:r>
            <a:r>
              <a:rPr lang="en-US" dirty="0" err="1">
                <a:ea typeface="ＭＳ Ｐゴシック" pitchFamily="-107" charset="-128"/>
                <a:cs typeface="ＭＳ Ｐゴシック" pitchFamily="-107" charset="-128"/>
              </a:rPr>
              <a:t>output(s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)</a:t>
            </a:r>
          </a:p>
          <a:p>
            <a:r>
              <a:rPr lang="en-US" b="1" dirty="0">
                <a:ea typeface="ＭＳ Ｐゴシック" pitchFamily="-107" charset="-128"/>
                <a:cs typeface="ＭＳ Ｐゴシック" pitchFamily="-107" charset="-128"/>
              </a:rPr>
              <a:t>Throughput: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 Rate at which can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produce new set of outputs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(alternately, can introduce new set of inputs)</a:t>
            </a:r>
            <a:endParaRPr lang="en-US" dirty="0"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Path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err="1" smtClean="0"/>
              <a:t>Thput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= 1/3</a:t>
            </a:r>
          </a:p>
          <a:p>
            <a:r>
              <a:rPr lang="en-US" dirty="0" smtClean="0"/>
              <a:t>Space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/>
              <a:t>Space add = 1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Critical Path?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Bound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5720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err="1" smtClean="0"/>
              <a:t>Thput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= 1/3</a:t>
            </a:r>
          </a:p>
          <a:p>
            <a:r>
              <a:rPr lang="en-US" dirty="0" smtClean="0"/>
              <a:t>Space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/>
              <a:t>Space add = 1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Resource Bound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 1 add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2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 1 add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3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 2 add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90/10 Rule (of Thumb)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05400"/>
          </a:xfrm>
        </p:spPr>
        <p:txBody>
          <a:bodyPr/>
          <a:lstStyle/>
          <a:p>
            <a:r>
              <a:rPr lang="en-US" dirty="0" smtClean="0"/>
              <a:t>Observation that code is not used uniformly</a:t>
            </a:r>
          </a:p>
          <a:p>
            <a:r>
              <a:rPr lang="en-US" dirty="0" smtClean="0"/>
              <a:t>90% of the time is spent in 10% of the code</a:t>
            </a:r>
          </a:p>
          <a:p>
            <a:r>
              <a:rPr lang="en-US" dirty="0" smtClean="0"/>
              <a:t>Knuth: 50% of the time in 2% of the code</a:t>
            </a:r>
          </a:p>
          <a:p>
            <a:r>
              <a:rPr lang="en-US" dirty="0" smtClean="0"/>
              <a:t>Implications</a:t>
            </a:r>
          </a:p>
          <a:p>
            <a:pPr lvl="1"/>
            <a:r>
              <a:rPr lang="en-US" dirty="0" smtClean="0"/>
              <a:t>There will typically be a bottleneck</a:t>
            </a:r>
          </a:p>
          <a:p>
            <a:pPr lvl="1"/>
            <a:r>
              <a:rPr lang="en-US" dirty="0" smtClean="0"/>
              <a:t>We don’t need to optimize everything</a:t>
            </a:r>
          </a:p>
          <a:p>
            <a:pPr lvl="1"/>
            <a:r>
              <a:rPr lang="en-US" dirty="0" smtClean="0"/>
              <a:t>We don’t need to uniformly replicate space to achieve speedup</a:t>
            </a:r>
          </a:p>
          <a:p>
            <a:pPr lvl="1"/>
            <a:r>
              <a:rPr lang="en-US" dirty="0" smtClean="0"/>
              <a:t>Not everything needs to be accelerated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only speedup Y(%) of the code, the most you can accelerate your application is 1/(1-Y)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before</a:t>
            </a:r>
            <a:r>
              <a:rPr lang="en-US" dirty="0" smtClean="0"/>
              <a:t> = 1*Y + 1*(1-Y)</a:t>
            </a:r>
          </a:p>
          <a:p>
            <a:r>
              <a:rPr lang="en-US" dirty="0" smtClean="0"/>
              <a:t>Speedup by factor of S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after</a:t>
            </a:r>
            <a:r>
              <a:rPr lang="en-US" dirty="0" smtClean="0"/>
              <a:t>=(1/S)*Y+1*(1-Y)</a:t>
            </a:r>
          </a:p>
          <a:p>
            <a:r>
              <a:rPr lang="en-US" dirty="0" smtClean="0"/>
              <a:t>Limit </a:t>
            </a:r>
            <a:r>
              <a:rPr lang="en-US" dirty="0" err="1" smtClean="0"/>
              <a:t>S</a:t>
            </a:r>
            <a:r>
              <a:rPr lang="en-US" dirty="0" err="1" smtClean="0">
                <a:sym typeface="Wingdings"/>
              </a:rPr>
              <a:t>infinity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</a:t>
            </a:r>
            <a:r>
              <a:rPr lang="en-US" baseline="-25000" dirty="0" err="1" smtClean="0">
                <a:sym typeface="Wingdings"/>
              </a:rPr>
              <a:t>before</a:t>
            </a:r>
            <a:r>
              <a:rPr lang="en-US" dirty="0" err="1" smtClean="0">
                <a:sym typeface="Wingdings"/>
              </a:rPr>
              <a:t>/T</a:t>
            </a:r>
            <a:r>
              <a:rPr lang="en-US" baseline="-25000" dirty="0" err="1" smtClean="0">
                <a:sym typeface="Wingdings"/>
              </a:rPr>
              <a:t>after</a:t>
            </a:r>
            <a:r>
              <a:rPr lang="en-US" dirty="0" smtClean="0">
                <a:sym typeface="Wingdings"/>
              </a:rPr>
              <a:t>=1/(1-Y)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before</a:t>
            </a:r>
            <a:r>
              <a:rPr lang="en-US" dirty="0" smtClean="0"/>
              <a:t> = 1*Y + 1*(1-Y)</a:t>
            </a:r>
          </a:p>
          <a:p>
            <a:r>
              <a:rPr lang="en-US" dirty="0" smtClean="0"/>
              <a:t>Speedup by factor of S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after</a:t>
            </a:r>
            <a:r>
              <a:rPr lang="en-US" dirty="0" smtClean="0"/>
              <a:t>=(1/S)*Y+1*(1-Y)</a:t>
            </a:r>
          </a:p>
          <a:p>
            <a:r>
              <a:rPr lang="en-US" dirty="0" smtClean="0"/>
              <a:t>Y=70%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Possible speedup (</a:t>
            </a:r>
            <a:r>
              <a:rPr lang="en-US" dirty="0" err="1" smtClean="0">
                <a:solidFill>
                  <a:srgbClr val="FF6600"/>
                </a:solidFill>
              </a:rPr>
              <a:t>S</a:t>
            </a:r>
            <a:r>
              <a:rPr lang="en-US" dirty="0" err="1" smtClean="0">
                <a:solidFill>
                  <a:srgbClr val="FF6600"/>
                </a:solidFill>
                <a:sym typeface="Wingdings"/>
              </a:rPr>
              <a:t>infinity</a:t>
            </a:r>
            <a:r>
              <a:rPr lang="en-US" dirty="0" smtClean="0">
                <a:solidFill>
                  <a:srgbClr val="FF6600"/>
                </a:solidFill>
                <a:sym typeface="Wingdings"/>
              </a:rPr>
              <a:t>) 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  <a:sym typeface="Wingdings"/>
              </a:rPr>
              <a:t>Speedup if S=10?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If you only speedup Y(%) of the code, the most you can accelerate your application is 1/(1-Y)</a:t>
            </a:r>
          </a:p>
          <a:p>
            <a:r>
              <a:rPr lang="en-US" dirty="0" smtClean="0"/>
              <a:t>Implications</a:t>
            </a:r>
          </a:p>
          <a:p>
            <a:pPr lvl="1"/>
            <a:r>
              <a:rPr lang="en-US" dirty="0" err="1" smtClean="0"/>
              <a:t>Amdhal</a:t>
            </a:r>
            <a:r>
              <a:rPr lang="en-US" dirty="0" smtClean="0"/>
              <a:t>: good to have a fast sequential processor</a:t>
            </a:r>
          </a:p>
          <a:p>
            <a:pPr lvl="1"/>
            <a:r>
              <a:rPr lang="en-US" dirty="0" smtClean="0"/>
              <a:t>Keep optimizing </a:t>
            </a:r>
          </a:p>
          <a:p>
            <a:pPr lvl="2"/>
            <a:r>
              <a:rPr lang="en-US" dirty="0" err="1" smtClean="0"/>
              <a:t>T</a:t>
            </a:r>
            <a:r>
              <a:rPr lang="en-US" baseline="-25000" dirty="0" err="1" smtClean="0"/>
              <a:t>after</a:t>
            </a:r>
            <a:r>
              <a:rPr lang="en-US" dirty="0" smtClean="0"/>
              <a:t>=(1/S)*Y+1*(1-Y)</a:t>
            </a:r>
          </a:p>
          <a:p>
            <a:pPr lvl="2"/>
            <a:r>
              <a:rPr lang="en-US" dirty="0" smtClean="0"/>
              <a:t>For large S, bottleneck now in the 1-Y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56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Big Ideas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 the Bottleneck</a:t>
            </a:r>
          </a:p>
          <a:p>
            <a:pPr lvl="1"/>
            <a:r>
              <a:rPr lang="en-US" dirty="0" smtClean="0"/>
              <a:t>May be in compute, I/O, memory ,data movement</a:t>
            </a:r>
          </a:p>
          <a:p>
            <a:r>
              <a:rPr lang="en-US" dirty="0" smtClean="0"/>
              <a:t>Focus and reduce/remove bottleneck</a:t>
            </a:r>
          </a:p>
          <a:p>
            <a:pPr lvl="1"/>
            <a:r>
              <a:rPr lang="en-US" dirty="0" smtClean="0"/>
              <a:t>More efficient use of resources</a:t>
            </a:r>
          </a:p>
          <a:p>
            <a:pPr lvl="1"/>
            <a:r>
              <a:rPr lang="en-US" dirty="0" smtClean="0"/>
              <a:t>More resources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Reading for Day 3 on web</a:t>
            </a:r>
          </a:p>
          <a:p>
            <a:r>
              <a:rPr lang="en-US" dirty="0" smtClean="0"/>
              <a:t>HW1 due Friday</a:t>
            </a:r>
          </a:p>
          <a:p>
            <a:r>
              <a:rPr lang="en-US" dirty="0" smtClean="0"/>
              <a:t>HW2 out</a:t>
            </a:r>
            <a:endParaRPr lang="en-US" dirty="0" smtClean="0"/>
          </a:p>
          <a:p>
            <a:pPr lvl="1"/>
            <a:r>
              <a:rPr lang="en-US" dirty="0" smtClean="0"/>
              <a:t>Partner assignment and board shuffle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see canvas)</a:t>
            </a:r>
          </a:p>
          <a:p>
            <a:endParaRPr lang="en-US" dirty="0" smtClean="0"/>
          </a:p>
          <a:p>
            <a:r>
              <a:rPr lang="en-US" dirty="0" smtClean="0"/>
              <a:t>Remember feedback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10 shirt capacity</a:t>
            </a:r>
          </a:p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1 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Washer Takes 30 minutes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Dryer Takes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60 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minutes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How long to do one load of wash?</a:t>
            </a:r>
          </a:p>
          <a:p>
            <a:pPr lvl="1"/>
            <a:r>
              <a:rPr lang="en-US" dirty="0" err="1" smtClean="0">
                <a:solidFill>
                  <a:srgbClr val="FF6600"/>
                </a:solidFill>
                <a:sym typeface="Wingdings" pitchFamily="-107" charset="2"/>
              </a:rPr>
              <a:t></a:t>
            </a:r>
            <a:r>
              <a:rPr lang="en-US" dirty="0" smtClean="0">
                <a:solidFill>
                  <a:srgbClr val="FF6600"/>
                </a:solidFill>
                <a:sym typeface="Wingdings" pitchFamily="-107" charset="2"/>
              </a:rPr>
              <a:t> Wash latency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Cleaning Throughput?</a:t>
            </a:r>
          </a:p>
        </p:txBody>
      </p:sp>
      <p:grpSp>
        <p:nvGrpSpPr>
          <p:cNvPr id="2" name="Group 23"/>
          <p:cNvGrpSpPr/>
          <p:nvPr/>
        </p:nvGrpSpPr>
        <p:grpSpPr>
          <a:xfrm>
            <a:off x="5715000" y="5181600"/>
            <a:ext cx="1831976" cy="1528465"/>
            <a:chOff x="5715000" y="5181600"/>
            <a:chExt cx="1831976" cy="1528465"/>
          </a:xfrm>
        </p:grpSpPr>
        <p:grpSp>
          <p:nvGrpSpPr>
            <p:cNvPr id="3" name="Group 13"/>
            <p:cNvGrpSpPr/>
            <p:nvPr/>
          </p:nvGrpSpPr>
          <p:grpSpPr>
            <a:xfrm>
              <a:off x="5715000" y="5181600"/>
              <a:ext cx="1831976" cy="1220788"/>
              <a:chOff x="7466806" y="456406"/>
              <a:chExt cx="1831976" cy="1220788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7620000" y="533400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8458200" y="533400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7696200" y="685800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8534400" y="685800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 bwMode="auto">
              <a:xfrm rot="5400000">
                <a:off x="6858000" y="1066800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 rot="5400000">
                <a:off x="7773194" y="1066006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rot="5400000">
                <a:off x="8688388" y="1065212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TextBox 14"/>
            <p:cNvSpPr txBox="1"/>
            <p:nvPr/>
          </p:nvSpPr>
          <p:spPr>
            <a:xfrm>
              <a:off x="6705600" y="6248400"/>
              <a:ext cx="731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60m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7011194" y="1829594"/>
            <a:ext cx="685800" cy="838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849394" y="1829594"/>
            <a:ext cx="685800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7394" y="1981994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925594" y="1981994"/>
            <a:ext cx="457200" cy="457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Pipeline 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114800"/>
          </a:xfrm>
        </p:spPr>
        <p:txBody>
          <a:bodyPr/>
          <a:lstStyle/>
          <a:p>
            <a:r>
              <a:rPr lang="en-US" dirty="0" smtClean="0"/>
              <a:t>Break up the computation graph into stages</a:t>
            </a:r>
          </a:p>
          <a:p>
            <a:pPr lvl="1"/>
            <a:r>
              <a:rPr lang="en-US" dirty="0" smtClean="0"/>
              <a:t>Allowing us to </a:t>
            </a:r>
          </a:p>
          <a:p>
            <a:pPr lvl="2"/>
            <a:r>
              <a:rPr lang="en-US" dirty="0" smtClean="0"/>
              <a:t>reuse resources for new inputs (data), </a:t>
            </a:r>
          </a:p>
          <a:p>
            <a:pPr lvl="2"/>
            <a:r>
              <a:rPr lang="en-US" dirty="0" smtClean="0"/>
              <a:t>while older data is still working its way through the graph</a:t>
            </a:r>
          </a:p>
          <a:p>
            <a:pPr lvl="3"/>
            <a:r>
              <a:rPr lang="en-US" dirty="0" smtClean="0"/>
              <a:t>Before it has exited graph</a:t>
            </a:r>
          </a:p>
          <a:p>
            <a:pPr lvl="1"/>
            <a:r>
              <a:rPr lang="en-US" dirty="0" smtClean="0"/>
              <a:t>Throughput &gt; (1/Latency)</a:t>
            </a:r>
          </a:p>
          <a:p>
            <a:r>
              <a:rPr lang="en-US" dirty="0" smtClean="0"/>
              <a:t>Relate liquid in pipe</a:t>
            </a:r>
          </a:p>
          <a:p>
            <a:pPr lvl="1"/>
            <a:r>
              <a:rPr lang="en-US" dirty="0" smtClean="0"/>
              <a:t>Doesn’t wait for first drop of liquid to exit far end of pipe before accepting second drop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9A67A-6AE3-2A40-9E6F-B5860FCA322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858000" y="152400"/>
            <a:ext cx="1831976" cy="1220788"/>
            <a:chOff x="7466806" y="456406"/>
            <a:chExt cx="1831976" cy="1220788"/>
          </a:xfrm>
        </p:grpSpPr>
        <p:sp>
          <p:nvSpPr>
            <p:cNvPr id="7" name="Rectangle 6"/>
            <p:cNvSpPr/>
            <p:nvPr/>
          </p:nvSpPr>
          <p:spPr bwMode="auto">
            <a:xfrm>
              <a:off x="7620000" y="533400"/>
              <a:ext cx="685800" cy="8382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8458200" y="533400"/>
              <a:ext cx="685800" cy="838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696200" y="685800"/>
              <a:ext cx="533400" cy="5334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W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8534400" y="685800"/>
              <a:ext cx="457200" cy="4572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rot="5400000">
              <a:off x="6858000" y="1066800"/>
              <a:ext cx="1219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7773194" y="1066006"/>
              <a:ext cx="1219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8688388" y="1065212"/>
              <a:ext cx="1219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Escalator</a:t>
            </a:r>
            <a:endParaRPr lang="en-US" dirty="0"/>
          </a:p>
        </p:txBody>
      </p:sp>
      <p:pic>
        <p:nvPicPr>
          <p:cNvPr id="6" name="Content Placeholder 5" descr="1280px-Tanforan_Target_escalator_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0833" r="-20833"/>
          <a:stretch>
            <a:fillRect/>
          </a:stretch>
        </p:blipFill>
        <p:spPr>
          <a:xfrm>
            <a:off x="685800" y="1143000"/>
            <a:ext cx="7772400" cy="4114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5867400"/>
            <a:ext cx="83500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Image Source: https://commons.wikimedia.org/wiki/File:Tanforan_Target_escalator_1.JPG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457200"/>
            <a:ext cx="7772400" cy="1143000"/>
          </a:xfrm>
        </p:spPr>
        <p:txBody>
          <a:bodyPr/>
          <a:lstStyle/>
          <a:p>
            <a:r>
              <a:rPr lang="en-US" dirty="0" smtClean="0"/>
              <a:t>Escalator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7772400" cy="4114800"/>
          </a:xfrm>
        </p:spPr>
        <p:txBody>
          <a:bodyPr/>
          <a:lstStyle/>
          <a:p>
            <a:r>
              <a:rPr lang="en-US" dirty="0" smtClean="0"/>
              <a:t>Moves</a:t>
            </a:r>
            <a:r>
              <a:rPr lang="en-US" dirty="0" smtClean="0"/>
              <a:t> 2 ft/second</a:t>
            </a:r>
          </a:p>
          <a:p>
            <a:r>
              <a:rPr lang="en-US" dirty="0" smtClean="0"/>
              <a:t>Assume for simplicity one person can step on escalator each second</a:t>
            </a:r>
          </a:p>
          <a:p>
            <a:r>
              <a:rPr lang="en-US" dirty="0" smtClean="0"/>
              <a:t>Escalator travels 30 feet (vertical and horizontal)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 of escalator trip?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 of escalator: people/hour 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Content Placeholder 5" descr="1280px-Tanforan_Target_escalator_1.jpg"/>
          <p:cNvPicPr>
            <a:picLocks noChangeAspect="1"/>
          </p:cNvPicPr>
          <p:nvPr/>
        </p:nvPicPr>
        <p:blipFill>
          <a:blip r:embed="rId2"/>
          <a:srcRect l="-20833" r="-20833"/>
          <a:stretch>
            <a:fillRect/>
          </a:stretch>
        </p:blipFill>
        <p:spPr bwMode="auto">
          <a:xfrm>
            <a:off x="4876800" y="0"/>
            <a:ext cx="4953000" cy="262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27246</TotalTime>
  <Words>2365</Words>
  <Application>Microsoft Macintosh PowerPoint</Application>
  <PresentationFormat>On-screen Show (4:3)</PresentationFormat>
  <Paragraphs>596</Paragraphs>
  <Slides>57</Slides>
  <Notes>55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Blank Presentation</vt:lpstr>
      <vt:lpstr>ESE532: System-on-a-Chip Architecture</vt:lpstr>
      <vt:lpstr>Today: Analysis</vt:lpstr>
      <vt:lpstr>Today: Analysis</vt:lpstr>
      <vt:lpstr>Message for Day</vt:lpstr>
      <vt:lpstr>Latency vs. Throughput</vt:lpstr>
      <vt:lpstr>Preclass  Washer/Dryer Example</vt:lpstr>
      <vt:lpstr>Pipeline Concurrency</vt:lpstr>
      <vt:lpstr>Escalator</vt:lpstr>
      <vt:lpstr>Escalator</vt:lpstr>
      <vt:lpstr>Bottleneck</vt:lpstr>
      <vt:lpstr>Preclass  Washer/Dryer Example</vt:lpstr>
      <vt:lpstr>Preclass  Washer/Dryer Example</vt:lpstr>
      <vt:lpstr>Preclass  Washer/Dryer Example</vt:lpstr>
      <vt:lpstr>Preclass  Washer/Dryer Example</vt:lpstr>
      <vt:lpstr>Preclass  Stain Example</vt:lpstr>
      <vt:lpstr>Beyond Computation</vt:lpstr>
      <vt:lpstr>Bottleneck</vt:lpstr>
      <vt:lpstr>Bottleneck</vt:lpstr>
      <vt:lpstr>Bottleneck</vt:lpstr>
      <vt:lpstr>Bottleneck</vt:lpstr>
      <vt:lpstr>Feasibility / Limits</vt:lpstr>
      <vt:lpstr>Generalizing</vt:lpstr>
      <vt:lpstr>Computation as Graph</vt:lpstr>
      <vt:lpstr>Computation as Graph</vt:lpstr>
      <vt:lpstr>Computation as Sequence</vt:lpstr>
      <vt:lpstr>Computation as Graph</vt:lpstr>
      <vt:lpstr>Computation as Graph</vt:lpstr>
      <vt:lpstr>Delay in Graphs</vt:lpstr>
      <vt:lpstr>Computation as Graph</vt:lpstr>
      <vt:lpstr>Bottleneck</vt:lpstr>
      <vt:lpstr>Time and Space</vt:lpstr>
      <vt:lpstr>Space-Time</vt:lpstr>
      <vt:lpstr>Space Time</vt:lpstr>
      <vt:lpstr>Dependencies and S-T</vt:lpstr>
      <vt:lpstr>Computation as Graph</vt:lpstr>
      <vt:lpstr>Computation as Graph</vt:lpstr>
      <vt:lpstr>Computation as Graph</vt:lpstr>
      <vt:lpstr>Space-Throughput Graph</vt:lpstr>
      <vt:lpstr>Two Bounds</vt:lpstr>
      <vt:lpstr>Bounds</vt:lpstr>
      <vt:lpstr>Critical Path Lower Bound</vt:lpstr>
      <vt:lpstr>Resource Capacity Lower Bound</vt:lpstr>
      <vt:lpstr>Example</vt:lpstr>
      <vt:lpstr>Example</vt:lpstr>
      <vt:lpstr>Example</vt:lpstr>
      <vt:lpstr>Example</vt:lpstr>
      <vt:lpstr>Example</vt:lpstr>
      <vt:lpstr>Resource Capacity Lower Bound</vt:lpstr>
      <vt:lpstr>Example</vt:lpstr>
      <vt:lpstr>Critical Path</vt:lpstr>
      <vt:lpstr>Resource Bound</vt:lpstr>
      <vt:lpstr>90/10 Rule (of Thumb)</vt:lpstr>
      <vt:lpstr>Amdahl’s Law</vt:lpstr>
      <vt:lpstr>Amdahl’s Law</vt:lpstr>
      <vt:lpstr>Amdahl’s Law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119</cp:revision>
  <cp:lastPrinted>2018-09-05T13:24:36Z</cp:lastPrinted>
  <dcterms:created xsi:type="dcterms:W3CDTF">2018-09-04T13:18:00Z</dcterms:created>
  <dcterms:modified xsi:type="dcterms:W3CDTF">2018-09-05T13:24:42Z</dcterms:modified>
</cp:coreProperties>
</file>