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pdf" ContentType="application/pd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drawings/drawing1.xml" ContentType="application/vnd.openxmlformats-officedocument.drawingml.chartshapes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notesMasterIdLst>
    <p:notesMasterId r:id="rId70"/>
  </p:notesMasterIdLst>
  <p:handoutMasterIdLst>
    <p:handoutMasterId r:id="rId71"/>
  </p:handoutMasterIdLst>
  <p:sldIdLst>
    <p:sldId id="407" r:id="rId2"/>
    <p:sldId id="320" r:id="rId3"/>
    <p:sldId id="410" r:id="rId4"/>
    <p:sldId id="411" r:id="rId5"/>
    <p:sldId id="455" r:id="rId6"/>
    <p:sldId id="418" r:id="rId7"/>
    <p:sldId id="419" r:id="rId8"/>
    <p:sldId id="423" r:id="rId9"/>
    <p:sldId id="424" r:id="rId10"/>
    <p:sldId id="425" r:id="rId11"/>
    <p:sldId id="426" r:id="rId12"/>
    <p:sldId id="437" r:id="rId13"/>
    <p:sldId id="439" r:id="rId14"/>
    <p:sldId id="417" r:id="rId15"/>
    <p:sldId id="440" r:id="rId16"/>
    <p:sldId id="441" r:id="rId17"/>
    <p:sldId id="482" r:id="rId18"/>
    <p:sldId id="443" r:id="rId19"/>
    <p:sldId id="444" r:id="rId20"/>
    <p:sldId id="445" r:id="rId21"/>
    <p:sldId id="446" r:id="rId22"/>
    <p:sldId id="447" r:id="rId23"/>
    <p:sldId id="448" r:id="rId24"/>
    <p:sldId id="449" r:id="rId25"/>
    <p:sldId id="476" r:id="rId26"/>
    <p:sldId id="452" r:id="rId27"/>
    <p:sldId id="450" r:id="rId28"/>
    <p:sldId id="451" r:id="rId29"/>
    <p:sldId id="453" r:id="rId30"/>
    <p:sldId id="454" r:id="rId31"/>
    <p:sldId id="457" r:id="rId32"/>
    <p:sldId id="458" r:id="rId33"/>
    <p:sldId id="459" r:id="rId34"/>
    <p:sldId id="460" r:id="rId35"/>
    <p:sldId id="456" r:id="rId36"/>
    <p:sldId id="478" r:id="rId37"/>
    <p:sldId id="479" r:id="rId38"/>
    <p:sldId id="461" r:id="rId39"/>
    <p:sldId id="462" r:id="rId40"/>
    <p:sldId id="463" r:id="rId41"/>
    <p:sldId id="464" r:id="rId42"/>
    <p:sldId id="466" r:id="rId43"/>
    <p:sldId id="483" r:id="rId44"/>
    <p:sldId id="484" r:id="rId45"/>
    <p:sldId id="485" r:id="rId46"/>
    <p:sldId id="486" r:id="rId47"/>
    <p:sldId id="505" r:id="rId48"/>
    <p:sldId id="506" r:id="rId49"/>
    <p:sldId id="487" r:id="rId50"/>
    <p:sldId id="488" r:id="rId51"/>
    <p:sldId id="489" r:id="rId52"/>
    <p:sldId id="490" r:id="rId53"/>
    <p:sldId id="491" r:id="rId54"/>
    <p:sldId id="492" r:id="rId55"/>
    <p:sldId id="493" r:id="rId56"/>
    <p:sldId id="494" r:id="rId57"/>
    <p:sldId id="495" r:id="rId58"/>
    <p:sldId id="496" r:id="rId59"/>
    <p:sldId id="497" r:id="rId60"/>
    <p:sldId id="498" r:id="rId61"/>
    <p:sldId id="501" r:id="rId62"/>
    <p:sldId id="502" r:id="rId63"/>
    <p:sldId id="503" r:id="rId64"/>
    <p:sldId id="504" r:id="rId65"/>
    <p:sldId id="499" r:id="rId66"/>
    <p:sldId id="500" r:id="rId67"/>
    <p:sldId id="288" r:id="rId68"/>
    <p:sldId id="408" r:id="rId69"/>
  </p:sldIdLst>
  <p:sldSz cx="9144000" cy="6858000" type="screen4x3"/>
  <p:notesSz cx="7315200" cy="96012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" charset="0"/>
        <a:ea typeface="+mn-ea"/>
        <a:cs typeface="+mn-cs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Times New Roman" pitchFamily="1" charset="0"/>
        <a:ea typeface="+mn-ea"/>
        <a:cs typeface="+mn-cs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Times New Roman" pitchFamily="1" charset="0"/>
        <a:ea typeface="+mn-ea"/>
        <a:cs typeface="+mn-cs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Times New Roman" pitchFamily="1" charset="0"/>
        <a:ea typeface="+mn-ea"/>
        <a:cs typeface="+mn-cs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Times New Roman" pitchFamily="1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6" frameSlides="1"/>
  <p:clrMru>
    <a:srgbClr val="FF0000"/>
    <a:srgbClr val="FF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0"/>
    <p:restoredTop sz="94629"/>
  </p:normalViewPr>
  <p:slideViewPr>
    <p:cSldViewPr>
      <p:cViewPr varScale="1">
        <p:scale>
          <a:sx n="108" d="100"/>
          <a:sy n="108" d="100"/>
        </p:scale>
        <p:origin x="1760" y="1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440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theme" Target="theme/theme1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presProps" Target="pres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notesMaster" Target="notesMasters/notesMaster1.xml"/><Relationship Id="rId75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71" Type="http://schemas.openxmlformats.org/officeDocument/2006/relationships/handoutMaster" Target="handoutMasters/handoutMaster1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oleObject" Target="Users:npcarter:resil_framework:budget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3.8409162331087002E-2"/>
          <c:y val="3.70370190351808E-2"/>
          <c:w val="0.92318167533782602"/>
          <c:h val="0.74789698264946902"/>
        </c:manualLayout>
      </c:layout>
      <c:lineChart>
        <c:grouping val="standard"/>
        <c:varyColors val="0"/>
        <c:ser>
          <c:idx val="0"/>
          <c:order val="0"/>
          <c:tx>
            <c:v>Density Limit</c:v>
          </c:tx>
          <c:spPr>
            <a:ln w="28575" cap="rnd" cmpd="sng" algn="ctr">
              <a:solidFill>
                <a:srgbClr val="00CC99">
                  <a:shade val="95000"/>
                  <a:satMod val="105000"/>
                </a:srgbClr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c:spPr>
          <c:marker>
            <c:symbol val="diamond"/>
            <c:size val="9"/>
            <c:spPr>
              <a:ln w="28575" cap="rnd" cmpd="sng" algn="ctr">
                <a:solidFill>
                  <a:srgbClr val="00CC99">
                    <a:shade val="95000"/>
                    <a:satMod val="105000"/>
                  </a:srgbClr>
                </a:solidFill>
                <a:prstDash val="solid"/>
                <a:round/>
                <a:headEnd type="none" w="med" len="med"/>
                <a:tailEnd type="none" w="med" len="med"/>
              </a:ln>
              <a:effectLst>
                <a:outerShdw blurRad="50800" dist="38100" dir="2700000" algn="tl" rotWithShape="0">
                  <a:srgbClr val="000000">
                    <a:alpha val="43000"/>
                  </a:srgbClr>
                </a:outerShdw>
              </a:effectLst>
            </c:spPr>
          </c:marker>
          <c:cat>
            <c:strRef>
              <c:f>Sheet1!$B$9:$B$13</c:f>
              <c:strCache>
                <c:ptCount val="5"/>
                <c:pt idx="0">
                  <c:v>45nm</c:v>
                </c:pt>
                <c:pt idx="1">
                  <c:v>32nm</c:v>
                </c:pt>
                <c:pt idx="2">
                  <c:v>22nm</c:v>
                </c:pt>
                <c:pt idx="3">
                  <c:v>16nm</c:v>
                </c:pt>
                <c:pt idx="4">
                  <c:v>11nm</c:v>
                </c:pt>
              </c:strCache>
            </c:strRef>
          </c:cat>
          <c:val>
            <c:numRef>
              <c:f>Sheet1!$C$16:$C$20</c:f>
              <c:numCache>
                <c:formatCode>General</c:formatCode>
                <c:ptCount val="5"/>
                <c:pt idx="0">
                  <c:v>40.604100000000003</c:v>
                </c:pt>
                <c:pt idx="1">
                  <c:v>55.274999999999999</c:v>
                </c:pt>
                <c:pt idx="2">
                  <c:v>82.504300000000001</c:v>
                </c:pt>
                <c:pt idx="3">
                  <c:v>123.14725</c:v>
                </c:pt>
                <c:pt idx="4">
                  <c:v>183.8115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8EF7-8440-8B3C-3EDA0EBAE9C3}"/>
            </c:ext>
          </c:extLst>
        </c:ser>
        <c:ser>
          <c:idx val="1"/>
          <c:order val="1"/>
          <c:tx>
            <c:v>Constant Power Limit</c:v>
          </c:tx>
          <c:spPr>
            <a:ln w="28575" cap="rnd" cmpd="sng" algn="ctr">
              <a:solidFill>
                <a:srgbClr val="3333CC">
                  <a:shade val="95000"/>
                  <a:satMod val="105000"/>
                </a:srgbClr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c:spPr>
          <c:marker>
            <c:symbol val="square"/>
            <c:size val="6"/>
            <c:spPr>
              <a:ln w="28575" cap="rnd" cmpd="sng" algn="ctr">
                <a:solidFill>
                  <a:srgbClr val="3333CC">
                    <a:shade val="95000"/>
                    <a:satMod val="105000"/>
                  </a:srgbClr>
                </a:solidFill>
                <a:prstDash val="solid"/>
                <a:round/>
                <a:headEnd type="none" w="med" len="med"/>
                <a:tailEnd type="none" w="med" len="med"/>
              </a:ln>
              <a:effectLst>
                <a:outerShdw blurRad="50800" dist="38100" dir="2700000" algn="tl" rotWithShape="0">
                  <a:srgbClr val="000000">
                    <a:alpha val="43000"/>
                  </a:srgbClr>
                </a:outerShdw>
              </a:effectLst>
            </c:spPr>
          </c:marker>
          <c:val>
            <c:numRef>
              <c:f>Sheet1!$F$16:$F$20</c:f>
              <c:numCache>
                <c:formatCode>General</c:formatCode>
                <c:ptCount val="5"/>
                <c:pt idx="0">
                  <c:v>40.604100000000003</c:v>
                </c:pt>
                <c:pt idx="1">
                  <c:v>55.274999999999999</c:v>
                </c:pt>
                <c:pt idx="2">
                  <c:v>79.276466638068669</c:v>
                </c:pt>
                <c:pt idx="3">
                  <c:v>98.373559516033922</c:v>
                </c:pt>
                <c:pt idx="4">
                  <c:v>122.0707604644703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8EF7-8440-8B3C-3EDA0EBAE9C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824503944"/>
        <c:axId val="824911400"/>
      </c:lineChart>
      <c:catAx>
        <c:axId val="824503944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spPr>
          <a:ln w="127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c:spPr>
        <c:txPr>
          <a:bodyPr/>
          <a:lstStyle/>
          <a:p>
            <a:pPr>
              <a:defRPr sz="1400" b="1" i="0"/>
            </a:pPr>
            <a:endParaRPr lang="en-US"/>
          </a:p>
        </c:txPr>
        <c:crossAx val="824911400"/>
        <c:crosses val="autoZero"/>
        <c:auto val="1"/>
        <c:lblAlgn val="ctr"/>
        <c:lblOffset val="100"/>
        <c:noMultiLvlLbl val="0"/>
      </c:catAx>
      <c:valAx>
        <c:axId val="824911400"/>
        <c:scaling>
          <c:orientation val="minMax"/>
        </c:scaling>
        <c:delete val="0"/>
        <c:axPos val="l"/>
        <c:majorGridlines>
          <c:spPr>
            <a:ln>
              <a:noFill/>
            </a:ln>
          </c:spPr>
        </c:majorGridlines>
        <c:numFmt formatCode="General" sourceLinked="1"/>
        <c:majorTickMark val="out"/>
        <c:minorTickMark val="none"/>
        <c:tickLblPos val="none"/>
        <c:spPr>
          <a:ln w="127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c:spPr>
        <c:crossAx val="824503944"/>
        <c:crosses val="autoZero"/>
        <c:crossBetween val="between"/>
      </c:valAx>
      <c:spPr>
        <a:ln>
          <a:solidFill>
            <a:schemeClr val="tx1"/>
          </a:solidFill>
        </a:ln>
      </c:spPr>
    </c:plotArea>
    <c:plotVisOnly val="1"/>
    <c:dispBlanksAs val="gap"/>
    <c:showDLblsOverMax val="0"/>
  </c:chart>
  <c:externalData r:id="rId1">
    <c:autoUpdate val="0"/>
  </c:externalData>
  <c:userShapes r:id="rId2"/>
</c:chartSpac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png"/></Relationships>
</file>

<file path=ppt/drawings/_rels/vmlDrawing10.v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2.png"/><Relationship Id="rId1" Type="http://schemas.openxmlformats.org/officeDocument/2006/relationships/image" Target="../media/image13.png"/></Relationships>
</file>

<file path=ppt/drawings/_rels/vmlDrawing11.v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image" Target="../media/image30.png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31.png"/></Relationships>
</file>

<file path=ppt/drawings/_rels/vmlDrawing13.vml.rels><?xml version="1.0" encoding="UTF-8" standalone="yes"?>
<Relationships xmlns="http://schemas.openxmlformats.org/package/2006/relationships"><Relationship Id="rId1" Type="http://schemas.openxmlformats.org/officeDocument/2006/relationships/image" Target="../media/image35.png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image" Target="../media/image6.png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png"/></Relationships>
</file>

<file path=ppt/drawings/_rels/vmlDrawing4.v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image" Target="../media/image5.png"/></Relationships>
</file>

<file path=ppt/drawings/_rels/vmlDrawing5.v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image" Target="../media/image9.png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png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png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png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png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0.48186</cdr:x>
      <cdr:y>0.11111</cdr:y>
    </cdr:from>
    <cdr:to>
      <cdr:x>0.75594</cdr:x>
      <cdr:y>0.24073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1752600" y="228601"/>
          <a:ext cx="996871" cy="26668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/>
        <a:p xmlns:a="http://schemas.openxmlformats.org/drawingml/2006/main">
          <a:r>
            <a:rPr lang="en-US" sz="1400" b="1" dirty="0"/>
            <a:t>Density</a:t>
          </a:r>
          <a:r>
            <a:rPr lang="en-US" sz="1400" b="1" baseline="0" dirty="0"/>
            <a:t> Limit</a:t>
          </a:r>
          <a:endParaRPr lang="en-US" sz="1400" b="1" dirty="0"/>
        </a:p>
      </cdr:txBody>
    </cdr:sp>
  </cdr:relSizeAnchor>
  <cdr:relSizeAnchor xmlns:cdr="http://schemas.openxmlformats.org/drawingml/2006/chartDrawing">
    <cdr:from>
      <cdr:x>0.62851</cdr:x>
      <cdr:y>0.44444</cdr:y>
    </cdr:from>
    <cdr:to>
      <cdr:x>0.99261</cdr:x>
      <cdr:y>0.56481</cdr:y>
    </cdr:to>
    <cdr:sp macro="" textlink="">
      <cdr:nvSpPr>
        <cdr:cNvPr id="4" name="TextBox 3"/>
        <cdr:cNvSpPr txBox="1"/>
      </cdr:nvSpPr>
      <cdr:spPr>
        <a:xfrm xmlns:a="http://schemas.openxmlformats.org/drawingml/2006/main">
          <a:off x="2286000" y="914401"/>
          <a:ext cx="1324279" cy="247649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/>
        <a:p xmlns:a="http://schemas.openxmlformats.org/drawingml/2006/main">
          <a:r>
            <a:rPr lang="en-US" sz="1400" b="1" dirty="0"/>
            <a:t>Constant Power Limit</a:t>
          </a:r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defTabSz="966788">
              <a:defRPr sz="1300">
                <a:latin typeface="Times New Roman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143375" y="0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algn="r" defTabSz="966788">
              <a:defRPr sz="1300">
                <a:latin typeface="Times New Roman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17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120188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defTabSz="966788">
              <a:defRPr sz="1300">
                <a:latin typeface="Times New Roman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17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143375" y="9120188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algn="r" defTabSz="966788">
              <a:defRPr sz="1300">
                <a:latin typeface="Times New Roman" charset="0"/>
              </a:defRPr>
            </a:lvl1pPr>
          </a:lstStyle>
          <a:p>
            <a:pPr>
              <a:defRPr/>
            </a:pPr>
            <a:fld id="{A4FB0263-B9AE-DB49-AD24-C34AC1844F8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defTabSz="966788">
              <a:defRPr sz="1300">
                <a:latin typeface="Times New Roman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144963" y="0"/>
            <a:ext cx="3170237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algn="r" defTabSz="966788">
              <a:defRPr sz="1300">
                <a:latin typeface="Times New Roman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765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57300" y="720725"/>
            <a:ext cx="4800600" cy="36004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74725" y="4560888"/>
            <a:ext cx="5365750" cy="4319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121775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defTabSz="966788">
              <a:defRPr sz="1300">
                <a:latin typeface="Times New Roman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144963" y="9121775"/>
            <a:ext cx="3170237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algn="r" defTabSz="966788">
              <a:defRPr sz="1300">
                <a:latin typeface="Times New Roman" charset="0"/>
              </a:defRPr>
            </a:lvl1pPr>
          </a:lstStyle>
          <a:p>
            <a:pPr>
              <a:defRPr/>
            </a:pPr>
            <a:fld id="{78FA33B4-E75E-F145-B693-0D86DBAC621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pitchFamily="1" charset="-128"/>
        <a:cs typeface="ＭＳ Ｐゴシック" pitchFamily="1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0B22962-D1B2-6E44-8455-88A83F9D790C}" type="slidenum">
              <a:rPr lang="en-US">
                <a:latin typeface="Times New Roman" pitchFamily="1" charset="0"/>
              </a:rPr>
              <a:pPr/>
              <a:t>10</a:t>
            </a:fld>
            <a:endParaRPr lang="en-US">
              <a:latin typeface="Times New Roman" pitchFamily="1" charset="0"/>
            </a:endParaRPr>
          </a:p>
        </p:txBody>
      </p:sp>
      <p:sp>
        <p:nvSpPr>
          <p:cNvPr id="34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7300" y="722313"/>
            <a:ext cx="4800600" cy="3600450"/>
          </a:xfrm>
          <a:ln/>
        </p:spPr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3138" y="4560888"/>
            <a:ext cx="5368925" cy="4318000"/>
          </a:xfrm>
          <a:noFill/>
          <a:ln/>
        </p:spPr>
        <p:txBody>
          <a:bodyPr/>
          <a:lstStyle/>
          <a:p>
            <a:endParaRPr lang="en-US">
              <a:latin typeface="Times New Roman" pitchFamily="1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60FEE5E-49C2-F247-A6A5-FE703B123AA5}" type="slidenum">
              <a:rPr lang="en-US"/>
              <a:pPr/>
              <a:t>68</a:t>
            </a:fld>
            <a:endParaRPr lang="en-US"/>
          </a:p>
        </p:txBody>
      </p:sp>
      <p:sp>
        <p:nvSpPr>
          <p:cNvPr id="942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42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Penn ESE532 Fall 2018 -- DeHon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6024C05-062A-C549-A621-ED1A3B49DA3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Penn ESE532 Fall 2018 -- DeHon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68B805B-7ECE-4E4E-BB82-0FCE625F3D7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Penn ESE532 Fall 2018 -- DeHon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F42ED16-9D3C-6640-83D9-06FF8E68F16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Penn ESE532 Fall 2018 -- DeHon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C57120A-B567-DA4D-BA9C-14ED794BF6E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Penn ESE532 Fall 2018 -- DeHon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E4DA7B5-BF74-7148-A7FE-D377B810013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Penn ESE532 Fall 2018 -- DeHon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F776E09-996F-E941-A7DA-8A0ADFE1E1C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Penn ESE532 Fall 2018 -- DeHon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DBFFA72-A9B5-6E42-9905-01364E7F550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Penn ESE532 Fall 2018 -- DeHon</a:t>
            </a: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1BC57BF-CC51-D84D-8EA3-3C3357DDED7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Penn ESE532 Fall 2018 -- DeHon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397443E-5BDF-0743-AE27-BC35DF22077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Penn ESE532 Fall 2018 -- DeHon</a:t>
            </a: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C21B859-DBCC-5B48-8B19-4415858BC51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Penn ESE532 Fall 2018 -- DeHon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59CA058-D9A1-8540-AB3D-5A41F22A61E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Penn ESE532 Fall 2018 -- DeHon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FE43D8B-594A-BD42-A512-E8ABC6C9EC2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0" y="6477000"/>
            <a:ext cx="37338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smtClean="0">
                <a:solidFill>
                  <a:srgbClr val="FF6600"/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en-US"/>
              <a:t>Penn ESE532 Fall 2018 -- DeHon</a:t>
            </a: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Times New Roman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800">
                <a:latin typeface="+mn-lt"/>
              </a:defRPr>
            </a:lvl1pPr>
          </a:lstStyle>
          <a:p>
            <a:pPr>
              <a:defRPr/>
            </a:pPr>
            <a:fld id="{5B388F47-9142-A94D-936E-BD913593452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4" r:id="rId1"/>
    <p:sldLayoutId id="2147483685" r:id="rId2"/>
    <p:sldLayoutId id="2147483686" r:id="rId3"/>
    <p:sldLayoutId id="2147483687" r:id="rId4"/>
    <p:sldLayoutId id="2147483688" r:id="rId5"/>
    <p:sldLayoutId id="2147483689" r:id="rId6"/>
    <p:sldLayoutId id="2147483690" r:id="rId7"/>
    <p:sldLayoutId id="2147483691" r:id="rId8"/>
    <p:sldLayoutId id="2147483692" r:id="rId9"/>
    <p:sldLayoutId id="2147483693" r:id="rId10"/>
    <p:sldLayoutId id="2147483694" r:id="rId11"/>
    <p:sldLayoutId id="2147483695" r:id="rId12"/>
  </p:sldLayoutIdLst>
  <p:hf hdr="0" ft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pitchFamily="1" charset="-128"/>
          <a:cs typeface="ＭＳ Ｐゴシック" pitchFamily="1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pitchFamily="1" charset="-128"/>
          <a:cs typeface="ＭＳ Ｐゴシック" pitchFamily="1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pitchFamily="1" charset="-128"/>
          <a:cs typeface="ＭＳ Ｐゴシック" pitchFamily="1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pitchFamily="1" charset="-128"/>
          <a:cs typeface="ＭＳ Ｐゴシック" pitchFamily="1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pitchFamily="1" charset="-128"/>
          <a:cs typeface="ＭＳ Ｐゴシック" pitchFamily="1" charset="-128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pitchFamily="1" charset="-128"/>
          <a:cs typeface="ＭＳ Ｐゴシック" pitchFamily="1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+mn-lt"/>
          <a:ea typeface="ＭＳ Ｐゴシック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  <a:ea typeface="ＭＳ Ｐゴシック" charset="-128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  <a:ea typeface="ＭＳ Ｐゴシック" charset="-128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  <a:ea typeface="ＭＳ Ｐゴシック" charset="-128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  <a:ea typeface="ＭＳ Ｐゴシック" charset="-128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  <a:ea typeface="ＭＳ Ｐゴシック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7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3.bin"/><Relationship Id="rId5" Type="http://schemas.openxmlformats.org/officeDocument/2006/relationships/image" Target="../media/image6.png"/><Relationship Id="rId4" Type="http://schemas.openxmlformats.org/officeDocument/2006/relationships/oleObject" Target="../embeddings/oleObject2.bin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4" Type="http://schemas.openxmlformats.org/officeDocument/2006/relationships/image" Target="../media/image9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oleObject" Target="../embeddings/oleObject5.bin"/><Relationship Id="rId7" Type="http://schemas.openxmlformats.org/officeDocument/2006/relationships/oleObject" Target="../embeddings/oleObject7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9.png"/><Relationship Id="rId5" Type="http://schemas.openxmlformats.org/officeDocument/2006/relationships/oleObject" Target="../embeddings/oleObject6.bin"/><Relationship Id="rId4" Type="http://schemas.openxmlformats.org/officeDocument/2006/relationships/image" Target="../media/image5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10.png"/><Relationship Id="rId5" Type="http://schemas.openxmlformats.org/officeDocument/2006/relationships/oleObject" Target="../embeddings/oleObject9.bin"/><Relationship Id="rId4" Type="http://schemas.openxmlformats.org/officeDocument/2006/relationships/image" Target="../media/image9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0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4" Type="http://schemas.openxmlformats.org/officeDocument/2006/relationships/image" Target="../media/image9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.vml"/><Relationship Id="rId4" Type="http://schemas.openxmlformats.org/officeDocument/2006/relationships/image" Target="../media/image12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8.vml"/><Relationship Id="rId4" Type="http://schemas.openxmlformats.org/officeDocument/2006/relationships/image" Target="../media/image12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9.vml"/><Relationship Id="rId4" Type="http://schemas.openxmlformats.org/officeDocument/2006/relationships/image" Target="../media/image9.pn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oleObject" Target="../embeddings/oleObject14.bin"/><Relationship Id="rId7" Type="http://schemas.openxmlformats.org/officeDocument/2006/relationships/oleObject" Target="../embeddings/oleObject16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0.vml"/><Relationship Id="rId6" Type="http://schemas.openxmlformats.org/officeDocument/2006/relationships/image" Target="../media/image12.png"/><Relationship Id="rId5" Type="http://schemas.openxmlformats.org/officeDocument/2006/relationships/oleObject" Target="../embeddings/oleObject15.bin"/><Relationship Id="rId4" Type="http://schemas.openxmlformats.org/officeDocument/2006/relationships/image" Target="../media/image13.png"/><Relationship Id="rId9" Type="http://schemas.openxmlformats.org/officeDocument/2006/relationships/image" Target="../media/image15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6.pdf"/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4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4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4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4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4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7.bin"/><Relationship Id="rId7" Type="http://schemas.openxmlformats.org/officeDocument/2006/relationships/image" Target="../media/image29.png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11.vml"/><Relationship Id="rId6" Type="http://schemas.openxmlformats.org/officeDocument/2006/relationships/image" Target="../media/image31.png"/><Relationship Id="rId5" Type="http://schemas.openxmlformats.org/officeDocument/2006/relationships/oleObject" Target="../embeddings/oleObject18.bin"/><Relationship Id="rId4" Type="http://schemas.openxmlformats.org/officeDocument/2006/relationships/image" Target="../media/image30.png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9.bin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12.vml"/><Relationship Id="rId6" Type="http://schemas.openxmlformats.org/officeDocument/2006/relationships/image" Target="../media/image32.tiff"/><Relationship Id="rId5" Type="http://schemas.openxmlformats.org/officeDocument/2006/relationships/image" Target="../media/image29.png"/><Relationship Id="rId4" Type="http://schemas.openxmlformats.org/officeDocument/2006/relationships/image" Target="../media/image31.png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tiff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4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0.bin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13.vml"/><Relationship Id="rId5" Type="http://schemas.openxmlformats.org/officeDocument/2006/relationships/image" Target="../media/image34.png"/><Relationship Id="rId4" Type="http://schemas.openxmlformats.org/officeDocument/2006/relationships/image" Target="../media/image35.png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tiff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4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Penn ESE532 Fall 2018 -- DeHon</a:t>
            </a:r>
            <a:endParaRPr lang="en-US" dirty="0"/>
          </a:p>
        </p:txBody>
      </p:sp>
      <p:sp>
        <p:nvSpPr>
          <p:cNvPr id="16387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E44AF2E4-C780-3047-9B22-3CF860E98A49}" type="slidenum">
              <a:rPr lang="en-US" smtClean="0">
                <a:latin typeface="Times New Roman" pitchFamily="1" charset="0"/>
              </a:rPr>
              <a:pPr/>
              <a:t>1</a:t>
            </a:fld>
            <a:endParaRPr lang="en-US">
              <a:latin typeface="Times New Roman" pitchFamily="1" charset="0"/>
            </a:endParaRPr>
          </a:p>
        </p:txBody>
      </p:sp>
      <p:sp>
        <p:nvSpPr>
          <p:cNvPr id="1638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09600" y="533400"/>
            <a:ext cx="8001000" cy="1143000"/>
          </a:xfrm>
        </p:spPr>
        <p:txBody>
          <a:bodyPr/>
          <a:lstStyle/>
          <a:p>
            <a:r>
              <a:rPr lang="en-US" dirty="0">
                <a:ea typeface="ＭＳ Ｐゴシック" pitchFamily="1" charset="-128"/>
                <a:cs typeface="ＭＳ Ｐゴシック" pitchFamily="1" charset="-128"/>
              </a:rPr>
              <a:t>ESE532:</a:t>
            </a:r>
            <a:br>
              <a:rPr lang="en-US" dirty="0">
                <a:ea typeface="ＭＳ Ｐゴシック" pitchFamily="1" charset="-128"/>
                <a:cs typeface="ＭＳ Ｐゴシック" pitchFamily="1" charset="-128"/>
              </a:rPr>
            </a:br>
            <a:r>
              <a:rPr lang="en-US" dirty="0">
                <a:ea typeface="ＭＳ Ｐゴシック" pitchFamily="1" charset="-128"/>
                <a:cs typeface="ＭＳ Ｐゴシック" pitchFamily="1" charset="-128"/>
              </a:rPr>
              <a:t>System-on-a-Chip Architecture</a:t>
            </a:r>
          </a:p>
        </p:txBody>
      </p:sp>
      <p:sp>
        <p:nvSpPr>
          <p:cNvPr id="1638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533400" y="3429000"/>
            <a:ext cx="7924800" cy="1752600"/>
          </a:xfrm>
        </p:spPr>
        <p:txBody>
          <a:bodyPr/>
          <a:lstStyle/>
          <a:p>
            <a:r>
              <a:rPr lang="en-US" dirty="0">
                <a:ea typeface="ＭＳ Ｐゴシック" pitchFamily="1" charset="-128"/>
                <a:cs typeface="ＭＳ Ｐゴシック" pitchFamily="1" charset="-128"/>
              </a:rPr>
              <a:t>Day 21:  November 12, 2018</a:t>
            </a:r>
          </a:p>
          <a:p>
            <a:r>
              <a:rPr lang="en-US" dirty="0">
                <a:ea typeface="ＭＳ Ｐゴシック" pitchFamily="1" charset="-128"/>
                <a:cs typeface="ＭＳ Ｐゴシック" pitchFamily="1" charset="-128"/>
              </a:rPr>
              <a:t>Energy</a:t>
            </a:r>
          </a:p>
        </p:txBody>
      </p:sp>
      <p:pic>
        <p:nvPicPr>
          <p:cNvPr id="16390" name="Picture 5" descr="penn_logo_noname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19800" y="5867400"/>
            <a:ext cx="2952750" cy="819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ate Placeholder 2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Penn ESE532 Fall 2018 -- DeHon</a:t>
            </a:r>
          </a:p>
        </p:txBody>
      </p:sp>
      <p:sp>
        <p:nvSpPr>
          <p:cNvPr id="10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B79F903-622A-B247-BBA2-5917413E0628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  <p:sp>
        <p:nvSpPr>
          <p:cNvPr id="33796" name="Date Placeholder 3"/>
          <p:cNvSpPr txBox="1">
            <a:spLocks noGrp="1"/>
          </p:cNvSpPr>
          <p:nvPr/>
        </p:nvSpPr>
        <p:spPr bwMode="auto">
          <a:xfrm>
            <a:off x="2819400" y="5791200"/>
            <a:ext cx="32004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r>
              <a:rPr lang="en-US" sz="2000" dirty="0">
                <a:solidFill>
                  <a:schemeClr val="accent2"/>
                </a:solidFill>
                <a:latin typeface="Arial" pitchFamily="1" charset="0"/>
                <a:ea typeface="MS PGothic" pitchFamily="34" charset="-128"/>
                <a:cs typeface="MS PGothic" pitchFamily="34" charset="-128"/>
              </a:rPr>
              <a:t>Source: Carter/Intel</a:t>
            </a:r>
          </a:p>
        </p:txBody>
      </p:sp>
      <p:sp>
        <p:nvSpPr>
          <p:cNvPr id="33797" name="Slide Number Placeholder 4"/>
          <p:cNvSpPr txBox="1">
            <a:spLocks noGrp="1"/>
          </p:cNvSpPr>
          <p:nvPr/>
        </p:nvSpPr>
        <p:spPr bwMode="auto">
          <a:xfrm>
            <a:off x="7239000" y="64008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algn="r"/>
            <a:fld id="{FBBACEF8-EAD8-F141-B789-FFC15C544E65}" type="slidenum">
              <a:rPr lang="en-US" sz="1800">
                <a:latin typeface="Arial" pitchFamily="1" charset="0"/>
                <a:ea typeface="MS PGothic" pitchFamily="34" charset="-128"/>
                <a:cs typeface="MS PGothic" pitchFamily="34" charset="-128"/>
              </a:rPr>
              <a:pPr algn="r"/>
              <a:t>10</a:t>
            </a:fld>
            <a:endParaRPr lang="en-US" sz="1800">
              <a:latin typeface="Arial" pitchFamily="1" charset="0"/>
              <a:ea typeface="MS PGothic" pitchFamily="34" charset="-128"/>
              <a:cs typeface="MS PGothic" pitchFamily="34" charset="-128"/>
            </a:endParaRPr>
          </a:p>
        </p:txBody>
      </p:sp>
      <p:grpSp>
        <p:nvGrpSpPr>
          <p:cNvPr id="2" name="Group 60"/>
          <p:cNvGrpSpPr>
            <a:grpSpLocks/>
          </p:cNvGrpSpPr>
          <p:nvPr/>
        </p:nvGrpSpPr>
        <p:grpSpPr bwMode="auto">
          <a:xfrm>
            <a:off x="1447800" y="1676400"/>
            <a:ext cx="5632450" cy="4038600"/>
            <a:chOff x="3264" y="672"/>
            <a:chExt cx="2300" cy="1494"/>
          </a:xfrm>
        </p:grpSpPr>
        <p:sp>
          <p:nvSpPr>
            <p:cNvPr id="33800" name="TextBox 406"/>
            <p:cNvSpPr txBox="1">
              <a:spLocks noChangeArrowheads="1"/>
            </p:cNvSpPr>
            <p:nvPr/>
          </p:nvSpPr>
          <p:spPr bwMode="auto">
            <a:xfrm>
              <a:off x="3456" y="672"/>
              <a:ext cx="1824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r>
                <a:rPr lang="en-US" sz="2800" b="1">
                  <a:latin typeface="Arial" pitchFamily="1" charset="0"/>
                  <a:ea typeface="MS PGothic" pitchFamily="34" charset="-128"/>
                  <a:cs typeface="MS PGothic" pitchFamily="34" charset="-128"/>
                </a:rPr>
                <a:t>Power Limits Integration</a:t>
              </a:r>
            </a:p>
          </p:txBody>
        </p:sp>
        <p:graphicFrame>
          <p:nvGraphicFramePr>
            <p:cNvPr id="416" name="Chart 415"/>
            <p:cNvGraphicFramePr/>
            <p:nvPr/>
          </p:nvGraphicFramePr>
          <p:xfrm>
            <a:off x="3268" y="868"/>
            <a:ext cx="2291" cy="1296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3"/>
            </a:graphicData>
          </a:graphic>
        </p:graphicFrame>
      </p:grpSp>
      <p:sp>
        <p:nvSpPr>
          <p:cNvPr id="33799" name="Rectangle 61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1143000"/>
          </a:xfrm>
        </p:spPr>
        <p:txBody>
          <a:bodyPr/>
          <a:lstStyle/>
          <a:p>
            <a:r>
              <a:rPr lang="en-US"/>
              <a:t>Impact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Impact</a:t>
            </a:r>
          </a:p>
        </p:txBody>
      </p:sp>
      <p:sp>
        <p:nvSpPr>
          <p:cNvPr id="3174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/>
              <a:t>Power density is limiting scaling</a:t>
            </a:r>
          </a:p>
          <a:p>
            <a:pPr lvl="1"/>
            <a:r>
              <a:rPr lang="en-US" sz="2400" dirty="0">
                <a:solidFill>
                  <a:srgbClr val="3366FF"/>
                </a:solidFill>
              </a:rPr>
              <a:t>Can already place more transistors on a chip than we can afford to turn on!</a:t>
            </a:r>
          </a:p>
          <a:p>
            <a:r>
              <a:rPr lang="en-US" sz="2800" dirty="0"/>
              <a:t>Power is potential challenge/limiter for all future chips.</a:t>
            </a:r>
          </a:p>
          <a:p>
            <a:pPr lvl="1"/>
            <a:r>
              <a:rPr lang="en-US" sz="2400" dirty="0"/>
              <a:t>Only turn on small percentage of transistors?</a:t>
            </a:r>
          </a:p>
          <a:p>
            <a:pPr lvl="1"/>
            <a:r>
              <a:rPr lang="en-US" sz="2400" dirty="0"/>
              <a:t>Operate those transistors at much slower frequency?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Penn ESE532 Fall 2018 -- DeHon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B0CEC20-2558-1145-B19D-8CAA325921C2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747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Energy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Penn ESE532 Fall 2018 -- DeHon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E4DA7B5-BF74-7148-A7FE-D377B810013B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  <p:graphicFrame>
        <p:nvGraphicFramePr>
          <p:cNvPr id="6" name="Content Placeholder 5"/>
          <p:cNvGraphicFramePr>
            <a:graphicFrameLocks noGrp="1" noChangeAspect="1"/>
          </p:cNvGraphicFramePr>
          <p:nvPr>
            <p:ph idx="1"/>
          </p:nvPr>
        </p:nvGraphicFramePr>
        <p:xfrm>
          <a:off x="1295400" y="2667000"/>
          <a:ext cx="6858000" cy="9794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9625" name="Equation" r:id="rId3" imgW="1244600" imgH="177800" progId="Equation.3">
                  <p:embed/>
                </p:oleObj>
              </mc:Choice>
              <mc:Fallback>
                <p:oleObj name="Equation" r:id="rId3" imgW="1244600" imgH="177800" progId="Equation.3">
                  <p:embed/>
                  <p:pic>
                    <p:nvPicPr>
                      <p:cNvPr id="0" name="Content Placeholder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95400" y="2667000"/>
                        <a:ext cx="6858000" cy="9794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5" name="Picture 6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822950" y="0"/>
            <a:ext cx="3321050" cy="403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55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Leakage Energy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905000"/>
            <a:ext cx="7772400" cy="4114800"/>
          </a:xfrm>
        </p:spPr>
        <p:txBody>
          <a:bodyPr/>
          <a:lstStyle/>
          <a:p>
            <a:r>
              <a:rPr lang="en-US" dirty="0" err="1"/>
              <a:t>I</a:t>
            </a:r>
            <a:r>
              <a:rPr lang="en-US" baseline="-25000" dirty="0" err="1"/>
              <a:t>leak</a:t>
            </a:r>
            <a:endParaRPr lang="en-US" dirty="0"/>
          </a:p>
          <a:p>
            <a:pPr lvl="1"/>
            <a:r>
              <a:rPr lang="en-US" dirty="0" err="1"/>
              <a:t>Subthreshold</a:t>
            </a:r>
            <a:r>
              <a:rPr lang="en-US" dirty="0"/>
              <a:t> leakage</a:t>
            </a:r>
          </a:p>
          <a:p>
            <a:pPr lvl="1"/>
            <a:r>
              <a:rPr lang="en-US" dirty="0"/>
              <a:t>(possibly) Gate-Drain leakage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Penn ESE532 Fall 2018 -- DeHon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7FEA5E2-BD7D-034B-B6F0-3190CF6F1A04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  <p:cxnSp>
        <p:nvCxnSpPr>
          <p:cNvPr id="10" name="Straight Arrow Connector 9"/>
          <p:cNvCxnSpPr/>
          <p:nvPr/>
        </p:nvCxnSpPr>
        <p:spPr bwMode="auto">
          <a:xfrm rot="5400000">
            <a:off x="7581900" y="1257300"/>
            <a:ext cx="991394" cy="794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1" name="Straight Arrow Connector 10"/>
          <p:cNvCxnSpPr/>
          <p:nvPr/>
        </p:nvCxnSpPr>
        <p:spPr bwMode="auto">
          <a:xfrm rot="5400000">
            <a:off x="7581900" y="2705100"/>
            <a:ext cx="991394" cy="794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graphicFrame>
        <p:nvGraphicFramePr>
          <p:cNvPr id="13" name="Object 12"/>
          <p:cNvGraphicFramePr>
            <a:graphicFrameLocks noChangeAspect="1"/>
          </p:cNvGraphicFramePr>
          <p:nvPr/>
        </p:nvGraphicFramePr>
        <p:xfrm>
          <a:off x="1371600" y="3886200"/>
          <a:ext cx="5486400" cy="1066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1682" name="Equation" r:id="rId4" imgW="914400" imgH="177800" progId="Equation.3">
                  <p:embed/>
                </p:oleObj>
              </mc:Choice>
              <mc:Fallback>
                <p:oleObj name="Equation" r:id="rId4" imgW="914400" imgH="177800" progId="Equation.3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71600" y="3886200"/>
                        <a:ext cx="5486400" cy="10668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" name="Object 13"/>
          <p:cNvGraphicFramePr>
            <a:graphicFrameLocks noChangeAspect="1"/>
          </p:cNvGraphicFramePr>
          <p:nvPr/>
        </p:nvGraphicFramePr>
        <p:xfrm>
          <a:off x="1752600" y="5257800"/>
          <a:ext cx="5032829" cy="927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1683" name="Equation" r:id="rId6" imgW="965200" imgH="177800" progId="Equation.3">
                  <p:embed/>
                </p:oleObj>
              </mc:Choice>
              <mc:Fallback>
                <p:oleObj name="Equation" r:id="rId6" imgW="965200" imgH="177800" progId="Equation.3">
                  <p:embed/>
                  <p:pic>
                    <p:nvPicPr>
                      <p:cNvPr id="0" name="Picture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52600" y="5257800"/>
                        <a:ext cx="5032829" cy="9271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57200"/>
            <a:ext cx="7772400" cy="1143000"/>
          </a:xfrm>
        </p:spPr>
        <p:txBody>
          <a:bodyPr/>
          <a:lstStyle/>
          <a:p>
            <a:r>
              <a:rPr lang="en-US" dirty="0"/>
              <a:t>Switching Energy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429000"/>
            <a:ext cx="8686800" cy="2743200"/>
          </a:xfrm>
        </p:spPr>
        <p:txBody>
          <a:bodyPr/>
          <a:lstStyle/>
          <a:p>
            <a:r>
              <a:rPr lang="en-US" dirty="0"/>
              <a:t>C – driven by architecture</a:t>
            </a:r>
          </a:p>
          <a:p>
            <a:r>
              <a:rPr lang="en-US" dirty="0"/>
              <a:t>V – today, driven by variation, aging</a:t>
            </a:r>
          </a:p>
          <a:p>
            <a:r>
              <a:rPr lang="en-US" dirty="0">
                <a:latin typeface="Symbol" charset="2"/>
                <a:cs typeface="Symbol" charset="2"/>
              </a:rPr>
              <a:t>a</a:t>
            </a:r>
            <a:r>
              <a:rPr lang="en-US" dirty="0"/>
              <a:t> – driven by architecture, coding/information</a:t>
            </a:r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Penn ESE532 Fall 2018 -- DeHon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6B7DB2-FD68-2340-86D1-77806001A609}" type="slidenum">
              <a:rPr lang="en-US" smtClean="0"/>
              <a:pPr/>
              <a:t>14</a:t>
            </a:fld>
            <a:endParaRPr lang="en-US"/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/>
        </p:nvGraphicFramePr>
        <p:xfrm>
          <a:off x="2243138" y="1825625"/>
          <a:ext cx="3849687" cy="844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1977" name="Equation" r:id="rId3" imgW="927100" imgH="203200" progId="Equation.3">
                  <p:embed/>
                </p:oleObj>
              </mc:Choice>
              <mc:Fallback>
                <p:oleObj name="Equation" r:id="rId3" imgW="927100" imgH="203200" progId="Equation.3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43138" y="1825625"/>
                        <a:ext cx="3849687" cy="8445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Energy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Penn ESE532 Fall 2018 -- DeHon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E4DA7B5-BF74-7148-A7FE-D377B810013B}" type="slidenum">
              <a:rPr lang="en-US" smtClean="0"/>
              <a:pPr>
                <a:defRPr/>
              </a:pPr>
              <a:t>15</a:t>
            </a:fld>
            <a:endParaRPr lang="en-US"/>
          </a:p>
        </p:txBody>
      </p:sp>
      <p:graphicFrame>
        <p:nvGraphicFramePr>
          <p:cNvPr id="6" name="Content Placeholder 5"/>
          <p:cNvGraphicFramePr>
            <a:graphicFrameLocks noGrp="1" noChangeAspect="1"/>
          </p:cNvGraphicFramePr>
          <p:nvPr>
            <p:ph idx="1"/>
          </p:nvPr>
        </p:nvGraphicFramePr>
        <p:xfrm>
          <a:off x="1143000" y="2286000"/>
          <a:ext cx="6858000" cy="9794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2711" name="Equation" r:id="rId3" imgW="1244600" imgH="177800" progId="Equation.3">
                  <p:embed/>
                </p:oleObj>
              </mc:Choice>
              <mc:Fallback>
                <p:oleObj name="Equation" r:id="rId3" imgW="1244600" imgH="177800" progId="Equation.3">
                  <p:embed/>
                  <p:pic>
                    <p:nvPicPr>
                      <p:cNvPr id="0" name="Content Placeholder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43000" y="2286000"/>
                        <a:ext cx="6858000" cy="9794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42691" name="Object 3"/>
          <p:cNvGraphicFramePr>
            <a:graphicFrameLocks noChangeAspect="1"/>
          </p:cNvGraphicFramePr>
          <p:nvPr/>
        </p:nvGraphicFramePr>
        <p:xfrm>
          <a:off x="533400" y="4114800"/>
          <a:ext cx="4168082" cy="914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2712" name="Equation" r:id="rId5" imgW="927100" imgH="203200" progId="Equation.3">
                  <p:embed/>
                </p:oleObj>
              </mc:Choice>
              <mc:Fallback>
                <p:oleObj name="Equation" r:id="rId5" imgW="927100" imgH="203200" progId="Equation.3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3400" y="4114800"/>
                        <a:ext cx="4168082" cy="9144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42692" name="Object 4"/>
          <p:cNvGraphicFramePr>
            <a:graphicFrameLocks noChangeAspect="1"/>
          </p:cNvGraphicFramePr>
          <p:nvPr/>
        </p:nvGraphicFramePr>
        <p:xfrm>
          <a:off x="4546600" y="5334000"/>
          <a:ext cx="4597400" cy="71245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2713" name="Equation" r:id="rId7" imgW="1193800" imgH="177800" progId="Equation.3">
                  <p:embed/>
                </p:oleObj>
              </mc:Choice>
              <mc:Fallback>
                <p:oleObj name="Equation" r:id="rId7" imgW="1193800" imgH="177800" progId="Equation.3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46600" y="5334000"/>
                        <a:ext cx="4597400" cy="71245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Voltage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3505200"/>
            <a:ext cx="7772400" cy="2819400"/>
          </a:xfrm>
        </p:spPr>
        <p:txBody>
          <a:bodyPr/>
          <a:lstStyle/>
          <a:p>
            <a:r>
              <a:rPr lang="en-US" dirty="0"/>
              <a:t>We can set voltage</a:t>
            </a:r>
          </a:p>
          <a:p>
            <a:r>
              <a:rPr lang="en-US" dirty="0"/>
              <a:t>Reducing voltage</a:t>
            </a:r>
          </a:p>
          <a:p>
            <a:pPr lvl="1"/>
            <a:r>
              <a:rPr lang="en-US" dirty="0"/>
              <a:t>Reduces </a:t>
            </a:r>
            <a:r>
              <a:rPr lang="en-US" dirty="0" err="1"/>
              <a:t>E</a:t>
            </a:r>
            <a:r>
              <a:rPr lang="en-US" baseline="-25000" dirty="0" err="1"/>
              <a:t>switch</a:t>
            </a:r>
            <a:endParaRPr lang="en-US" baseline="-25000" dirty="0"/>
          </a:p>
          <a:p>
            <a:pPr lvl="1"/>
            <a:r>
              <a:rPr lang="en-US" dirty="0"/>
              <a:t>Increases delay </a:t>
            </a:r>
            <a:r>
              <a:rPr lang="en-US" dirty="0" err="1">
                <a:sym typeface="Wingdings"/>
              </a:rPr>
              <a:t></a:t>
            </a:r>
            <a:r>
              <a:rPr lang="en-US" dirty="0">
                <a:sym typeface="Wingdings"/>
              </a:rPr>
              <a:t> cycle time, T</a:t>
            </a:r>
          </a:p>
          <a:p>
            <a:pPr lvl="1"/>
            <a:r>
              <a:rPr lang="en-US" dirty="0">
                <a:sym typeface="Wingdings"/>
              </a:rPr>
              <a:t>Increases leakage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Penn ESE532 Fall 2018 -- DeHon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E4DA7B5-BF74-7148-A7FE-D377B810013B}" type="slidenum">
              <a:rPr lang="en-US" smtClean="0"/>
              <a:pPr>
                <a:defRPr/>
              </a:pPr>
              <a:t>16</a:t>
            </a:fld>
            <a:endParaRPr lang="en-US"/>
          </a:p>
        </p:txBody>
      </p:sp>
      <p:graphicFrame>
        <p:nvGraphicFramePr>
          <p:cNvPr id="243714" name="Object 2"/>
          <p:cNvGraphicFramePr>
            <a:graphicFrameLocks noChangeAspect="1"/>
          </p:cNvGraphicFramePr>
          <p:nvPr/>
        </p:nvGraphicFramePr>
        <p:xfrm>
          <a:off x="304800" y="1676400"/>
          <a:ext cx="3849687" cy="844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3728" name="Equation" r:id="rId3" imgW="927100" imgH="203200" progId="Equation.3">
                  <p:embed/>
                </p:oleObj>
              </mc:Choice>
              <mc:Fallback>
                <p:oleObj name="Equation" r:id="rId3" imgW="927100" imgH="203200" progId="Equation.3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4800" y="1676400"/>
                        <a:ext cx="3849687" cy="8445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43715" name="Object 3"/>
          <p:cNvGraphicFramePr>
            <a:graphicFrameLocks noChangeAspect="1"/>
          </p:cNvGraphicFramePr>
          <p:nvPr/>
        </p:nvGraphicFramePr>
        <p:xfrm>
          <a:off x="4546600" y="1752600"/>
          <a:ext cx="4597400" cy="7127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3729" name="Equation" r:id="rId5" imgW="1193800" imgH="177800" progId="Equation.3">
                  <p:embed/>
                </p:oleObj>
              </mc:Choice>
              <mc:Fallback>
                <p:oleObj name="Equation" r:id="rId5" imgW="1193800" imgH="177800" progId="Equation.3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46600" y="1752600"/>
                        <a:ext cx="4597400" cy="7127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Title 1"/>
          <p:cNvSpPr>
            <a:spLocks noGrp="1"/>
          </p:cNvSpPr>
          <p:nvPr>
            <p:ph type="title"/>
          </p:nvPr>
        </p:nvSpPr>
        <p:spPr>
          <a:xfrm>
            <a:off x="685800" y="228600"/>
            <a:ext cx="7772400" cy="1143000"/>
          </a:xfrm>
        </p:spPr>
        <p:txBody>
          <a:bodyPr/>
          <a:lstStyle/>
          <a:p>
            <a:r>
              <a:rPr lang="en-US" dirty="0"/>
              <a:t>Total Energy vs. Voltage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Penn ESE532 Fall 2018 -- DeHon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02BDE16-3DD9-6047-B37B-A1A730A5FC68}" type="slidenum">
              <a:rPr lang="en-US" smtClean="0"/>
              <a:pPr>
                <a:defRPr/>
              </a:pPr>
              <a:t>17</a:t>
            </a:fld>
            <a:endParaRPr lang="en-US"/>
          </a:p>
        </p:txBody>
      </p:sp>
      <p:pic>
        <p:nvPicPr>
          <p:cNvPr id="51206" name="Picture 5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2400" y="1371600"/>
            <a:ext cx="7232650" cy="5059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57200"/>
            <a:ext cx="7772400" cy="1143000"/>
          </a:xfrm>
        </p:spPr>
        <p:txBody>
          <a:bodyPr/>
          <a:lstStyle/>
          <a:p>
            <a:r>
              <a:rPr lang="en-US" dirty="0"/>
              <a:t>Switching Energy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429000"/>
            <a:ext cx="8686800" cy="2743200"/>
          </a:xfrm>
        </p:spPr>
        <p:txBody>
          <a:bodyPr/>
          <a:lstStyle/>
          <a:p>
            <a:r>
              <a:rPr lang="en-US" dirty="0"/>
              <a:t>C – driven by architecture</a:t>
            </a:r>
          </a:p>
          <a:p>
            <a:pPr lvl="1"/>
            <a:r>
              <a:rPr lang="en-US" dirty="0"/>
              <a:t>Also impacted by variation, aging</a:t>
            </a:r>
          </a:p>
          <a:p>
            <a:r>
              <a:rPr lang="en-US" dirty="0"/>
              <a:t>V – today, driven by variation, aging</a:t>
            </a:r>
          </a:p>
          <a:p>
            <a:r>
              <a:rPr lang="en-US" dirty="0">
                <a:solidFill>
                  <a:srgbClr val="0000FF"/>
                </a:solidFill>
                <a:latin typeface="Symbol" charset="2"/>
                <a:cs typeface="Symbol" charset="2"/>
              </a:rPr>
              <a:t>a</a:t>
            </a:r>
            <a:r>
              <a:rPr lang="en-US" dirty="0">
                <a:solidFill>
                  <a:srgbClr val="0000FF"/>
                </a:solidFill>
              </a:rPr>
              <a:t> – driven by architecture, information</a:t>
            </a:r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Penn ESE532 Fall 2018 -- DeHon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6B7DB2-FD68-2340-86D1-77806001A609}" type="slidenum">
              <a:rPr lang="en-US" smtClean="0"/>
              <a:pPr/>
              <a:t>18</a:t>
            </a:fld>
            <a:endParaRPr lang="en-US"/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/>
        </p:nvGraphicFramePr>
        <p:xfrm>
          <a:off x="2243138" y="1825625"/>
          <a:ext cx="3849687" cy="844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5769" name="Equation" r:id="rId3" imgW="927100" imgH="203200" progId="Equation.3">
                  <p:embed/>
                </p:oleObj>
              </mc:Choice>
              <mc:Fallback>
                <p:oleObj name="Equation" r:id="rId3" imgW="927100" imgH="203200" progId="Equation.3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43138" y="1825625"/>
                        <a:ext cx="3849687" cy="8445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Data Dependent Activity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Consider an 8b counter</a:t>
            </a:r>
          </a:p>
          <a:p>
            <a:pPr lvl="1"/>
            <a:r>
              <a:rPr lang="en-US" dirty="0"/>
              <a:t>How often do each of the following switch?</a:t>
            </a:r>
          </a:p>
          <a:p>
            <a:pPr lvl="2"/>
            <a:r>
              <a:rPr lang="en-US" dirty="0">
                <a:solidFill>
                  <a:srgbClr val="FF6600"/>
                </a:solidFill>
              </a:rPr>
              <a:t>Low bit?</a:t>
            </a:r>
          </a:p>
          <a:p>
            <a:pPr lvl="2"/>
            <a:r>
              <a:rPr lang="en-US" dirty="0">
                <a:solidFill>
                  <a:srgbClr val="FF6600"/>
                </a:solidFill>
              </a:rPr>
              <a:t>High bit?</a:t>
            </a:r>
          </a:p>
          <a:p>
            <a:pPr lvl="1"/>
            <a:r>
              <a:rPr lang="en-US" dirty="0">
                <a:solidFill>
                  <a:srgbClr val="FF6600"/>
                </a:solidFill>
              </a:rPr>
              <a:t>Average switching across all 8 output bits?</a:t>
            </a:r>
          </a:p>
          <a:p>
            <a:r>
              <a:rPr lang="en-US" dirty="0"/>
              <a:t>Assuming random inputs</a:t>
            </a:r>
          </a:p>
          <a:p>
            <a:pPr lvl="1"/>
            <a:r>
              <a:rPr lang="en-US" dirty="0">
                <a:solidFill>
                  <a:srgbClr val="FF6600"/>
                </a:solidFill>
              </a:rPr>
              <a:t>Activity at output of nand4?</a:t>
            </a:r>
          </a:p>
          <a:p>
            <a:pPr lvl="1"/>
            <a:r>
              <a:rPr lang="en-US" dirty="0">
                <a:solidFill>
                  <a:srgbClr val="FF6600"/>
                </a:solidFill>
              </a:rPr>
              <a:t>Activity at output of xor4?</a:t>
            </a:r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Penn ESE532 Fall 2018 -- DeHon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6545322-36F0-0340-884A-0A8C8265CF46}" type="slidenum">
              <a:rPr lang="en-US" smtClean="0"/>
              <a:pPr>
                <a:defRPr/>
              </a:pPr>
              <a:t>19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3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Penn ESE532 Fall 2018 -- DeHon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1DF4D3D-4177-D447-9C9B-5A2A4C2157C9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  <p:sp>
        <p:nvSpPr>
          <p:cNvPr id="3174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1143000"/>
          </a:xfrm>
        </p:spPr>
        <p:txBody>
          <a:bodyPr/>
          <a:lstStyle/>
          <a:p>
            <a:r>
              <a:rPr lang="en-US" dirty="0"/>
              <a:t>Today</a:t>
            </a:r>
          </a:p>
        </p:txBody>
      </p:sp>
      <p:sp>
        <p:nvSpPr>
          <p:cNvPr id="3174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143000"/>
            <a:ext cx="7772400" cy="4114800"/>
          </a:xfrm>
        </p:spPr>
        <p:txBody>
          <a:bodyPr/>
          <a:lstStyle/>
          <a:p>
            <a:pPr>
              <a:buNone/>
            </a:pPr>
            <a:r>
              <a:rPr lang="en-US" dirty="0"/>
              <a:t>Energy</a:t>
            </a:r>
          </a:p>
          <a:p>
            <a:r>
              <a:rPr lang="en-US" dirty="0"/>
              <a:t>Today’s bottleneck</a:t>
            </a:r>
          </a:p>
          <a:p>
            <a:r>
              <a:rPr lang="en-US" dirty="0"/>
              <a:t>What drives</a:t>
            </a:r>
          </a:p>
          <a:p>
            <a:r>
              <a:rPr lang="en-US" dirty="0"/>
              <a:t>Efficiency of</a:t>
            </a:r>
          </a:p>
          <a:p>
            <a:pPr lvl="1"/>
            <a:r>
              <a:rPr lang="en-US" dirty="0"/>
              <a:t>Processors, </a:t>
            </a:r>
            <a:r>
              <a:rPr lang="en-US" dirty="0" err="1"/>
              <a:t>FPGAs</a:t>
            </a:r>
            <a:r>
              <a:rPr lang="en-US" dirty="0"/>
              <a:t>, accelerators</a:t>
            </a:r>
          </a:p>
          <a:p>
            <a:r>
              <a:rPr lang="en-US" dirty="0"/>
              <a:t>How does parallelism impact energy?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Gate Output Switching</a:t>
            </a:r>
            <a:br>
              <a:rPr lang="en-US" dirty="0"/>
            </a:br>
            <a:r>
              <a:rPr lang="en-US" dirty="0"/>
              <a:t>(random inputs)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Penn ESE532 Fall 2018 -- DeHon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773770A-C64C-944E-9A95-A1B3DD7DDD21}" type="slidenum">
              <a:rPr lang="en-US" smtClean="0"/>
              <a:pPr>
                <a:defRPr/>
              </a:pPr>
              <a:t>20</a:t>
            </a:fld>
            <a:endParaRPr lang="en-US"/>
          </a:p>
        </p:txBody>
      </p:sp>
      <p:sp>
        <p:nvSpPr>
          <p:cNvPr id="7" name="Oval 6"/>
          <p:cNvSpPr/>
          <p:nvPr/>
        </p:nvSpPr>
        <p:spPr bwMode="auto">
          <a:xfrm>
            <a:off x="1600200" y="2590800"/>
            <a:ext cx="152400" cy="152400"/>
          </a:xfrm>
          <a:prstGeom prst="ellips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charset="0"/>
            </a:endParaRPr>
          </a:p>
        </p:txBody>
      </p:sp>
      <p:sp>
        <p:nvSpPr>
          <p:cNvPr id="8" name="Oval 7"/>
          <p:cNvSpPr/>
          <p:nvPr/>
        </p:nvSpPr>
        <p:spPr bwMode="auto">
          <a:xfrm>
            <a:off x="2514600" y="2667000"/>
            <a:ext cx="152400" cy="152400"/>
          </a:xfrm>
          <a:prstGeom prst="ellips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charset="0"/>
            </a:endParaRPr>
          </a:p>
        </p:txBody>
      </p:sp>
      <p:sp>
        <p:nvSpPr>
          <p:cNvPr id="9" name="Oval 8"/>
          <p:cNvSpPr/>
          <p:nvPr/>
        </p:nvSpPr>
        <p:spPr bwMode="auto">
          <a:xfrm>
            <a:off x="2514600" y="3429000"/>
            <a:ext cx="152400" cy="152400"/>
          </a:xfrm>
          <a:prstGeom prst="ellips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charset="0"/>
            </a:endParaRPr>
          </a:p>
        </p:txBody>
      </p:sp>
      <p:cxnSp>
        <p:nvCxnSpPr>
          <p:cNvPr id="14" name="Straight Arrow Connector 13"/>
          <p:cNvCxnSpPr>
            <a:endCxn id="9" idx="1"/>
          </p:cNvCxnSpPr>
          <p:nvPr/>
        </p:nvCxnSpPr>
        <p:spPr bwMode="auto">
          <a:xfrm>
            <a:off x="1752600" y="2743200"/>
            <a:ext cx="784318" cy="708118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23" name="Oval 22"/>
          <p:cNvSpPr/>
          <p:nvPr/>
        </p:nvSpPr>
        <p:spPr bwMode="auto">
          <a:xfrm>
            <a:off x="1600200" y="3429000"/>
            <a:ext cx="152400" cy="152400"/>
          </a:xfrm>
          <a:prstGeom prst="ellips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charset="0"/>
            </a:endParaRPr>
          </a:p>
        </p:txBody>
      </p:sp>
      <p:cxnSp>
        <p:nvCxnSpPr>
          <p:cNvPr id="27" name="Straight Arrow Connector 26"/>
          <p:cNvCxnSpPr>
            <a:stCxn id="7" idx="6"/>
            <a:endCxn id="8" idx="1"/>
          </p:cNvCxnSpPr>
          <p:nvPr/>
        </p:nvCxnSpPr>
        <p:spPr bwMode="auto">
          <a:xfrm>
            <a:off x="1752600" y="2667000"/>
            <a:ext cx="784318" cy="22318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8" name="Straight Arrow Connector 27"/>
          <p:cNvCxnSpPr/>
          <p:nvPr/>
        </p:nvCxnSpPr>
        <p:spPr bwMode="auto">
          <a:xfrm>
            <a:off x="1752600" y="3505200"/>
            <a:ext cx="784318" cy="22318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30" name="Straight Arrow Connector 29"/>
          <p:cNvCxnSpPr>
            <a:stCxn id="23" idx="0"/>
            <a:endCxn id="8" idx="4"/>
          </p:cNvCxnSpPr>
          <p:nvPr/>
        </p:nvCxnSpPr>
        <p:spPr bwMode="auto">
          <a:xfrm rot="5400000" flipH="1" flipV="1">
            <a:off x="1828800" y="2667000"/>
            <a:ext cx="609600" cy="9144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31" name="TextBox 30"/>
          <p:cNvSpPr txBox="1"/>
          <p:nvPr/>
        </p:nvSpPr>
        <p:spPr>
          <a:xfrm>
            <a:off x="1219200" y="2057400"/>
            <a:ext cx="80577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Prev.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2362200" y="2133600"/>
            <a:ext cx="80021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Next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1066800" y="2438400"/>
            <a:ext cx="3385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0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1066800" y="3200400"/>
            <a:ext cx="3385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4495800" y="2667000"/>
            <a:ext cx="361228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Pswitch</a:t>
            </a:r>
            <a:r>
              <a:rPr lang="en-US" dirty="0"/>
              <a:t>=P(0@i)*P(1@i+1)</a:t>
            </a:r>
          </a:p>
          <a:p>
            <a:r>
              <a:rPr lang="en-US" dirty="0"/>
              <a:t>             +P(1@i)*P(0@i+1)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Switching Energy</a:t>
            </a:r>
          </a:p>
        </p:txBody>
      </p:sp>
      <p:graphicFrame>
        <p:nvGraphicFramePr>
          <p:cNvPr id="7" name="Content Placeholder 6"/>
          <p:cNvGraphicFramePr>
            <a:graphicFrameLocks noGrp="1" noChangeAspect="1"/>
          </p:cNvGraphicFramePr>
          <p:nvPr>
            <p:ph idx="1"/>
          </p:nvPr>
        </p:nvGraphicFramePr>
        <p:xfrm>
          <a:off x="2057400" y="2438400"/>
          <a:ext cx="4681151" cy="173202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8841" name="Equation" r:id="rId3" imgW="1270000" imgH="469900" progId="Equation.3">
                  <p:embed/>
                </p:oleObj>
              </mc:Choice>
              <mc:Fallback>
                <p:oleObj name="Equation" r:id="rId3" imgW="1270000" imgH="469900" progId="Equation.3">
                  <p:embed/>
                  <p:pic>
                    <p:nvPicPr>
                      <p:cNvPr id="0" name="Content Placeholder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57400" y="2438400"/>
                        <a:ext cx="4681151" cy="1732026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Penn ESE532 Fall 2018 -- DeHon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97443E-5BDF-0743-AE27-BC35DF220775}" type="slidenum">
              <a:rPr lang="en-US" smtClean="0"/>
              <a:pPr/>
              <a:t>21</a:t>
            </a:fld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914400" y="4953000"/>
            <a:ext cx="755256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>
                <a:latin typeface="+mn-lt"/>
                <a:cs typeface="Symbol" charset="2"/>
              </a:rPr>
              <a:t>C</a:t>
            </a:r>
            <a:r>
              <a:rPr lang="en-US" baseline="-25000" dirty="0" err="1">
                <a:latin typeface="+mn-lt"/>
                <a:cs typeface="Symbol" charset="2"/>
              </a:rPr>
              <a:t>i</a:t>
            </a:r>
            <a:r>
              <a:rPr lang="en-US" dirty="0">
                <a:latin typeface="+mn-lt"/>
                <a:cs typeface="Symbol" charset="2"/>
              </a:rPr>
              <a:t> == capacitance driven by each gate (including wire)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Switching Rate (</a:t>
            </a:r>
            <a:r>
              <a:rPr lang="en-US" dirty="0" err="1">
                <a:latin typeface="Symbol" charset="2"/>
                <a:cs typeface="Symbol" charset="2"/>
              </a:rPr>
              <a:t>a</a:t>
            </a:r>
            <a:r>
              <a:rPr lang="en-US" baseline="-25000" dirty="0" err="1">
                <a:latin typeface="+mn-lt"/>
                <a:cs typeface="Symbol" charset="2"/>
              </a:rPr>
              <a:t>i</a:t>
            </a:r>
            <a:r>
              <a:rPr lang="en-US" dirty="0"/>
              <a:t>) Varies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981200"/>
            <a:ext cx="8153400" cy="4114800"/>
          </a:xfrm>
        </p:spPr>
        <p:txBody>
          <a:bodyPr/>
          <a:lstStyle/>
          <a:p>
            <a:r>
              <a:rPr lang="en-US" dirty="0"/>
              <a:t>Different logic (low/high bits, gate type)</a:t>
            </a:r>
          </a:p>
          <a:p>
            <a:r>
              <a:rPr lang="en-US" dirty="0"/>
              <a:t>Different usage</a:t>
            </a:r>
          </a:p>
          <a:p>
            <a:pPr lvl="1"/>
            <a:r>
              <a:rPr lang="en-US" dirty="0"/>
              <a:t>Gate off unused functional units</a:t>
            </a:r>
          </a:p>
          <a:p>
            <a:r>
              <a:rPr lang="en-US" dirty="0"/>
              <a:t>Data coded</a:t>
            </a:r>
          </a:p>
          <a:p>
            <a:r>
              <a:rPr lang="en-US" dirty="0"/>
              <a:t>Entropy in data</a:t>
            </a:r>
          </a:p>
          <a:p>
            <a:r>
              <a:rPr lang="en-US" dirty="0"/>
              <a:t>Average </a:t>
            </a:r>
            <a:r>
              <a:rPr lang="en-US" dirty="0">
                <a:latin typeface="Symbol" charset="2"/>
                <a:cs typeface="Symbol" charset="2"/>
              </a:rPr>
              <a:t>a</a:t>
            </a:r>
            <a:r>
              <a:rPr lang="en-US" dirty="0"/>
              <a:t> 5--15% plausible</a:t>
            </a:r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Penn ESE532 Fall 2018 -- DeHon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E4DA7B5-BF74-7148-A7FE-D377B810013B}" type="slidenum">
              <a:rPr lang="en-US" smtClean="0"/>
              <a:pPr>
                <a:defRPr/>
              </a:pPr>
              <a:t>22</a:t>
            </a:fld>
            <a:endParaRPr lang="en-US"/>
          </a:p>
        </p:txBody>
      </p:sp>
      <p:graphicFrame>
        <p:nvGraphicFramePr>
          <p:cNvPr id="249858" name="Content Placeholder 6"/>
          <p:cNvGraphicFramePr>
            <a:graphicFrameLocks noChangeAspect="1"/>
          </p:cNvGraphicFramePr>
          <p:nvPr/>
        </p:nvGraphicFramePr>
        <p:xfrm>
          <a:off x="4462462" y="3505200"/>
          <a:ext cx="4681538" cy="17319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9865" name="Equation" r:id="rId3" imgW="1270000" imgH="469900" progId="Equation.3">
                  <p:embed/>
                </p:oleObj>
              </mc:Choice>
              <mc:Fallback>
                <p:oleObj name="Equation" r:id="rId3" imgW="1270000" imgH="469900" progId="Equation.3">
                  <p:embed/>
                  <p:pic>
                    <p:nvPicPr>
                      <p:cNvPr id="0" name="Content Placeholder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62462" y="3505200"/>
                        <a:ext cx="4681538" cy="17319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57200"/>
            <a:ext cx="7772400" cy="1143000"/>
          </a:xfrm>
        </p:spPr>
        <p:txBody>
          <a:bodyPr/>
          <a:lstStyle/>
          <a:p>
            <a:r>
              <a:rPr lang="en-US" dirty="0"/>
              <a:t>Switching Energy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429000"/>
            <a:ext cx="8686800" cy="2743200"/>
          </a:xfrm>
        </p:spPr>
        <p:txBody>
          <a:bodyPr/>
          <a:lstStyle/>
          <a:p>
            <a:r>
              <a:rPr lang="en-US" dirty="0">
                <a:solidFill>
                  <a:srgbClr val="0000FF"/>
                </a:solidFill>
              </a:rPr>
              <a:t>C – driven by architecture</a:t>
            </a:r>
          </a:p>
          <a:p>
            <a:r>
              <a:rPr lang="en-US" dirty="0"/>
              <a:t>V – today, driven by variation, aging</a:t>
            </a:r>
          </a:p>
          <a:p>
            <a:r>
              <a:rPr lang="en-US" dirty="0">
                <a:latin typeface="Symbol" charset="2"/>
                <a:cs typeface="Symbol" charset="2"/>
              </a:rPr>
              <a:t>a</a:t>
            </a:r>
            <a:r>
              <a:rPr lang="en-US" dirty="0"/>
              <a:t> – driven by architecture, information</a:t>
            </a:r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Penn ESE532 Fall 2018 -- DeHon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6B7DB2-FD68-2340-86D1-77806001A609}" type="slidenum">
              <a:rPr lang="en-US" smtClean="0"/>
              <a:pPr/>
              <a:t>23</a:t>
            </a:fld>
            <a:endParaRPr lang="en-US"/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/>
        </p:nvGraphicFramePr>
        <p:xfrm>
          <a:off x="2243138" y="1825625"/>
          <a:ext cx="3849687" cy="844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0889" name="Equation" r:id="rId3" imgW="927100" imgH="203200" progId="Equation.3">
                  <p:embed/>
                </p:oleObj>
              </mc:Choice>
              <mc:Fallback>
                <p:oleObj name="Equation" r:id="rId3" imgW="927100" imgH="203200" progId="Equation.3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43138" y="1825625"/>
                        <a:ext cx="3849687" cy="8445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/>
              <a:t>Wire Driven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1600200"/>
            <a:ext cx="7772400" cy="4114800"/>
          </a:xfrm>
        </p:spPr>
        <p:txBody>
          <a:bodyPr/>
          <a:lstStyle/>
          <a:p>
            <a:r>
              <a:rPr lang="en-US" dirty="0"/>
              <a:t>Gates drive</a:t>
            </a:r>
          </a:p>
          <a:p>
            <a:pPr lvl="1"/>
            <a:r>
              <a:rPr lang="en-US" dirty="0"/>
              <a:t>Self</a:t>
            </a:r>
          </a:p>
          <a:p>
            <a:pPr lvl="1"/>
            <a:r>
              <a:rPr lang="en-US" dirty="0"/>
              <a:t>Inputs to other gates</a:t>
            </a:r>
          </a:p>
          <a:p>
            <a:pPr lvl="1"/>
            <a:r>
              <a:rPr lang="en-US" dirty="0"/>
              <a:t>Wire routing between self and other gates</a:t>
            </a:r>
          </a:p>
          <a:p>
            <a:r>
              <a:rPr lang="en-US" dirty="0"/>
              <a:t>Typically:</a:t>
            </a:r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Penn ESE532 Fall 2018 -- DeHon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E4DA7B5-BF74-7148-A7FE-D377B810013B}" type="slidenum">
              <a:rPr lang="en-US" smtClean="0"/>
              <a:pPr>
                <a:defRPr/>
              </a:pPr>
              <a:t>24</a:t>
            </a:fld>
            <a:endParaRPr lang="en-US"/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/>
        </p:nvGraphicFramePr>
        <p:xfrm>
          <a:off x="4038600" y="1828800"/>
          <a:ext cx="4405313" cy="635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1927" name="Equation" r:id="rId3" imgW="1409700" imgH="203200" progId="Equation.3">
                  <p:embed/>
                </p:oleObj>
              </mc:Choice>
              <mc:Fallback>
                <p:oleObj name="Equation" r:id="rId3" imgW="1409700" imgH="203200" progId="Equation.3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38600" y="1828800"/>
                        <a:ext cx="4405313" cy="6350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51907" name="Content Placeholder 6"/>
          <p:cNvGraphicFramePr>
            <a:graphicFrameLocks noChangeAspect="1"/>
          </p:cNvGraphicFramePr>
          <p:nvPr/>
        </p:nvGraphicFramePr>
        <p:xfrm>
          <a:off x="5453062" y="0"/>
          <a:ext cx="3690938" cy="136548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1928" name="Equation" r:id="rId5" imgW="1270000" imgH="469900" progId="Equation.3">
                  <p:embed/>
                </p:oleObj>
              </mc:Choice>
              <mc:Fallback>
                <p:oleObj name="Equation" r:id="rId5" imgW="1270000" imgH="469900" progId="Equation.3">
                  <p:embed/>
                  <p:pic>
                    <p:nvPicPr>
                      <p:cNvPr id="0" name="Content Placeholder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53062" y="0"/>
                        <a:ext cx="3690938" cy="136548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/>
          <p:cNvGraphicFramePr>
            <a:graphicFrameLocks noChangeAspect="1"/>
          </p:cNvGraphicFramePr>
          <p:nvPr/>
        </p:nvGraphicFramePr>
        <p:xfrm>
          <a:off x="4038600" y="3810000"/>
          <a:ext cx="4238625" cy="762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1929" name="Equation" r:id="rId7" imgW="1130300" imgH="203200" progId="Equation.3">
                  <p:embed/>
                </p:oleObj>
              </mc:Choice>
              <mc:Fallback>
                <p:oleObj name="Equation" r:id="rId7" imgW="1130300" imgH="203200" progId="Equation.3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38600" y="3810000"/>
                        <a:ext cx="4238625" cy="7620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0" name="Picture 9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371600" y="4648200"/>
            <a:ext cx="7124700" cy="203562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Wire Capacitance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rgbClr val="FF6600"/>
                </a:solidFill>
              </a:rPr>
              <a:t>How does wire capacitance relate to wire length?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Penn ESE532 Fall 2018 -- DeHon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E4DA7B5-BF74-7148-A7FE-D377B810013B}" type="slidenum">
              <a:rPr lang="en-US" smtClean="0"/>
              <a:pPr>
                <a:defRPr/>
              </a:pPr>
              <a:t>25</a:t>
            </a:fld>
            <a:endParaRPr lang="en-US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Wire Capacitance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C=</a:t>
            </a:r>
            <a:r>
              <a:rPr lang="en-US" dirty="0" err="1">
                <a:latin typeface="Symbol" charset="2"/>
                <a:cs typeface="Symbol" charset="2"/>
              </a:rPr>
              <a:t>e</a:t>
            </a:r>
            <a:r>
              <a:rPr lang="en-US" dirty="0" err="1"/>
              <a:t>A/d</a:t>
            </a:r>
            <a:r>
              <a:rPr lang="en-US" dirty="0"/>
              <a:t> = </a:t>
            </a:r>
            <a:r>
              <a:rPr lang="en-US" dirty="0" err="1">
                <a:latin typeface="Symbol" charset="2"/>
                <a:cs typeface="Symbol" charset="2"/>
              </a:rPr>
              <a:t>e</a:t>
            </a:r>
            <a:r>
              <a:rPr lang="en-US" dirty="0" err="1"/>
              <a:t>W</a:t>
            </a:r>
            <a:r>
              <a:rPr lang="en-US" dirty="0"/>
              <a:t>*</a:t>
            </a:r>
            <a:r>
              <a:rPr lang="en-US" dirty="0" err="1"/>
              <a:t>L</a:t>
            </a:r>
            <a:r>
              <a:rPr lang="en-US" baseline="-25000" dirty="0" err="1"/>
              <a:t>wire</a:t>
            </a:r>
            <a:r>
              <a:rPr lang="en-US" dirty="0" err="1"/>
              <a:t>/d</a:t>
            </a:r>
            <a:r>
              <a:rPr lang="en-US" dirty="0"/>
              <a:t> = </a:t>
            </a:r>
            <a:r>
              <a:rPr lang="en-US" dirty="0" err="1"/>
              <a:t>C</a:t>
            </a:r>
            <a:r>
              <a:rPr lang="en-US" baseline="-25000" dirty="0" err="1"/>
              <a:t>unit</a:t>
            </a:r>
            <a:r>
              <a:rPr lang="en-US" dirty="0"/>
              <a:t> * </a:t>
            </a:r>
            <a:r>
              <a:rPr lang="en-US" dirty="0" err="1"/>
              <a:t>L</a:t>
            </a:r>
            <a:r>
              <a:rPr lang="en-US" baseline="-25000" dirty="0" err="1"/>
              <a:t>wire</a:t>
            </a:r>
            <a:endParaRPr lang="en-US" dirty="0"/>
          </a:p>
          <a:p>
            <a:r>
              <a:rPr lang="en-US" dirty="0"/>
              <a:t>Wire capacitance is linear in wire length</a:t>
            </a:r>
          </a:p>
          <a:p>
            <a:r>
              <a:rPr lang="en-US" dirty="0"/>
              <a:t>E.g. 1.7pF/cm (</a:t>
            </a:r>
            <a:r>
              <a:rPr lang="en-US" dirty="0" err="1"/>
              <a:t>preclass</a:t>
            </a:r>
            <a:r>
              <a:rPr lang="en-US" dirty="0"/>
              <a:t>)</a:t>
            </a:r>
          </a:p>
          <a:p>
            <a:r>
              <a:rPr lang="en-US" dirty="0"/>
              <a:t>Remains true if buffer wire</a:t>
            </a:r>
          </a:p>
          <a:p>
            <a:pPr lvl="1"/>
            <a:r>
              <a:rPr lang="en-US" dirty="0"/>
              <a:t>Add buffered segment at fixed lengths</a:t>
            </a:r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Penn ESE532 Fall 2018 -- DeHon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E4DA7B5-BF74-7148-A7FE-D377B810013B}" type="slidenum">
              <a:rPr lang="en-US" smtClean="0"/>
              <a:pPr>
                <a:defRPr/>
              </a:pPr>
              <a:t>26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28600"/>
            <a:ext cx="7772400" cy="1143000"/>
          </a:xfrm>
        </p:spPr>
        <p:txBody>
          <a:bodyPr/>
          <a:lstStyle/>
          <a:p>
            <a:r>
              <a:rPr lang="en-US" dirty="0"/>
              <a:t>Wire Driven Implications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143000"/>
            <a:ext cx="7772400" cy="4876800"/>
          </a:xfrm>
        </p:spPr>
        <p:txBody>
          <a:bodyPr/>
          <a:lstStyle/>
          <a:p>
            <a:r>
              <a:rPr lang="en-US" dirty="0"/>
              <a:t>Care about locality</a:t>
            </a:r>
          </a:p>
          <a:p>
            <a:pPr lvl="1"/>
            <a:r>
              <a:rPr lang="en-US" dirty="0"/>
              <a:t>Long wires are higher energy</a:t>
            </a:r>
          </a:p>
          <a:p>
            <a:pPr lvl="1"/>
            <a:r>
              <a:rPr lang="en-US" dirty="0"/>
              <a:t>Producers near consumers</a:t>
            </a:r>
          </a:p>
          <a:p>
            <a:pPr lvl="1"/>
            <a:r>
              <a:rPr lang="en-US" dirty="0"/>
              <a:t>Memories near compute</a:t>
            </a:r>
          </a:p>
          <a:p>
            <a:pPr lvl="1"/>
            <a:r>
              <a:rPr lang="en-US" dirty="0"/>
              <a:t>Esp. for large </a:t>
            </a:r>
            <a:r>
              <a:rPr lang="en-US" dirty="0" err="1">
                <a:latin typeface="Symbol" charset="2"/>
                <a:cs typeface="Symbol" charset="2"/>
              </a:rPr>
              <a:t>a</a:t>
            </a:r>
            <a:r>
              <a:rPr lang="en-US" baseline="-25000" dirty="0" err="1"/>
              <a:t>i</a:t>
            </a:r>
            <a:r>
              <a:rPr lang="en-US" dirty="0" err="1"/>
              <a:t>’s</a:t>
            </a:r>
            <a:endParaRPr lang="en-US" dirty="0"/>
          </a:p>
          <a:p>
            <a:r>
              <a:rPr lang="en-US" dirty="0"/>
              <a:t>Care about size/area</a:t>
            </a:r>
          </a:p>
          <a:p>
            <a:pPr lvl="1"/>
            <a:r>
              <a:rPr lang="en-US" dirty="0"/>
              <a:t>Reduce (worst-case) distance must cross</a:t>
            </a:r>
          </a:p>
          <a:p>
            <a:r>
              <a:rPr lang="en-US" dirty="0"/>
              <a:t>Care about minimizing data movement</a:t>
            </a:r>
          </a:p>
          <a:p>
            <a:pPr lvl="1"/>
            <a:r>
              <a:rPr lang="en-US" dirty="0"/>
              <a:t>Less data, less often, smaller distances</a:t>
            </a:r>
          </a:p>
          <a:p>
            <a:r>
              <a:rPr lang="en-US" dirty="0"/>
              <a:t>Care about size of memories</a:t>
            </a:r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Penn ESE532 Fall 2018 -- DeHon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E4DA7B5-BF74-7148-A7FE-D377B810013B}" type="slidenum">
              <a:rPr lang="en-US" smtClean="0"/>
              <a:pPr>
                <a:defRPr/>
              </a:pPr>
              <a:t>27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2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Preclass</a:t>
            </a:r>
            <a:r>
              <a:rPr lang="en-US" dirty="0"/>
              <a:t> 5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/>
              <a:t>Primary switching capacitance in wires </a:t>
            </a:r>
          </a:p>
          <a:p>
            <a:r>
              <a:rPr lang="en-US" dirty="0">
                <a:solidFill>
                  <a:srgbClr val="FF6600"/>
                </a:solidFill>
              </a:rPr>
              <a:t>C: How does energy of a read grow with capacity (N) of a memory bank?</a:t>
            </a:r>
          </a:p>
          <a:p>
            <a:r>
              <a:rPr lang="en-US" dirty="0">
                <a:solidFill>
                  <a:srgbClr val="FF6600"/>
                </a:solidFill>
              </a:rPr>
              <a:t>D: Energy per bit? </a:t>
            </a:r>
          </a:p>
        </p:txBody>
      </p:sp>
      <p:pic>
        <p:nvPicPr>
          <p:cNvPr id="7" name="Content Placeholder 6" descr="memory_bank_wide_io.pdf"/>
          <p:cNvPicPr>
            <a:picLocks noGrp="1" noChangeAspect="1"/>
          </p:cNvPicPr>
          <p:nvPr>
            <p:ph sz="half" idx="2"/>
          </p:nvPr>
        </p:nvPicPr>
        <mc:AlternateContent xmlns:mc="http://schemas.openxmlformats.org/markup-compatibility/2006">
          <mc:Choice xmlns:ma="http://schemas.microsoft.com/office/mac/drawingml/2008/main" xmlns:mv="urn:schemas-microsoft-com:mac:vml" xmlns="" Requires="ma">
            <p:blipFill>
              <a:blip r:embed="rId2"/>
              <a:srcRect t="-18421" b="-18421"/>
              <a:stretch>
                <a:fillRect/>
              </a:stretch>
            </p:blipFill>
          </mc:Choice>
          <mc:Fallback>
            <p:blipFill>
              <a:blip r:embed="rId3"/>
              <a:srcRect t="-18421" b="-18421"/>
              <a:stretch>
                <a:fillRect/>
              </a:stretch>
            </p:blipFill>
          </mc:Fallback>
        </mc:AlternateContent>
        <p:spPr>
          <a:xfrm>
            <a:off x="4648200" y="1652016"/>
            <a:ext cx="4114800" cy="4443984"/>
          </a:xfr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Penn ESE532 Fall 2018 -- DeHon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E4DA7B5-BF74-7148-A7FE-D377B810013B}" type="slidenum">
              <a:rPr lang="en-US" smtClean="0"/>
              <a:pPr>
                <a:defRPr/>
              </a:pPr>
              <a:t>28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Memory Implications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Memory energy can be expensive</a:t>
            </a:r>
          </a:p>
          <a:p>
            <a:r>
              <a:rPr lang="en-US" dirty="0"/>
              <a:t>Small memories cost less energy than large memories</a:t>
            </a:r>
          </a:p>
          <a:p>
            <a:pPr lvl="1"/>
            <a:r>
              <a:rPr lang="en-US" dirty="0"/>
              <a:t>Use data from small memories as much as possible</a:t>
            </a:r>
          </a:p>
          <a:p>
            <a:r>
              <a:rPr lang="en-US" dirty="0"/>
              <a:t>Cheaper to re-use data item from register than re-reading from memory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Penn ESE532 Fall 2018 -- DeHon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DBFFA72-A9B5-6E42-9905-01364E7F550A}" type="slidenum">
              <a:rPr lang="en-US" smtClean="0"/>
              <a:pPr>
                <a:defRPr/>
              </a:pPr>
              <a:t>29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28600"/>
            <a:ext cx="7772400" cy="1143000"/>
          </a:xfrm>
        </p:spPr>
        <p:txBody>
          <a:bodyPr/>
          <a:lstStyle/>
          <a:p>
            <a:r>
              <a:rPr lang="en-US" dirty="0"/>
              <a:t>Message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524000"/>
            <a:ext cx="7772400" cy="4114800"/>
          </a:xfrm>
        </p:spPr>
        <p:txBody>
          <a:bodyPr/>
          <a:lstStyle/>
          <a:p>
            <a:r>
              <a:rPr lang="en-US" dirty="0"/>
              <a:t>Energy dominates</a:t>
            </a:r>
          </a:p>
          <a:p>
            <a:pPr lvl="1"/>
            <a:r>
              <a:rPr lang="en-US" dirty="0"/>
              <a:t>Including limiting performance</a:t>
            </a:r>
          </a:p>
          <a:p>
            <a:r>
              <a:rPr lang="en-US" dirty="0"/>
              <a:t>Make memories small and wires short</a:t>
            </a:r>
          </a:p>
          <a:p>
            <a:pPr lvl="1"/>
            <a:r>
              <a:rPr lang="en-US" dirty="0"/>
              <a:t>Small memories cost less energy per read</a:t>
            </a:r>
          </a:p>
          <a:p>
            <a:r>
              <a:rPr lang="en-US" dirty="0"/>
              <a:t>Accelerators reduce energy</a:t>
            </a:r>
          </a:p>
          <a:p>
            <a:pPr lvl="1"/>
            <a:r>
              <a:rPr lang="en-US" dirty="0"/>
              <a:t>Compared to processors</a:t>
            </a:r>
          </a:p>
          <a:p>
            <a:r>
              <a:rPr lang="en-US" dirty="0"/>
              <a:t>Can tune parallelism to minimize energy</a:t>
            </a:r>
          </a:p>
          <a:p>
            <a:pPr lvl="1"/>
            <a:r>
              <a:rPr lang="en-US" dirty="0"/>
              <a:t>Typically, the more parallel implementation costs less energy</a:t>
            </a:r>
          </a:p>
          <a:p>
            <a:endParaRPr lang="en-US" dirty="0"/>
          </a:p>
          <a:p>
            <a:endParaRPr lang="en-US" dirty="0"/>
          </a:p>
          <a:p>
            <a:pPr lvl="1"/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Penn ESE532 Fall 2018 -- DeHon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E4DA7B5-BF74-7148-A7FE-D377B810013B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Architectural Implications</a:t>
            </a:r>
          </a:p>
        </p:txBody>
      </p:sp>
      <p:sp>
        <p:nvSpPr>
          <p:cNvPr id="7" name="Subtitle 6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Penn ESE532 Fall 2018 -- DeHon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E4DA7B5-BF74-7148-A7FE-D377B810013B}" type="slidenum">
              <a:rPr lang="en-US" smtClean="0"/>
              <a:pPr>
                <a:defRPr/>
              </a:pPr>
              <a:t>30</a:t>
            </a:fld>
            <a:endParaRPr lang="en-US"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Component Numbers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Penn ESE532 Fall 2018 -- DeHon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E4DA7B5-BF74-7148-A7FE-D377B810013B}" type="slidenum">
              <a:rPr lang="en-US" smtClean="0"/>
              <a:pPr>
                <a:defRPr/>
              </a:pPr>
              <a:t>31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3400" y="1752600"/>
            <a:ext cx="7467600" cy="4213042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4038600" y="6396335"/>
            <a:ext cx="46092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[</a:t>
            </a:r>
            <a:r>
              <a:rPr lang="en-US" dirty="0">
                <a:solidFill>
                  <a:srgbClr val="0000FF"/>
                </a:solidFill>
                <a:latin typeface="+mn-lt"/>
              </a:rPr>
              <a:t>Dally, March 2004 ACM Queue</a:t>
            </a:r>
            <a:r>
              <a:rPr lang="en-US" dirty="0"/>
              <a:t>]</a:t>
            </a: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Component Numbers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/>
              <a:t>Processor instruction 100x more than arithmetic</a:t>
            </a:r>
          </a:p>
          <a:p>
            <a:r>
              <a:rPr lang="en-US" dirty="0"/>
              <a:t>Register read 2x</a:t>
            </a:r>
          </a:p>
          <a:p>
            <a:r>
              <a:rPr lang="en-US" dirty="0"/>
              <a:t>RAM read 10x</a:t>
            </a:r>
          </a:p>
          <a:p>
            <a:r>
              <a:rPr lang="en-US" dirty="0">
                <a:solidFill>
                  <a:srgbClr val="FF6600"/>
                </a:solidFill>
              </a:rPr>
              <a:t>Why processor instruction &gt; </a:t>
            </a:r>
            <a:r>
              <a:rPr lang="en-US" dirty="0" err="1">
                <a:solidFill>
                  <a:srgbClr val="FF6600"/>
                </a:solidFill>
              </a:rPr>
              <a:t>arith</a:t>
            </a:r>
            <a:r>
              <a:rPr lang="en-US" dirty="0">
                <a:solidFill>
                  <a:srgbClr val="FF6600"/>
                </a:solidFill>
              </a:rPr>
              <a:t> operation?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Penn ESE532 Fall 2018 -- DeHon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E4DA7B5-BF74-7148-A7FE-D377B810013B}" type="slidenum">
              <a:rPr lang="en-US" smtClean="0"/>
              <a:pPr>
                <a:defRPr/>
              </a:pPr>
              <a:t>32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12748" y="3048000"/>
            <a:ext cx="4631251" cy="2612842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4038600" y="6396335"/>
            <a:ext cx="46092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[</a:t>
            </a:r>
            <a:r>
              <a:rPr lang="en-US" dirty="0">
                <a:solidFill>
                  <a:srgbClr val="0000FF"/>
                </a:solidFill>
                <a:latin typeface="+mn-lt"/>
              </a:rPr>
              <a:t>Dally, March 2004 ACM Queue</a:t>
            </a:r>
            <a:r>
              <a:rPr lang="en-US" dirty="0"/>
              <a:t>]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0"/>
            <a:ext cx="7772400" cy="1143000"/>
          </a:xfrm>
        </p:spPr>
        <p:txBody>
          <a:bodyPr/>
          <a:lstStyle/>
          <a:p>
            <a:r>
              <a:rPr lang="en-US" dirty="0"/>
              <a:t>Processors and Energy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33400" y="1143000"/>
            <a:ext cx="3810000" cy="4114800"/>
          </a:xfrm>
        </p:spPr>
        <p:txBody>
          <a:bodyPr/>
          <a:lstStyle/>
          <a:p>
            <a:r>
              <a:rPr lang="en-US" dirty="0"/>
              <a:t>Very little into actual computation</a:t>
            </a:r>
          </a:p>
          <a:p>
            <a:r>
              <a:rPr lang="en-US" dirty="0"/>
              <a:t>Determine and Fetch Instruction</a:t>
            </a:r>
          </a:p>
          <a:p>
            <a:r>
              <a:rPr lang="en-US" dirty="0"/>
              <a:t>Read and Write data from memories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Penn ESE532 Fall 2018 -- DeHon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0888E1-69E4-A740-B184-9B2C5CDF1B26}" type="slidenum">
              <a:rPr lang="en-US" smtClean="0"/>
              <a:pPr/>
              <a:t>33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19600" y="1066800"/>
            <a:ext cx="4140200" cy="55118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8600" y="3884772"/>
            <a:ext cx="4114800" cy="2768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Text Box 6"/>
          <p:cNvSpPr txBox="1">
            <a:spLocks noChangeArrowheads="1"/>
          </p:cNvSpPr>
          <p:nvPr/>
        </p:nvSpPr>
        <p:spPr bwMode="auto">
          <a:xfrm>
            <a:off x="2590800" y="5943600"/>
            <a:ext cx="44958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prstTxWarp prst="textNoShape">
              <a:avLst/>
            </a:prstTxWarp>
            <a:spAutoFit/>
          </a:bodyPr>
          <a:lstStyle/>
          <a:p>
            <a:r>
              <a:rPr lang="en-US" sz="1800" dirty="0">
                <a:solidFill>
                  <a:schemeClr val="accent2"/>
                </a:solidFill>
                <a:latin typeface="Arial" pitchFamily="1" charset="0"/>
                <a:ea typeface="Arial" pitchFamily="1" charset="0"/>
                <a:cs typeface="Arial" pitchFamily="1" charset="0"/>
              </a:rPr>
              <a:t>[Dally et al. / </a:t>
            </a:r>
          </a:p>
          <a:p>
            <a:r>
              <a:rPr lang="en-US" sz="1800" dirty="0">
                <a:solidFill>
                  <a:schemeClr val="accent2"/>
                </a:solidFill>
                <a:latin typeface="Arial" pitchFamily="1" charset="0"/>
                <a:ea typeface="Arial" pitchFamily="1" charset="0"/>
                <a:cs typeface="Arial" pitchFamily="1" charset="0"/>
              </a:rPr>
              <a:t>Computer 2008]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9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ARM Cortex A9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/>
              <a:t>Estimate find: 0.5W at 800MHz in 40nm</a:t>
            </a:r>
          </a:p>
          <a:p>
            <a:r>
              <a:rPr lang="en-US" dirty="0"/>
              <a:t>0.5/0.8 </a:t>
            </a:r>
            <a:r>
              <a:rPr lang="en-US" dirty="0" err="1"/>
              <a:t>x</a:t>
            </a:r>
            <a:r>
              <a:rPr lang="en-US" dirty="0"/>
              <a:t> 10</a:t>
            </a:r>
            <a:r>
              <a:rPr lang="en-US" baseline="30000" dirty="0"/>
              <a:t>-9 </a:t>
            </a:r>
            <a:r>
              <a:rPr lang="en-US" dirty="0"/>
              <a:t>J/</a:t>
            </a:r>
            <a:r>
              <a:rPr lang="en-US" dirty="0" err="1"/>
              <a:t>instr</a:t>
            </a:r>
            <a:endParaRPr lang="en-US" dirty="0"/>
          </a:p>
          <a:p>
            <a:r>
              <a:rPr lang="en-US" dirty="0"/>
              <a:t>~600pJ/instr</a:t>
            </a:r>
          </a:p>
          <a:p>
            <a:r>
              <a:rPr lang="en-US" dirty="0"/>
              <a:t>Scale to 28nm</a:t>
            </a:r>
          </a:p>
          <a:p>
            <a:pPr lvl="1"/>
            <a:r>
              <a:rPr lang="en-US" dirty="0"/>
              <a:t>maybe 0.7*600—0.5*600</a:t>
            </a:r>
          </a:p>
          <a:p>
            <a:pPr lvl="1"/>
            <a:r>
              <a:rPr lang="en-US" dirty="0"/>
              <a:t>300—400pJ/instr ?</a:t>
            </a:r>
          </a:p>
          <a:p>
            <a:r>
              <a:rPr lang="en-US" dirty="0"/>
              <a:t>Is superscalar </a:t>
            </a:r>
            <a:r>
              <a:rPr lang="en-US" dirty="0" err="1"/>
              <a:t>w</a:t>
            </a:r>
            <a:r>
              <a:rPr lang="en-US" dirty="0"/>
              <a:t>/ neon, so not as simple a processor as previous example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Penn ESE532 Fall 2018 -- DeHon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DBFFA72-A9B5-6E42-9905-01364E7F550A}" type="slidenum">
              <a:rPr lang="en-US" smtClean="0"/>
              <a:pPr>
                <a:defRPr/>
              </a:pPr>
              <a:t>34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04800"/>
            <a:ext cx="7772400" cy="1143000"/>
          </a:xfrm>
        </p:spPr>
        <p:txBody>
          <a:bodyPr/>
          <a:lstStyle/>
          <a:p>
            <a:r>
              <a:rPr lang="en-US" dirty="0" err="1"/>
              <a:t>Zynq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4800600"/>
            <a:ext cx="7772400" cy="1295400"/>
          </a:xfrm>
        </p:spPr>
        <p:txBody>
          <a:bodyPr/>
          <a:lstStyle/>
          <a:p>
            <a:r>
              <a:rPr lang="en-US" dirty="0"/>
              <a:t>ARM A9 instruction 300—400pJ</a:t>
            </a:r>
          </a:p>
          <a:p>
            <a:r>
              <a:rPr lang="en-US" dirty="0"/>
              <a:t>ARM A9 L1 cache read 23pJ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Penn ESE532 Fall 2018 -- DeHon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E4DA7B5-BF74-7148-A7FE-D377B810013B}" type="slidenum">
              <a:rPr lang="en-US" smtClean="0"/>
              <a:pPr>
                <a:defRPr/>
              </a:pPr>
              <a:t>35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2575" y="1600200"/>
            <a:ext cx="8861425" cy="3089698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4267200" y="6396335"/>
            <a:ext cx="375385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+mn-lt"/>
              </a:rPr>
              <a:t>Xilinx UG585 – </a:t>
            </a:r>
            <a:r>
              <a:rPr lang="en-US" dirty="0" err="1">
                <a:latin typeface="+mn-lt"/>
              </a:rPr>
              <a:t>Zynq</a:t>
            </a:r>
            <a:r>
              <a:rPr lang="en-US" dirty="0">
                <a:latin typeface="+mn-lt"/>
              </a:rPr>
              <a:t> TRM</a:t>
            </a: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28600"/>
            <a:ext cx="7772400" cy="1143000"/>
          </a:xfrm>
        </p:spPr>
        <p:txBody>
          <a:bodyPr/>
          <a:lstStyle/>
          <a:p>
            <a:r>
              <a:rPr lang="en-US" dirty="0"/>
              <a:t>Compare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295400"/>
            <a:ext cx="7772400" cy="4114800"/>
          </a:xfrm>
        </p:spPr>
        <p:txBody>
          <a:bodyPr/>
          <a:lstStyle/>
          <a:p>
            <a:r>
              <a:rPr lang="en-US" dirty="0"/>
              <a:t>Assume ARM Cortex A9 executes 4x32b Neon vector add instruction for 300pJ</a:t>
            </a:r>
          </a:p>
          <a:p>
            <a:r>
              <a:rPr lang="en-US" dirty="0">
                <a:solidFill>
                  <a:srgbClr val="FF6600"/>
                </a:solidFill>
              </a:rPr>
              <a:t>Compare to 32b adds on FPGA?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Penn ESE532 Fall 2018 -- DeHon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E4DA7B5-BF74-7148-A7FE-D377B810013B}" type="slidenum">
              <a:rPr lang="en-US" smtClean="0"/>
              <a:pPr>
                <a:defRPr/>
              </a:pPr>
              <a:t>36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2575" y="3581400"/>
            <a:ext cx="8861425" cy="3089698"/>
          </a:xfrm>
          <a:prstGeom prst="rect">
            <a:avLst/>
          </a:prstGeom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28600"/>
            <a:ext cx="7772400" cy="1143000"/>
          </a:xfrm>
        </p:spPr>
        <p:txBody>
          <a:bodyPr/>
          <a:lstStyle/>
          <a:p>
            <a:r>
              <a:rPr lang="en-US" dirty="0"/>
              <a:t>Compare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295400"/>
            <a:ext cx="7772400" cy="4114800"/>
          </a:xfrm>
        </p:spPr>
        <p:txBody>
          <a:bodyPr/>
          <a:lstStyle/>
          <a:p>
            <a:r>
              <a:rPr lang="en-US" dirty="0"/>
              <a:t>Assume ARM Cortex A9 executes 8x16b Neon vector multiply instruction for 300pJ</a:t>
            </a:r>
          </a:p>
          <a:p>
            <a:r>
              <a:rPr lang="en-US" dirty="0">
                <a:solidFill>
                  <a:srgbClr val="FF6600"/>
                </a:solidFill>
              </a:rPr>
              <a:t>Compare to 16x16 multiplies on FPGA?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Penn ESE532 Fall 2018 -- DeHon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E4DA7B5-BF74-7148-A7FE-D377B810013B}" type="slidenum">
              <a:rPr lang="en-US" smtClean="0"/>
              <a:pPr>
                <a:defRPr/>
              </a:pPr>
              <a:t>37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2575" y="3581400"/>
            <a:ext cx="8861425" cy="3089698"/>
          </a:xfrm>
          <a:prstGeom prst="rect">
            <a:avLst/>
          </a:prstGeom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Programmable </a:t>
            </a:r>
            <a:r>
              <a:rPr lang="en-US" dirty="0" err="1"/>
              <a:t>Datapath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981200"/>
            <a:ext cx="8153400" cy="4114800"/>
          </a:xfrm>
        </p:spPr>
        <p:txBody>
          <a:bodyPr/>
          <a:lstStyle/>
          <a:p>
            <a:r>
              <a:rPr lang="en-US" dirty="0">
                <a:solidFill>
                  <a:srgbClr val="0000FF"/>
                </a:solidFill>
              </a:rPr>
              <a:t>Performing an operation in a pipelined </a:t>
            </a:r>
            <a:r>
              <a:rPr lang="en-US" dirty="0" err="1">
                <a:solidFill>
                  <a:srgbClr val="0000FF"/>
                </a:solidFill>
              </a:rPr>
              <a:t>datapath</a:t>
            </a:r>
            <a:r>
              <a:rPr lang="en-US" dirty="0">
                <a:solidFill>
                  <a:srgbClr val="0000FF"/>
                </a:solidFill>
              </a:rPr>
              <a:t> can be orders of magnitude less energy than on a processor</a:t>
            </a:r>
          </a:p>
          <a:p>
            <a:pPr lvl="1"/>
            <a:r>
              <a:rPr lang="en-US" dirty="0"/>
              <a:t>ARM 300pJ vs. 1.3pJ 32b add</a:t>
            </a:r>
          </a:p>
          <a:p>
            <a:pPr lvl="1"/>
            <a:r>
              <a:rPr lang="en-US" dirty="0"/>
              <a:t>Even neon 300pJ vs. 4x1.3pJ for 4x32b add</a:t>
            </a:r>
          </a:p>
          <a:p>
            <a:pPr lvl="1"/>
            <a:r>
              <a:rPr lang="en-US" dirty="0"/>
              <a:t>300pJ vs. 8x8pJ for 8 16x16b multiplies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Penn ESE532 Fall 2018 -- DeHon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E4DA7B5-BF74-7148-A7FE-D377B810013B}" type="slidenum">
              <a:rPr lang="en-US" smtClean="0"/>
              <a:pPr>
                <a:defRPr/>
              </a:pPr>
              <a:t>38</a:t>
            </a:fld>
            <a:endParaRPr lang="en-US"/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0"/>
            <a:ext cx="7772400" cy="1143000"/>
          </a:xfrm>
        </p:spPr>
        <p:txBody>
          <a:bodyPr/>
          <a:lstStyle/>
          <a:p>
            <a:r>
              <a:rPr lang="en-US" dirty="0" err="1"/>
              <a:t>Zynq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4648200"/>
            <a:ext cx="7772400" cy="1295400"/>
          </a:xfrm>
        </p:spPr>
        <p:txBody>
          <a:bodyPr/>
          <a:lstStyle/>
          <a:p>
            <a:r>
              <a:rPr lang="en-US" dirty="0"/>
              <a:t>Reading from OCM order of magnitude less than from DRAM</a:t>
            </a:r>
          </a:p>
          <a:p>
            <a:r>
              <a:rPr lang="en-US" dirty="0"/>
              <a:t>…and BRAM half that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Penn ESE532 Fall 2018 -- DeHon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E4DA7B5-BF74-7148-A7FE-D377B810013B}" type="slidenum">
              <a:rPr lang="en-US" smtClean="0"/>
              <a:pPr>
                <a:defRPr/>
              </a:pPr>
              <a:t>39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2575" y="1295400"/>
            <a:ext cx="8861425" cy="3089698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4267200" y="6396335"/>
            <a:ext cx="375385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+mn-lt"/>
              </a:rPr>
              <a:t>Xilinx UG585 – </a:t>
            </a:r>
            <a:r>
              <a:rPr lang="en-US" dirty="0" err="1">
                <a:latin typeface="+mn-lt"/>
              </a:rPr>
              <a:t>Zynq</a:t>
            </a:r>
            <a:r>
              <a:rPr lang="en-US" dirty="0">
                <a:latin typeface="+mn-lt"/>
              </a:rPr>
              <a:t> TRM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0"/>
            <a:ext cx="7772400" cy="1143000"/>
          </a:xfrm>
        </p:spPr>
        <p:txBody>
          <a:bodyPr/>
          <a:lstStyle/>
          <a:p>
            <a:r>
              <a:rPr lang="en-US" dirty="0"/>
              <a:t>Energy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219200"/>
            <a:ext cx="8686800" cy="5105400"/>
          </a:xfrm>
        </p:spPr>
        <p:txBody>
          <a:bodyPr/>
          <a:lstStyle/>
          <a:p>
            <a:r>
              <a:rPr lang="en-US" dirty="0"/>
              <a:t>Growing domain of portables</a:t>
            </a:r>
          </a:p>
          <a:p>
            <a:pPr lvl="1"/>
            <a:r>
              <a:rPr lang="en-US" dirty="0"/>
              <a:t>Less energy/op </a:t>
            </a:r>
            <a:r>
              <a:rPr lang="en-US" dirty="0" err="1">
                <a:sym typeface="Wingdings"/>
              </a:rPr>
              <a:t></a:t>
            </a:r>
            <a:r>
              <a:rPr lang="en-US" dirty="0">
                <a:sym typeface="Wingdings"/>
              </a:rPr>
              <a:t> longer battery life</a:t>
            </a:r>
            <a:endParaRPr lang="en-US" dirty="0"/>
          </a:p>
          <a:p>
            <a:r>
              <a:rPr lang="en-US" dirty="0"/>
              <a:t>Global Energy Crisis</a:t>
            </a:r>
          </a:p>
          <a:p>
            <a:r>
              <a:rPr lang="en-US" sz="3200" dirty="0"/>
              <a:t>Power-envelope at key limit</a:t>
            </a:r>
          </a:p>
          <a:p>
            <a:pPr lvl="1"/>
            <a:r>
              <a:rPr lang="en-US" dirty="0"/>
              <a:t>E reduce </a:t>
            </a:r>
            <a:r>
              <a:rPr lang="en-US" dirty="0" err="1">
                <a:sym typeface="Wingdings"/>
              </a:rPr>
              <a:t></a:t>
            </a:r>
            <a:r>
              <a:rPr lang="en-US" dirty="0">
                <a:sym typeface="Wingdings"/>
              </a:rPr>
              <a:t> increase compute in P-envelope</a:t>
            </a:r>
          </a:p>
          <a:p>
            <a:pPr lvl="1"/>
            <a:r>
              <a:rPr lang="en-US" dirty="0"/>
              <a:t>Scaling </a:t>
            </a:r>
            <a:endParaRPr lang="en-US" dirty="0">
              <a:sym typeface="Wingdings"/>
            </a:endParaRPr>
          </a:p>
          <a:p>
            <a:pPr lvl="2"/>
            <a:r>
              <a:rPr lang="en-US" dirty="0">
                <a:sym typeface="Wingdings"/>
              </a:rPr>
              <a:t> </a:t>
            </a:r>
            <a:r>
              <a:rPr lang="en-US" dirty="0"/>
              <a:t>Power density </a:t>
            </a:r>
            <a:r>
              <a:rPr lang="en-US" b="1" dirty="0"/>
              <a:t>not</a:t>
            </a:r>
            <a:r>
              <a:rPr lang="en-US" dirty="0"/>
              <a:t> transistors limit sustained ops/</a:t>
            </a:r>
            <a:r>
              <a:rPr lang="en-US" dirty="0" err="1"/>
              <a:t>s</a:t>
            </a:r>
            <a:endParaRPr lang="en-US" dirty="0"/>
          </a:p>
          <a:p>
            <a:pPr lvl="1"/>
            <a:r>
              <a:rPr lang="en-US" dirty="0"/>
              <a:t>Server rooms</a:t>
            </a:r>
          </a:p>
          <a:p>
            <a:pPr lvl="2"/>
            <a:r>
              <a:rPr lang="en-US" dirty="0"/>
              <a:t>Cost-of-ownership </a:t>
            </a:r>
            <a:r>
              <a:rPr lang="en-US" b="1" dirty="0"/>
              <a:t>not</a:t>
            </a:r>
            <a:r>
              <a:rPr lang="en-US" dirty="0"/>
              <a:t> dominated by Silicon</a:t>
            </a:r>
          </a:p>
          <a:p>
            <a:pPr lvl="3"/>
            <a:r>
              <a:rPr lang="en-US" sz="2800" dirty="0">
                <a:solidFill>
                  <a:srgbClr val="3366FF"/>
                </a:solidFill>
              </a:rPr>
              <a:t>Cooling</a:t>
            </a:r>
            <a:r>
              <a:rPr lang="en-US" sz="2800" dirty="0"/>
              <a:t>, </a:t>
            </a:r>
            <a:r>
              <a:rPr lang="en-US" sz="2800" dirty="0">
                <a:solidFill>
                  <a:srgbClr val="FF0000"/>
                </a:solidFill>
              </a:rPr>
              <a:t>Power</a:t>
            </a:r>
            <a:r>
              <a:rPr lang="en-US" sz="2800" dirty="0"/>
              <a:t> bill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Penn ESE532 Fall 2018 -- DeHon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0888E1-69E4-A740-B184-9B2C5CDF1B26}" type="slidenum">
              <a:rPr lang="en-US" smtClean="0"/>
              <a:pPr/>
              <a:t>4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05600" y="0"/>
            <a:ext cx="2438400" cy="1828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2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Penn ESE532 Fall 2018 -- DeHon</a:t>
            </a:r>
          </a:p>
        </p:txBody>
      </p:sp>
      <p:sp>
        <p:nvSpPr>
          <p:cNvPr id="512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981200"/>
            <a:ext cx="7772400" cy="4114800"/>
          </a:xfrm>
        </p:spPr>
        <p:txBody>
          <a:bodyPr/>
          <a:lstStyle/>
          <a:p>
            <a:r>
              <a:rPr lang="en-US" dirty="0"/>
              <a:t>90nm</a:t>
            </a:r>
          </a:p>
          <a:p>
            <a:r>
              <a:rPr lang="en-US" dirty="0"/>
              <a:t>FPGA: </a:t>
            </a:r>
            <a:r>
              <a:rPr lang="en-US" dirty="0" err="1"/>
              <a:t>Stratix</a:t>
            </a:r>
            <a:r>
              <a:rPr lang="en-US" dirty="0"/>
              <a:t> II</a:t>
            </a:r>
          </a:p>
          <a:p>
            <a:r>
              <a:rPr lang="en-US" dirty="0" err="1"/>
              <a:t>STMicro</a:t>
            </a:r>
            <a:r>
              <a:rPr lang="en-US" dirty="0"/>
              <a:t> CMOS090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51204" name="Text Box 4"/>
          <p:cNvSpPr txBox="1">
            <a:spLocks noChangeArrowheads="1"/>
          </p:cNvSpPr>
          <p:nvPr/>
        </p:nvSpPr>
        <p:spPr bwMode="auto">
          <a:xfrm>
            <a:off x="304800" y="6096000"/>
            <a:ext cx="59848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>
                <a:latin typeface="Arial" pitchFamily="1" charset="0"/>
              </a:rPr>
              <a:t>[Kuon/Rose TRCADv26n2p203--215 2007]</a:t>
            </a:r>
          </a:p>
        </p:txBody>
      </p:sp>
      <p:sp>
        <p:nvSpPr>
          <p:cNvPr id="51205" name="Rectangle 6"/>
          <p:cNvSpPr>
            <a:spLocks noGrp="1" noChangeArrowheads="1"/>
          </p:cNvSpPr>
          <p:nvPr>
            <p:ph type="title"/>
          </p:nvPr>
        </p:nvSpPr>
        <p:spPr>
          <a:xfrm>
            <a:off x="152400" y="457200"/>
            <a:ext cx="7772400" cy="1143000"/>
          </a:xfrm>
        </p:spPr>
        <p:txBody>
          <a:bodyPr/>
          <a:lstStyle/>
          <a:p>
            <a:pPr algn="l"/>
            <a:r>
              <a:rPr lang="en-US" sz="4000" dirty="0"/>
              <a:t>FPGA vs. Std Cell</a:t>
            </a:r>
            <a:br>
              <a:rPr lang="en-US" dirty="0"/>
            </a:br>
            <a:r>
              <a:rPr lang="en-US" dirty="0"/>
              <a:t>Energy</a:t>
            </a:r>
          </a:p>
        </p:txBody>
      </p:sp>
      <p:pic>
        <p:nvPicPr>
          <p:cNvPr id="51206" name="Picture 6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451350" y="0"/>
            <a:ext cx="4692650" cy="609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62602E0-8C2B-5941-9B0A-A877FC816275}" type="slidenum">
              <a:rPr lang="en-US" smtClean="0"/>
              <a:pPr>
                <a:defRPr/>
              </a:pPr>
              <a:t>40</a:t>
            </a:fld>
            <a:endParaRPr lang="en-US"/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28600"/>
            <a:ext cx="8153400" cy="1143000"/>
          </a:xfrm>
        </p:spPr>
        <p:txBody>
          <a:bodyPr/>
          <a:lstStyle/>
          <a:p>
            <a:r>
              <a:rPr lang="en-US" dirty="0"/>
              <a:t>FPGA Disadvantage to Custom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600200"/>
            <a:ext cx="7772400" cy="4114800"/>
          </a:xfrm>
        </p:spPr>
        <p:txBody>
          <a:bodyPr/>
          <a:lstStyle/>
          <a:p>
            <a:r>
              <a:rPr lang="en-US" dirty="0"/>
              <a:t>Interconnect Energy</a:t>
            </a:r>
          </a:p>
          <a:p>
            <a:pPr lvl="1"/>
            <a:r>
              <a:rPr lang="en-US" dirty="0"/>
              <a:t>Long wires </a:t>
            </a:r>
            <a:r>
              <a:rPr lang="en-US" dirty="0" err="1">
                <a:sym typeface="Wingdings"/>
              </a:rPr>
              <a:t></a:t>
            </a:r>
            <a:r>
              <a:rPr lang="en-US" dirty="0">
                <a:sym typeface="Wingdings"/>
              </a:rPr>
              <a:t> more capacitance </a:t>
            </a:r>
            <a:r>
              <a:rPr lang="en-US" dirty="0" err="1">
                <a:sym typeface="Wingdings"/>
              </a:rPr>
              <a:t></a:t>
            </a:r>
            <a:r>
              <a:rPr lang="en-US" dirty="0">
                <a:sym typeface="Wingdings"/>
              </a:rPr>
              <a:t> more E</a:t>
            </a:r>
          </a:p>
          <a:p>
            <a:pPr lvl="1"/>
            <a:r>
              <a:rPr lang="en-US" dirty="0">
                <a:sym typeface="Wingdings"/>
              </a:rPr>
              <a:t>Switch Energy is an overhead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Penn ESE532 Fall 2018 -- DeHon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0888E1-69E4-A740-B184-9B2C5CDF1B26}" type="slidenum">
              <a:rPr lang="en-US" smtClean="0"/>
              <a:pPr/>
              <a:t>41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52800" y="3276600"/>
            <a:ext cx="5092700" cy="2785303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4495800" y="6172200"/>
            <a:ext cx="292680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3333CC"/>
                </a:solidFill>
                <a:latin typeface="+mn-lt"/>
              </a:rPr>
              <a:t>[</a:t>
            </a:r>
            <a:r>
              <a:rPr lang="en-US" sz="2000" dirty="0">
                <a:solidFill>
                  <a:schemeClr val="accent2"/>
                </a:solidFill>
                <a:latin typeface="+mn-lt"/>
              </a:rPr>
              <a:t>Tuan et al./FPGA 2006]</a:t>
            </a:r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Simplified Comparison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Processor two orders of magnitude higher energy than custom accelerator</a:t>
            </a:r>
          </a:p>
          <a:p>
            <a:r>
              <a:rPr lang="en-US" dirty="0"/>
              <a:t>FPGA accelerator in between</a:t>
            </a:r>
          </a:p>
          <a:p>
            <a:pPr lvl="1"/>
            <a:r>
              <a:rPr lang="en-US" dirty="0"/>
              <a:t>Order of magnitude lower than processor</a:t>
            </a:r>
          </a:p>
          <a:p>
            <a:pPr lvl="1"/>
            <a:r>
              <a:rPr lang="en-US" dirty="0"/>
              <a:t>Order of magnitude higher than custom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Penn ESE532 Fall 2018 -- DeHon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E4DA7B5-BF74-7148-A7FE-D377B810013B}" type="slidenum">
              <a:rPr lang="en-US" smtClean="0"/>
              <a:pPr>
                <a:defRPr/>
              </a:pPr>
              <a:t>42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5800" y="5105400"/>
            <a:ext cx="7734300" cy="116336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Parallelism and Energy</a:t>
            </a:r>
          </a:p>
        </p:txBody>
      </p:sp>
      <p:sp>
        <p:nvSpPr>
          <p:cNvPr id="7" name="Subtitle 6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Penn ESE532 Fall 2018 -- DeHon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E4DA7B5-BF74-7148-A7FE-D377B810013B}" type="slidenum">
              <a:rPr lang="en-US" smtClean="0"/>
              <a:pPr>
                <a:defRPr/>
              </a:pPr>
              <a:t>43</a:t>
            </a:fld>
            <a:endParaRPr lang="en-US"/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Preclass</a:t>
            </a:r>
            <a:r>
              <a:rPr lang="en-US" dirty="0"/>
              <a:t> 6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/>
              <a:t>Energy</a:t>
            </a:r>
          </a:p>
          <a:p>
            <a:pPr lvl="1"/>
            <a:r>
              <a:rPr lang="en-US" dirty="0">
                <a:solidFill>
                  <a:srgbClr val="FF6600"/>
                </a:solidFill>
              </a:rPr>
              <a:t>Per read from M=10</a:t>
            </a:r>
            <a:r>
              <a:rPr lang="en-US" baseline="30000" dirty="0">
                <a:solidFill>
                  <a:srgbClr val="FF6600"/>
                </a:solidFill>
              </a:rPr>
              <a:t>6</a:t>
            </a:r>
            <a:r>
              <a:rPr lang="en-US" dirty="0">
                <a:solidFill>
                  <a:srgbClr val="FF6600"/>
                </a:solidFill>
              </a:rPr>
              <a:t> memory?</a:t>
            </a:r>
          </a:p>
          <a:p>
            <a:pPr lvl="1"/>
            <a:r>
              <a:rPr lang="en-US" dirty="0">
                <a:solidFill>
                  <a:srgbClr val="FF6600"/>
                </a:solidFill>
              </a:rPr>
              <a:t>Per read from 10</a:t>
            </a:r>
            <a:r>
              <a:rPr lang="en-US" baseline="30000" dirty="0">
                <a:solidFill>
                  <a:srgbClr val="FF6600"/>
                </a:solidFill>
              </a:rPr>
              <a:t>6</a:t>
            </a:r>
            <a:r>
              <a:rPr lang="en-US" dirty="0">
                <a:solidFill>
                  <a:srgbClr val="FF6600"/>
                </a:solidFill>
              </a:rPr>
              <a:t>/4 memory?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Penn ESE532 Fall 2018 -- DeHon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DBFFA72-A9B5-6E42-9905-01364E7F550A}" type="slidenum">
              <a:rPr lang="en-US" smtClean="0"/>
              <a:pPr>
                <a:defRPr/>
              </a:pPr>
              <a:t>44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48200" y="4419600"/>
            <a:ext cx="4095750" cy="1639547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0" y="1752600"/>
            <a:ext cx="1537500" cy="23431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2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Local Consumption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To exploit, we must consume the data local to the memory.</a:t>
            </a:r>
          </a:p>
          <a:p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Penn ESE532 Fall 2018 -- DeHon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DBFFA72-A9B5-6E42-9905-01364E7F550A}" type="slidenum">
              <a:rPr lang="en-US" smtClean="0"/>
              <a:pPr>
                <a:defRPr/>
              </a:pPr>
              <a:t>45</a:t>
            </a:fld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48200" y="4419600"/>
            <a:ext cx="4095750" cy="1639547"/>
          </a:xfrm>
          <a:prstGeom prst="rect">
            <a:avLst/>
          </a:prstGeom>
        </p:spPr>
      </p:pic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04800"/>
            <a:ext cx="7772400" cy="1143000"/>
          </a:xfrm>
        </p:spPr>
        <p:txBody>
          <a:bodyPr/>
          <a:lstStyle/>
          <a:p>
            <a:r>
              <a:rPr lang="en-US" dirty="0"/>
              <a:t>Cheat?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524000"/>
            <a:ext cx="7772400" cy="4114800"/>
          </a:xfrm>
        </p:spPr>
        <p:txBody>
          <a:bodyPr/>
          <a:lstStyle/>
          <a:p>
            <a:r>
              <a:rPr lang="en-US" dirty="0">
                <a:solidFill>
                  <a:srgbClr val="FF6600"/>
                </a:solidFill>
              </a:rPr>
              <a:t>What if we broke the memory into 4 blocks, but still routed to a single processor?</a:t>
            </a:r>
          </a:p>
          <a:p>
            <a:pPr lvl="1"/>
            <a:r>
              <a:rPr lang="en-US" dirty="0">
                <a:solidFill>
                  <a:srgbClr val="FF6600"/>
                </a:solidFill>
              </a:rPr>
              <a:t>Hint: Interconnect energy</a:t>
            </a:r>
            <a:br>
              <a:rPr lang="en-US" dirty="0">
                <a:solidFill>
                  <a:srgbClr val="FF6600"/>
                </a:solidFill>
              </a:rPr>
            </a:br>
            <a:r>
              <a:rPr lang="en-US" dirty="0">
                <a:solidFill>
                  <a:srgbClr val="FF6600"/>
                </a:solidFill>
              </a:rPr>
              <a:t>reading from top right?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Penn ESE532 Fall 2018 -- DeHon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E4DA7B5-BF74-7148-A7FE-D377B810013B}" type="slidenum">
              <a:rPr lang="en-US" smtClean="0"/>
              <a:pPr>
                <a:defRPr/>
              </a:pPr>
              <a:t>46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00800" y="3403600"/>
            <a:ext cx="2474390" cy="3454400"/>
          </a:xfrm>
          <a:prstGeom prst="rect">
            <a:avLst/>
          </a:prstGeom>
        </p:spPr>
      </p:pic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28600"/>
            <a:ext cx="7772400" cy="1143000"/>
          </a:xfrm>
        </p:spPr>
        <p:txBody>
          <a:bodyPr/>
          <a:lstStyle/>
          <a:p>
            <a:r>
              <a:rPr lang="en-US" dirty="0"/>
              <a:t>Cheat?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371600"/>
            <a:ext cx="7772400" cy="4114800"/>
          </a:xfrm>
        </p:spPr>
        <p:txBody>
          <a:bodyPr/>
          <a:lstStyle/>
          <a:p>
            <a:r>
              <a:rPr lang="en-US" dirty="0"/>
              <a:t>E=Emem(M/4) + 2*sqrt(M/4)*</a:t>
            </a:r>
            <a:r>
              <a:rPr lang="en-US" dirty="0" err="1"/>
              <a:t>Cwire</a:t>
            </a:r>
            <a:endParaRPr lang="en-US" dirty="0"/>
          </a:p>
          <a:p>
            <a:r>
              <a:rPr lang="en-US" dirty="0"/>
              <a:t>(simplify assume 2C</a:t>
            </a:r>
            <a:r>
              <a:rPr lang="en-US" baseline="-25000" dirty="0"/>
              <a:t>wire</a:t>
            </a:r>
            <a:r>
              <a:rPr lang="en-US" dirty="0"/>
              <a:t>~= unit)</a:t>
            </a:r>
          </a:p>
          <a:p>
            <a:r>
              <a:rPr lang="en-US" dirty="0"/>
              <a:t>E=sqrt(M/4) + sqrt(M/4) </a:t>
            </a:r>
            <a:r>
              <a:rPr lang="en-US" dirty="0">
                <a:latin typeface="ＭＳ ゴシック"/>
                <a:ea typeface="ＭＳ ゴシック"/>
                <a:cs typeface="ＭＳ ゴシック"/>
              </a:rPr>
              <a:t>≅</a:t>
            </a:r>
            <a:r>
              <a:rPr lang="en-US" dirty="0"/>
              <a:t> </a:t>
            </a:r>
            <a:r>
              <a:rPr lang="en-US" dirty="0" err="1"/>
              <a:t>sqrt(M</a:t>
            </a:r>
            <a:r>
              <a:rPr lang="en-US" dirty="0"/>
              <a:t>)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Penn ESE532 Fall 2018 -- DeHon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E4DA7B5-BF74-7148-A7FE-D377B810013B}" type="slidenum">
              <a:rPr lang="en-US" smtClean="0"/>
              <a:pPr>
                <a:defRPr/>
              </a:pPr>
              <a:t>47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81600" y="3403600"/>
            <a:ext cx="2474390" cy="3454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"/>
            <a:ext cx="7772400" cy="1143000"/>
          </a:xfrm>
        </p:spPr>
        <p:txBody>
          <a:bodyPr/>
          <a:lstStyle/>
          <a:p>
            <a:r>
              <a:rPr lang="en-US" dirty="0"/>
              <a:t>Cheat?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7772400" cy="5105400"/>
          </a:xfrm>
        </p:spPr>
        <p:txBody>
          <a:bodyPr/>
          <a:lstStyle/>
          <a:p>
            <a:r>
              <a:rPr lang="en-US" dirty="0"/>
              <a:t>Near mem = E(M/4)=(1/2) sqrt(M)</a:t>
            </a:r>
          </a:p>
          <a:p>
            <a:r>
              <a:rPr lang="en-US" dirty="0"/>
              <a:t>Far </a:t>
            </a:r>
            <a:r>
              <a:rPr lang="en-US" dirty="0" err="1"/>
              <a:t>mem</a:t>
            </a:r>
            <a:r>
              <a:rPr lang="en-US" dirty="0"/>
              <a:t> = </a:t>
            </a:r>
            <a:r>
              <a:rPr lang="en-US" dirty="0" err="1"/>
              <a:t>sqrt(M</a:t>
            </a:r>
            <a:r>
              <a:rPr lang="en-US" dirty="0"/>
              <a:t>)  [previous slide]</a:t>
            </a:r>
          </a:p>
          <a:p>
            <a:r>
              <a:rPr lang="en-US" dirty="0"/>
              <a:t>Other two = E(M/4)+sqrt(M/4)*</a:t>
            </a:r>
            <a:r>
              <a:rPr lang="en-US" dirty="0" err="1"/>
              <a:t>Cwire</a:t>
            </a:r>
            <a:br>
              <a:rPr lang="en-US" dirty="0"/>
            </a:br>
            <a:r>
              <a:rPr lang="en-US" dirty="0"/>
              <a:t>                 = (1/2+1/4)sqrt(M)</a:t>
            </a:r>
          </a:p>
          <a:p>
            <a:endParaRPr lang="en-US" dirty="0"/>
          </a:p>
          <a:p>
            <a:r>
              <a:rPr lang="en-US" dirty="0"/>
              <a:t>Average:</a:t>
            </a:r>
          </a:p>
          <a:p>
            <a:pPr lvl="1">
              <a:buNone/>
            </a:pPr>
            <a:r>
              <a:rPr lang="en-US" dirty="0" err="1"/>
              <a:t>Sqrt(M</a:t>
            </a:r>
            <a:r>
              <a:rPr lang="en-US" dirty="0"/>
              <a:t>)*(1/4)(1/2+2*3/4+1)</a:t>
            </a:r>
          </a:p>
          <a:p>
            <a:pPr lvl="1">
              <a:buNone/>
            </a:pPr>
            <a:r>
              <a:rPr lang="en-US" dirty="0"/>
              <a:t>         = ¾ </a:t>
            </a:r>
            <a:r>
              <a:rPr lang="en-US" dirty="0" err="1"/>
              <a:t>sqrt(M</a:t>
            </a:r>
            <a:r>
              <a:rPr lang="en-US" dirty="0"/>
              <a:t>)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Penn ESE532 Fall 2018 -- DeHon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E4DA7B5-BF74-7148-A7FE-D377B810013B}" type="slidenum">
              <a:rPr lang="en-US" smtClean="0"/>
              <a:pPr>
                <a:defRPr/>
              </a:pPr>
              <a:t>48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24600" y="3403600"/>
            <a:ext cx="2474390" cy="3454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Exploit Locality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Must consume data near computation</a:t>
            </a:r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Penn ESE532 Fall 2018 -- DeHon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E4DA7B5-BF74-7148-A7FE-D377B810013B}" type="slidenum">
              <a:rPr lang="en-US" smtClean="0"/>
              <a:pPr>
                <a:defRPr/>
              </a:pPr>
              <a:t>49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81400" y="4114800"/>
            <a:ext cx="4095750" cy="1639547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Preclass</a:t>
            </a:r>
            <a:r>
              <a:rPr lang="en-US" dirty="0"/>
              <a:t> 1--4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/>
              <a:t>200K gates/mm</a:t>
            </a:r>
            <a:r>
              <a:rPr lang="en-US" baseline="30000" dirty="0"/>
              <a:t>2</a:t>
            </a:r>
          </a:p>
          <a:p>
            <a:r>
              <a:rPr lang="en-US" dirty="0"/>
              <a:t>5*10</a:t>
            </a:r>
            <a:r>
              <a:rPr lang="en-US" sz="3200" baseline="30000" dirty="0"/>
              <a:t>-15 </a:t>
            </a:r>
            <a:r>
              <a:rPr lang="en-US" dirty="0"/>
              <a:t>J/gate switch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>
                <a:solidFill>
                  <a:srgbClr val="FF6600"/>
                </a:solidFill>
              </a:rPr>
              <a:t>Gates on 1cm</a:t>
            </a:r>
            <a:r>
              <a:rPr lang="en-US" baseline="30000" dirty="0">
                <a:solidFill>
                  <a:srgbClr val="FF6600"/>
                </a:solidFill>
              </a:rPr>
              <a:t>2</a:t>
            </a:r>
          </a:p>
          <a:p>
            <a:r>
              <a:rPr lang="en-US" dirty="0">
                <a:solidFill>
                  <a:srgbClr val="FF6600"/>
                </a:solidFill>
              </a:rPr>
              <a:t>Energy to switch all?</a:t>
            </a:r>
          </a:p>
          <a:p>
            <a:r>
              <a:rPr lang="en-US" dirty="0">
                <a:solidFill>
                  <a:srgbClr val="FF6600"/>
                </a:solidFill>
              </a:rPr>
              <a:t>Power at 1GHz?</a:t>
            </a:r>
          </a:p>
          <a:p>
            <a:r>
              <a:rPr lang="en-US" dirty="0">
                <a:solidFill>
                  <a:srgbClr val="FF6600"/>
                </a:solidFill>
              </a:rPr>
              <a:t>Fraction can switch with 10W/cm</a:t>
            </a:r>
            <a:r>
              <a:rPr lang="en-US" baseline="30000" dirty="0">
                <a:solidFill>
                  <a:srgbClr val="FF6600"/>
                </a:solidFill>
              </a:rPr>
              <a:t>2</a:t>
            </a:r>
            <a:r>
              <a:rPr lang="en-US" dirty="0">
                <a:solidFill>
                  <a:srgbClr val="FF6600"/>
                </a:solidFill>
              </a:rPr>
              <a:t> power budget?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Penn ESE532 Fall 2018 -- DeHon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E4DA7B5-BF74-7148-A7FE-D377B810013B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Inter PE Communication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May need to communicate between parallel processing elements [</a:t>
            </a:r>
            <a:r>
              <a:rPr lang="en-US" dirty="0" err="1"/>
              <a:t>PEs</a:t>
            </a:r>
            <a:r>
              <a:rPr lang="en-US" dirty="0"/>
              <a:t>]</a:t>
            </a:r>
            <a:br>
              <a:rPr lang="en-US" dirty="0"/>
            </a:br>
            <a:r>
              <a:rPr lang="en-US" dirty="0"/>
              <a:t> (and memories)</a:t>
            </a:r>
          </a:p>
          <a:p>
            <a:r>
              <a:rPr lang="en-US" dirty="0"/>
              <a:t>Must pay for energy to move data between </a:t>
            </a:r>
            <a:r>
              <a:rPr lang="en-US" dirty="0" err="1"/>
              <a:t>PEs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Penn ESE532 Fall 2018 -- DeHon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E4DA7B5-BF74-7148-A7FE-D377B810013B}" type="slidenum">
              <a:rPr lang="en-US" smtClean="0"/>
              <a:pPr>
                <a:defRPr/>
              </a:pPr>
              <a:t>50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28600"/>
            <a:ext cx="7772400" cy="1143000"/>
          </a:xfrm>
        </p:spPr>
        <p:txBody>
          <a:bodyPr/>
          <a:lstStyle/>
          <a:p>
            <a:r>
              <a:rPr lang="en-US" dirty="0" err="1"/>
              <a:t>Preclass</a:t>
            </a:r>
            <a:r>
              <a:rPr lang="en-US" dirty="0"/>
              <a:t> 7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371600"/>
            <a:ext cx="7772400" cy="4114800"/>
          </a:xfrm>
        </p:spPr>
        <p:txBody>
          <a:bodyPr/>
          <a:lstStyle/>
          <a:p>
            <a:r>
              <a:rPr lang="en-US" dirty="0">
                <a:solidFill>
                  <a:srgbClr val="FF6600"/>
                </a:solidFill>
              </a:rPr>
              <a:t>Energy: Read 4 memories 10</a:t>
            </a:r>
            <a:r>
              <a:rPr lang="en-US" baseline="30000" dirty="0">
                <a:solidFill>
                  <a:srgbClr val="FF6600"/>
                </a:solidFill>
              </a:rPr>
              <a:t>6</a:t>
            </a:r>
            <a:r>
              <a:rPr lang="en-US" dirty="0">
                <a:solidFill>
                  <a:srgbClr val="FF6600"/>
                </a:solidFill>
              </a:rPr>
              <a:t>/4, route 4x4 crossbar, write 4 10</a:t>
            </a:r>
            <a:r>
              <a:rPr lang="en-US" baseline="30000" dirty="0">
                <a:solidFill>
                  <a:srgbClr val="FF6600"/>
                </a:solidFill>
              </a:rPr>
              <a:t>6</a:t>
            </a:r>
            <a:r>
              <a:rPr lang="en-US" dirty="0">
                <a:solidFill>
                  <a:srgbClr val="FF6600"/>
                </a:solidFill>
              </a:rPr>
              <a:t>/4 memories?</a:t>
            </a:r>
          </a:p>
          <a:p>
            <a:r>
              <a:rPr lang="en-US" dirty="0">
                <a:solidFill>
                  <a:srgbClr val="FF6600"/>
                </a:solidFill>
              </a:rPr>
              <a:t>Energy: 4 reads from 10</a:t>
            </a:r>
            <a:r>
              <a:rPr lang="en-US" baseline="30000" dirty="0">
                <a:solidFill>
                  <a:srgbClr val="FF6600"/>
                </a:solidFill>
              </a:rPr>
              <a:t>6</a:t>
            </a:r>
            <a:r>
              <a:rPr lang="en-US" dirty="0">
                <a:solidFill>
                  <a:srgbClr val="FF6600"/>
                </a:solidFill>
              </a:rPr>
              <a:t> memory, 4 writes from 10</a:t>
            </a:r>
            <a:r>
              <a:rPr lang="en-US" baseline="30000" dirty="0">
                <a:solidFill>
                  <a:srgbClr val="FF6600"/>
                </a:solidFill>
              </a:rPr>
              <a:t>6</a:t>
            </a:r>
            <a:r>
              <a:rPr lang="en-US" dirty="0">
                <a:solidFill>
                  <a:srgbClr val="FF6600"/>
                </a:solidFill>
              </a:rPr>
              <a:t> memory?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Penn ESE532 Fall 2018 -- DeHon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E4DA7B5-BF74-7148-A7FE-D377B810013B}" type="slidenum">
              <a:rPr lang="en-US" smtClean="0"/>
              <a:pPr>
                <a:defRPr/>
              </a:pPr>
              <a:t>51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52600" y="3733800"/>
            <a:ext cx="6070600" cy="287023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Parallel Larger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More parallel design</a:t>
            </a:r>
          </a:p>
          <a:p>
            <a:pPr lvl="1"/>
            <a:r>
              <a:rPr lang="en-US" dirty="0"/>
              <a:t>Has more </a:t>
            </a:r>
            <a:r>
              <a:rPr lang="en-US" dirty="0" err="1"/>
              <a:t>PEs</a:t>
            </a:r>
            <a:endParaRPr lang="en-US" dirty="0"/>
          </a:p>
          <a:p>
            <a:pPr lvl="1"/>
            <a:r>
              <a:rPr lang="en-US" dirty="0"/>
              <a:t>Adds interconnect</a:t>
            </a:r>
          </a:p>
          <a:p>
            <a:pPr>
              <a:buFont typeface="Wingdings" pitchFamily="-111" charset="2"/>
              <a:buChar char="à"/>
            </a:pPr>
            <a:r>
              <a:rPr lang="en-US" dirty="0">
                <a:sym typeface="Wingdings"/>
              </a:rPr>
              <a:t>Total area &gt; less parallel design</a:t>
            </a:r>
          </a:p>
          <a:p>
            <a:pPr lvl="1">
              <a:buFont typeface="Wingdings" charset="2"/>
              <a:buChar char="§"/>
            </a:pPr>
            <a:r>
              <a:rPr lang="en-US" dirty="0">
                <a:sym typeface="Wingdings"/>
              </a:rPr>
              <a:t>More area </a:t>
            </a:r>
            <a:r>
              <a:rPr lang="en-US" dirty="0" err="1">
                <a:sym typeface="Wingdings"/>
              </a:rPr>
              <a:t></a:t>
            </a:r>
            <a:r>
              <a:rPr lang="en-US" dirty="0">
                <a:sym typeface="Wingdings"/>
              </a:rPr>
              <a:t> longer wires </a:t>
            </a:r>
            <a:r>
              <a:rPr lang="en-US" dirty="0" err="1">
                <a:sym typeface="Wingdings"/>
              </a:rPr>
              <a:t></a:t>
            </a:r>
            <a:r>
              <a:rPr lang="en-US" dirty="0">
                <a:sym typeface="Wingdings"/>
              </a:rPr>
              <a:t> more energy in communication between </a:t>
            </a:r>
            <a:r>
              <a:rPr lang="en-US" dirty="0" err="1">
                <a:sym typeface="Wingdings"/>
              </a:rPr>
              <a:t>PEs</a:t>
            </a:r>
            <a:endParaRPr lang="en-US" dirty="0">
              <a:sym typeface="Wingdings"/>
            </a:endParaRPr>
          </a:p>
          <a:p>
            <a:pPr>
              <a:buFont typeface="Wingdings" charset="2"/>
              <a:buChar char="§"/>
            </a:pPr>
            <a:r>
              <a:rPr lang="en-US" dirty="0">
                <a:solidFill>
                  <a:srgbClr val="0000FF"/>
                </a:solidFill>
                <a:sym typeface="Wingdings"/>
              </a:rPr>
              <a:t>Could increase energy!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Penn ESE532 Fall 2018 -- DeHon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E4DA7B5-BF74-7148-A7FE-D377B810013B}" type="slidenum">
              <a:rPr lang="en-US" smtClean="0"/>
              <a:pPr>
                <a:defRPr/>
              </a:pPr>
              <a:t>52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29400" y="76200"/>
            <a:ext cx="2242025" cy="339409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2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Continuum Question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Where do we minimize total energy?</a:t>
            </a:r>
          </a:p>
          <a:p>
            <a:pPr lvl="1"/>
            <a:r>
              <a:rPr lang="en-US" dirty="0"/>
              <a:t>Both memory and communication</a:t>
            </a:r>
          </a:p>
          <a:p>
            <a:r>
              <a:rPr lang="en-US" dirty="0"/>
              <a:t>Design axis P – number of </a:t>
            </a:r>
            <a:r>
              <a:rPr lang="en-US" dirty="0" err="1"/>
              <a:t>PEs</a:t>
            </a:r>
            <a:endParaRPr lang="en-US" dirty="0"/>
          </a:p>
          <a:p>
            <a:pPr lvl="1"/>
            <a:r>
              <a:rPr lang="en-US" dirty="0"/>
              <a:t>What P minimizes energy?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Penn ESE532 Fall 2018 -- DeHon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E4DA7B5-BF74-7148-A7FE-D377B810013B}" type="slidenum">
              <a:rPr lang="en-US" smtClean="0"/>
              <a:pPr>
                <a:defRPr/>
              </a:pPr>
              <a:t>53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Simple Model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/>
              <a:t>E</a:t>
            </a:r>
            <a:r>
              <a:rPr lang="en-US" baseline="-25000" dirty="0" err="1"/>
              <a:t>mem</a:t>
            </a:r>
            <a:r>
              <a:rPr lang="en-US" dirty="0"/>
              <a:t>=</a:t>
            </a:r>
            <a:r>
              <a:rPr lang="en-US" dirty="0" err="1"/>
              <a:t>sqrt(M</a:t>
            </a:r>
            <a:r>
              <a:rPr lang="en-US" dirty="0"/>
              <a:t>)</a:t>
            </a:r>
          </a:p>
          <a:p>
            <a:r>
              <a:rPr lang="en-US" dirty="0"/>
              <a:t>Communication = </a:t>
            </a:r>
            <a:r>
              <a:rPr lang="en-US" dirty="0" err="1"/>
              <a:t>E</a:t>
            </a:r>
            <a:r>
              <a:rPr lang="en-US" baseline="-25000" dirty="0" err="1"/>
              <a:t>xbar</a:t>
            </a:r>
            <a:r>
              <a:rPr lang="en-US" dirty="0" err="1"/>
              <a:t>(I,O</a:t>
            </a:r>
            <a:r>
              <a:rPr lang="en-US" dirty="0"/>
              <a:t>)=4*I*O</a:t>
            </a:r>
          </a:p>
          <a:p>
            <a:r>
              <a:rPr lang="en-US" dirty="0"/>
              <a:t>P Processors</a:t>
            </a:r>
          </a:p>
          <a:p>
            <a:r>
              <a:rPr lang="en-US" dirty="0"/>
              <a:t>N total data</a:t>
            </a:r>
          </a:p>
          <a:p>
            <a:r>
              <a:rPr lang="en-US" dirty="0"/>
              <a:t>Possibly communicate each result to other </a:t>
            </a:r>
            <a:r>
              <a:rPr lang="en-US" dirty="0" err="1"/>
              <a:t>PEs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Penn ESE532 Fall 2018 -- DeHon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E4DA7B5-BF74-7148-A7FE-D377B810013B}" type="slidenum">
              <a:rPr lang="en-US" smtClean="0"/>
              <a:pPr>
                <a:defRPr/>
              </a:pPr>
              <a:t>54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Simple Model: Memory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/>
              <a:t>Divide N data over P memories</a:t>
            </a:r>
          </a:p>
          <a:p>
            <a:r>
              <a:rPr lang="en-US" dirty="0" err="1"/>
              <a:t>E</a:t>
            </a:r>
            <a:r>
              <a:rPr lang="en-US" baseline="-25000" dirty="0" err="1"/>
              <a:t>mem</a:t>
            </a:r>
            <a:r>
              <a:rPr lang="en-US" dirty="0"/>
              <a:t>=</a:t>
            </a:r>
            <a:r>
              <a:rPr lang="en-US" dirty="0" err="1"/>
              <a:t>sqrt(N</a:t>
            </a:r>
            <a:r>
              <a:rPr lang="en-US" dirty="0"/>
              <a:t>/P)</a:t>
            </a:r>
          </a:p>
          <a:p>
            <a:r>
              <a:rPr lang="en-US" dirty="0"/>
              <a:t>N total memory operations</a:t>
            </a:r>
          </a:p>
          <a:p>
            <a:r>
              <a:rPr lang="en-US" dirty="0"/>
              <a:t>Memory energy: N*</a:t>
            </a:r>
            <a:r>
              <a:rPr lang="en-US" dirty="0" err="1"/>
              <a:t>sqrt(N</a:t>
            </a:r>
            <a:r>
              <a:rPr lang="en-US" dirty="0"/>
              <a:t>/P)</a:t>
            </a:r>
          </a:p>
          <a:p>
            <a:r>
              <a:rPr lang="en-US" dirty="0">
                <a:solidFill>
                  <a:srgbClr val="0000FF"/>
                </a:solidFill>
              </a:rPr>
              <a:t>Memory energy decrease with P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Penn ESE532 Fall 2018 -- DeHon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E4DA7B5-BF74-7148-A7FE-D377B810013B}" type="slidenum">
              <a:rPr lang="en-US" smtClean="0"/>
              <a:pPr>
                <a:defRPr/>
              </a:pPr>
              <a:t>55</a:t>
            </a:fld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41100" y="2743200"/>
            <a:ext cx="4702900" cy="34607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</p:bld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Simple Model: Communication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/>
              <a:t>Crossbar with P inputs and P outputs</a:t>
            </a:r>
          </a:p>
          <a:p>
            <a:r>
              <a:rPr lang="en-US" dirty="0" err="1"/>
              <a:t>E</a:t>
            </a:r>
            <a:r>
              <a:rPr lang="en-US" baseline="-25000" dirty="0" err="1"/>
              <a:t>xbar</a:t>
            </a:r>
            <a:r>
              <a:rPr lang="en-US" dirty="0"/>
              <a:t>=4*P*P</a:t>
            </a:r>
          </a:p>
          <a:p>
            <a:r>
              <a:rPr lang="en-US" dirty="0"/>
              <a:t>Crossbar used N/P times</a:t>
            </a:r>
          </a:p>
          <a:p>
            <a:r>
              <a:rPr lang="en-US" dirty="0"/>
              <a:t>Crossbar energy: 4*N*P</a:t>
            </a:r>
          </a:p>
          <a:p>
            <a:r>
              <a:rPr lang="en-US" dirty="0">
                <a:solidFill>
                  <a:srgbClr val="0000FF"/>
                </a:solidFill>
              </a:rPr>
              <a:t>Communication energy increase with P</a:t>
            </a:r>
          </a:p>
          <a:p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Penn ESE532 Fall 2018 -- DeHon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DBFFA72-A9B5-6E42-9905-01364E7F550A}" type="slidenum">
              <a:rPr lang="en-US" smtClean="0"/>
              <a:pPr>
                <a:defRPr/>
              </a:pPr>
              <a:t>56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41100" y="2743200"/>
            <a:ext cx="4702900" cy="34607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Simple Model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Penn ESE532 Fall 2018 -- DeHon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DBFFA72-A9B5-6E42-9905-01364E7F550A}" type="slidenum">
              <a:rPr lang="en-US" smtClean="0"/>
              <a:pPr>
                <a:defRPr/>
              </a:pPr>
              <a:t>57</a:t>
            </a:fld>
            <a:endParaRPr lang="en-US"/>
          </a:p>
        </p:txBody>
      </p:sp>
      <p:graphicFrame>
        <p:nvGraphicFramePr>
          <p:cNvPr id="7" name="Content Placeholder 6"/>
          <p:cNvGraphicFramePr>
            <a:graphicFrameLocks noGrp="1" noChangeAspect="1"/>
          </p:cNvGraphicFramePr>
          <p:nvPr>
            <p:ph sz="half" idx="1"/>
          </p:nvPr>
        </p:nvGraphicFramePr>
        <p:xfrm>
          <a:off x="762000" y="1981200"/>
          <a:ext cx="3810000" cy="12017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9200" name="Equation" r:id="rId3" imgW="1409700" imgH="444500" progId="Equation.3">
                  <p:embed/>
                </p:oleObj>
              </mc:Choice>
              <mc:Fallback>
                <p:oleObj name="Equation" r:id="rId3" imgW="1409700" imgH="444500" progId="Equation.3">
                  <p:embed/>
                  <p:pic>
                    <p:nvPicPr>
                      <p:cNvPr id="0" name="Content Placeholder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2000" y="1981200"/>
                        <a:ext cx="3810000" cy="120173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Content Placeholder 6"/>
          <p:cNvGraphicFramePr>
            <a:graphicFrameLocks noChangeAspect="1"/>
          </p:cNvGraphicFramePr>
          <p:nvPr/>
        </p:nvGraphicFramePr>
        <p:xfrm>
          <a:off x="838200" y="4343400"/>
          <a:ext cx="3398837" cy="1339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9201" name="Equation" r:id="rId5" imgW="1257300" imgH="495300" progId="Equation.3">
                  <p:embed/>
                </p:oleObj>
              </mc:Choice>
              <mc:Fallback>
                <p:oleObj name="Equation" r:id="rId5" imgW="1257300" imgH="495300" progId="Equation.3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38200" y="4343400"/>
                        <a:ext cx="3398837" cy="13398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9" name="Picture 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441100" y="2743200"/>
            <a:ext cx="4702900" cy="3460750"/>
          </a:xfrm>
          <a:prstGeom prst="rect">
            <a:avLst/>
          </a:prstGeom>
        </p:spPr>
      </p:pic>
      <p:sp>
        <p:nvSpPr>
          <p:cNvPr id="10" name="Content Placeholder 9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Preclass</a:t>
            </a:r>
            <a:r>
              <a:rPr lang="en-US" dirty="0"/>
              <a:t> 8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/>
              <a:t>For N=10</a:t>
            </a:r>
            <a:r>
              <a:rPr lang="en-US" baseline="30000" dirty="0"/>
              <a:t>6</a:t>
            </a:r>
            <a:endParaRPr lang="en-US" dirty="0"/>
          </a:p>
          <a:p>
            <a:endParaRPr lang="en-US" baseline="30000" dirty="0"/>
          </a:p>
          <a:p>
            <a:endParaRPr lang="en-US" baseline="30000" dirty="0"/>
          </a:p>
          <a:p>
            <a:endParaRPr lang="en-US" baseline="30000" dirty="0"/>
          </a:p>
          <a:p>
            <a:endParaRPr lang="en-US" baseline="30000" dirty="0"/>
          </a:p>
          <a:p>
            <a:pPr>
              <a:buNone/>
            </a:pPr>
            <a:endParaRPr lang="en-US" baseline="30000" dirty="0"/>
          </a:p>
          <a:p>
            <a:r>
              <a:rPr lang="en-US" dirty="0"/>
              <a:t>Per operation becomes: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Penn ESE532 Fall 2018 -- DeHon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E4DA7B5-BF74-7148-A7FE-D377B810013B}" type="slidenum">
              <a:rPr lang="en-US" smtClean="0"/>
              <a:pPr>
                <a:defRPr/>
              </a:pPr>
              <a:t>58</a:t>
            </a:fld>
            <a:endParaRPr lang="en-US"/>
          </a:p>
        </p:txBody>
      </p:sp>
      <p:graphicFrame>
        <p:nvGraphicFramePr>
          <p:cNvPr id="301058" name="Content Placeholder 6"/>
          <p:cNvGraphicFramePr>
            <a:graphicFrameLocks noChangeAspect="1"/>
          </p:cNvGraphicFramePr>
          <p:nvPr/>
        </p:nvGraphicFramePr>
        <p:xfrm>
          <a:off x="838200" y="2590800"/>
          <a:ext cx="3398838" cy="1339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0220" name="Equation" r:id="rId3" imgW="1257300" imgH="495300" progId="Equation.3">
                  <p:embed/>
                </p:oleObj>
              </mc:Choice>
              <mc:Fallback>
                <p:oleObj name="Equation" r:id="rId3" imgW="1257300" imgH="495300" progId="Equation.3">
                  <p:embed/>
                  <p:pic>
                    <p:nvPicPr>
                      <p:cNvPr id="0" name="Content Placeholder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38200" y="2590800"/>
                        <a:ext cx="3398838" cy="13398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9" name="Picture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441100" y="2743200"/>
            <a:ext cx="4702900" cy="346075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5289C1C5-8285-2C4E-BF2E-4EB03E7E5D8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607820" y="5219700"/>
            <a:ext cx="2125980" cy="1257300"/>
          </a:xfrm>
          <a:prstGeom prst="rect">
            <a:avLst/>
          </a:prstGeom>
        </p:spPr>
      </p:pic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Preclass</a:t>
            </a:r>
            <a:r>
              <a:rPr lang="en-US" dirty="0"/>
              <a:t> 8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81000" y="1981200"/>
            <a:ext cx="4191000" cy="4114800"/>
          </a:xfrm>
        </p:spPr>
        <p:txBody>
          <a:bodyPr/>
          <a:lstStyle/>
          <a:p>
            <a:r>
              <a:rPr lang="en-US" dirty="0"/>
              <a:t>Energy for:</a:t>
            </a:r>
          </a:p>
          <a:p>
            <a:pPr lvl="1"/>
            <a:r>
              <a:rPr lang="en-US" dirty="0">
                <a:solidFill>
                  <a:srgbClr val="FF6600"/>
                </a:solidFill>
              </a:rPr>
              <a:t>P=1</a:t>
            </a:r>
          </a:p>
          <a:p>
            <a:pPr lvl="1"/>
            <a:r>
              <a:rPr lang="en-US" dirty="0">
                <a:solidFill>
                  <a:srgbClr val="FF6600"/>
                </a:solidFill>
              </a:rPr>
              <a:t>P=4</a:t>
            </a:r>
          </a:p>
          <a:p>
            <a:pPr lvl="1"/>
            <a:r>
              <a:rPr lang="en-US" dirty="0">
                <a:solidFill>
                  <a:srgbClr val="FF6600"/>
                </a:solidFill>
              </a:rPr>
              <a:t>P=100</a:t>
            </a:r>
          </a:p>
          <a:p>
            <a:r>
              <a:rPr lang="en-US" dirty="0">
                <a:solidFill>
                  <a:srgbClr val="FF6600"/>
                </a:solidFill>
              </a:rPr>
              <a:t>Energy minimizing P?</a:t>
            </a:r>
          </a:p>
          <a:p>
            <a:pPr lvl="1"/>
            <a:r>
              <a:rPr lang="en-US" dirty="0">
                <a:solidFill>
                  <a:srgbClr val="FF6600"/>
                </a:solidFill>
              </a:rPr>
              <a:t>Energy?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Penn ESE532 Fall 2018 -- DeHon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E4DA7B5-BF74-7148-A7FE-D377B810013B}" type="slidenum">
              <a:rPr lang="en-US" smtClean="0"/>
              <a:pPr>
                <a:defRPr/>
              </a:pPr>
              <a:t>59</a:t>
            </a:fld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41100" y="2743200"/>
            <a:ext cx="4702900" cy="346075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2D4C70DC-B64F-5944-AE27-B0757603861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26895" y="5187043"/>
            <a:ext cx="2125980" cy="12573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2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Penn ESE532 Fall 2018 -- DeHon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A8C31B6-A178-F244-A64E-E13DFAAF85B7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  <p:sp>
        <p:nvSpPr>
          <p:cNvPr id="25604" name="Rectangle 4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en-US"/>
              <a:t>Challenge: Power</a:t>
            </a:r>
          </a:p>
        </p:txBody>
      </p:sp>
    </p:spTree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0"/>
            <a:ext cx="7772400" cy="1143000"/>
          </a:xfrm>
        </p:spPr>
        <p:txBody>
          <a:bodyPr/>
          <a:lstStyle/>
          <a:p>
            <a:r>
              <a:rPr lang="en-US" dirty="0"/>
              <a:t>Graph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Penn ESE532 Fall 2018 -- DeHon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E4DA7B5-BF74-7148-A7FE-D377B810013B}" type="slidenum">
              <a:rPr lang="en-US" smtClean="0"/>
              <a:pPr>
                <a:defRPr/>
              </a:pPr>
              <a:t>60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1447800"/>
            <a:ext cx="7019067" cy="4914900"/>
          </a:xfrm>
          <a:prstGeom prst="rect">
            <a:avLst/>
          </a:prstGeom>
        </p:spPr>
      </p:pic>
    </p:spTree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High Locality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/>
              <a:t>If communication is local, don’t need crossbar</a:t>
            </a:r>
          </a:p>
          <a:p>
            <a:r>
              <a:rPr lang="en-US" dirty="0"/>
              <a:t>Communication energy scales less than P</a:t>
            </a:r>
            <a:r>
              <a:rPr lang="en-US" baseline="30000" dirty="0"/>
              <a:t>2</a:t>
            </a:r>
            <a:endParaRPr lang="en-US" dirty="0"/>
          </a:p>
          <a:p>
            <a:r>
              <a:rPr lang="en-US" dirty="0">
                <a:solidFill>
                  <a:srgbClr val="0000FF"/>
                </a:solidFill>
              </a:rPr>
              <a:t>Can scale as low as P</a:t>
            </a:r>
          </a:p>
          <a:p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Penn ESE532 Fall 2018 -- DeHon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E4DA7B5-BF74-7148-A7FE-D377B810013B}" type="slidenum">
              <a:rPr lang="en-US" smtClean="0"/>
              <a:pPr>
                <a:defRPr/>
              </a:pPr>
              <a:t>61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00600" y="2459092"/>
            <a:ext cx="3873199" cy="352260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Model for High Locality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err="1"/>
              <a:t>E</a:t>
            </a:r>
            <a:r>
              <a:rPr lang="en-US" baseline="-25000" dirty="0" err="1"/>
              <a:t>comm</a:t>
            </a:r>
            <a:r>
              <a:rPr lang="en-US" dirty="0"/>
              <a:t>=constant</a:t>
            </a:r>
          </a:p>
          <a:p>
            <a:r>
              <a:rPr lang="en-US" dirty="0" err="1"/>
              <a:t>E</a:t>
            </a:r>
            <a:r>
              <a:rPr lang="en-US" baseline="-25000" dirty="0" err="1"/>
              <a:t>comm</a:t>
            </a:r>
            <a:r>
              <a:rPr lang="en-US" dirty="0"/>
              <a:t>=10</a:t>
            </a:r>
          </a:p>
          <a:p>
            <a:r>
              <a:rPr lang="en-US" dirty="0"/>
              <a:t>Total </a:t>
            </a:r>
            <a:r>
              <a:rPr lang="en-US" dirty="0" err="1"/>
              <a:t>comm</a:t>
            </a:r>
            <a:r>
              <a:rPr lang="en-US" dirty="0"/>
              <a:t>:</a:t>
            </a:r>
          </a:p>
          <a:p>
            <a:pPr lvl="1">
              <a:buNone/>
            </a:pPr>
            <a:r>
              <a:rPr lang="en-US" dirty="0"/>
              <a:t>   N*10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Penn ESE532 Fall 2018 -- DeHon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E4DA7B5-BF74-7148-A7FE-D377B810013B}" type="slidenum">
              <a:rPr lang="en-US" smtClean="0"/>
              <a:pPr>
                <a:defRPr/>
              </a:pPr>
              <a:t>62</a:t>
            </a:fld>
            <a:endParaRPr lang="en-US"/>
          </a:p>
        </p:txBody>
      </p:sp>
      <p:graphicFrame>
        <p:nvGraphicFramePr>
          <p:cNvPr id="308226" name="Object 2"/>
          <p:cNvGraphicFramePr>
            <a:graphicFrameLocks noChangeAspect="1"/>
          </p:cNvGraphicFramePr>
          <p:nvPr/>
        </p:nvGraphicFramePr>
        <p:xfrm>
          <a:off x="1112838" y="4343400"/>
          <a:ext cx="2849562" cy="1339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6361" name="Equation" r:id="rId3" imgW="1054100" imgH="495300" progId="Equation.3">
                  <p:embed/>
                </p:oleObj>
              </mc:Choice>
              <mc:Fallback>
                <p:oleObj name="Equation" r:id="rId3" imgW="1054100" imgH="495300" progId="Equation.3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12838" y="4343400"/>
                        <a:ext cx="2849562" cy="13398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9" name="Picture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00600" y="2459092"/>
            <a:ext cx="3873199" cy="352260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Preclass</a:t>
            </a:r>
            <a:r>
              <a:rPr lang="en-US" dirty="0"/>
              <a:t> 9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>
                <a:solidFill>
                  <a:srgbClr val="FF6600"/>
                </a:solidFill>
              </a:rPr>
              <a:t>What is energy minimizing P?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Penn ESE532 Fall 2018 -- DeHon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E4DA7B5-BF74-7148-A7FE-D377B810013B}" type="slidenum">
              <a:rPr lang="en-US" smtClean="0"/>
              <a:pPr>
                <a:defRPr/>
              </a:pPr>
              <a:t>63</a:t>
            </a:fld>
            <a:endParaRPr lang="en-US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48200" y="2286000"/>
            <a:ext cx="3873199" cy="3522608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3BE87812-3F06-824A-B5F5-76D0CC9ABA1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3400" y="3994562"/>
            <a:ext cx="3543300" cy="2095500"/>
          </a:xfrm>
          <a:prstGeom prst="rect">
            <a:avLst/>
          </a:prstGeom>
        </p:spPr>
      </p:pic>
    </p:spTree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Task Locality Matters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Optimal P depends on communication locality</a:t>
            </a:r>
          </a:p>
          <a:p>
            <a:pPr lvl="1"/>
            <a:r>
              <a:rPr lang="en-US" dirty="0"/>
              <a:t>Very local problems always benefit from parallelism</a:t>
            </a:r>
          </a:p>
          <a:p>
            <a:pPr lvl="1"/>
            <a:r>
              <a:rPr lang="en-US" dirty="0"/>
              <a:t>Highly interconnected problems must balance energies </a:t>
            </a:r>
            <a:r>
              <a:rPr lang="en-US" dirty="0" err="1">
                <a:sym typeface="Wingdings"/>
              </a:rPr>
              <a:t></a:t>
            </a:r>
            <a:r>
              <a:rPr lang="en-US" dirty="0">
                <a:sym typeface="Wingdings"/>
              </a:rPr>
              <a:t> intermediate parallelism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Penn ESE532 Fall 2018 -- DeHon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DBFFA72-A9B5-6E42-9905-01364E7F550A}" type="slidenum">
              <a:rPr lang="en-US" smtClean="0"/>
              <a:pPr>
                <a:defRPr/>
              </a:pPr>
              <a:t>64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 bldLvl="2"/>
    </p:bld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"/>
            <a:ext cx="7772400" cy="1143000"/>
          </a:xfrm>
        </p:spPr>
        <p:txBody>
          <a:bodyPr/>
          <a:lstStyle/>
          <a:p>
            <a:r>
              <a:rPr lang="en-US" dirty="0"/>
              <a:t>Tune Parallelism: </a:t>
            </a:r>
            <a:r>
              <a:rPr lang="en-US" dirty="0" err="1"/>
              <a:t>Stratix</a:t>
            </a:r>
            <a:r>
              <a:rPr lang="en-US" dirty="0"/>
              <a:t>-IV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143000"/>
            <a:ext cx="7772400" cy="4114800"/>
          </a:xfrm>
        </p:spPr>
        <p:txBody>
          <a:bodyPr/>
          <a:lstStyle/>
          <a:p>
            <a:pPr lvl="1"/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Penn ESE532 Fall 2018 -- DeHon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7650C6-7EBA-8E4C-80BA-C062F4FBBDCA}" type="slidenum">
              <a:rPr lang="en-US" smtClean="0"/>
              <a:pPr/>
              <a:t>65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599" y="2133600"/>
            <a:ext cx="8058669" cy="3546112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4114800" y="6396335"/>
            <a:ext cx="302423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[</a:t>
            </a:r>
            <a:r>
              <a:rPr lang="en-US" dirty="0" err="1">
                <a:solidFill>
                  <a:srgbClr val="0000FF"/>
                </a:solidFill>
                <a:latin typeface="+mn-lt"/>
              </a:rPr>
              <a:t>Kadric</a:t>
            </a:r>
            <a:r>
              <a:rPr lang="en-US" dirty="0">
                <a:solidFill>
                  <a:srgbClr val="0000FF"/>
                </a:solidFill>
                <a:latin typeface="+mn-lt"/>
              </a:rPr>
              <a:t>, FPGA 2015</a:t>
            </a:r>
            <a:r>
              <a:rPr lang="en-US" dirty="0"/>
              <a:t>]</a:t>
            </a:r>
          </a:p>
        </p:txBody>
      </p:sp>
    </p:spTree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PE Scaling with Problem Size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Penn ESE532 Fall 2018 -- DeHon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E4DA7B5-BF74-7148-A7FE-D377B810013B}" type="slidenum">
              <a:rPr lang="en-US" smtClean="0"/>
              <a:pPr>
                <a:defRPr/>
              </a:pPr>
              <a:t>66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" y="2819400"/>
            <a:ext cx="4416969" cy="30607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24400" y="2787577"/>
            <a:ext cx="4219626" cy="2990923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4114800" y="6396335"/>
            <a:ext cx="320652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[</a:t>
            </a:r>
            <a:r>
              <a:rPr lang="en-US" dirty="0" err="1">
                <a:solidFill>
                  <a:srgbClr val="0000FF"/>
                </a:solidFill>
                <a:latin typeface="+mn-lt"/>
              </a:rPr>
              <a:t>Kadric</a:t>
            </a:r>
            <a:r>
              <a:rPr lang="en-US" dirty="0">
                <a:solidFill>
                  <a:srgbClr val="0000FF"/>
                </a:solidFill>
                <a:latin typeface="+mn-lt"/>
              </a:rPr>
              <a:t>, TRETS 2016</a:t>
            </a:r>
            <a:r>
              <a:rPr lang="en-US" dirty="0"/>
              <a:t>]</a:t>
            </a:r>
          </a:p>
        </p:txBody>
      </p:sp>
    </p:spTree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Penn ESE532 Fall 2018 -- DeHon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0EEF983-B912-294F-B45A-F2C07CC9323B}" type="slidenum">
              <a:rPr lang="en-US" smtClean="0"/>
              <a:pPr>
                <a:defRPr/>
              </a:pPr>
              <a:t>67</a:t>
            </a:fld>
            <a:endParaRPr lang="en-US"/>
          </a:p>
        </p:txBody>
      </p:sp>
      <p:sp>
        <p:nvSpPr>
          <p:cNvPr id="9728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1143000"/>
          </a:xfrm>
        </p:spPr>
        <p:txBody>
          <a:bodyPr/>
          <a:lstStyle/>
          <a:p>
            <a:r>
              <a:rPr lang="en-US" dirty="0"/>
              <a:t>Big Ideas</a:t>
            </a:r>
          </a:p>
        </p:txBody>
      </p:sp>
      <p:sp>
        <p:nvSpPr>
          <p:cNvPr id="9728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143000"/>
            <a:ext cx="8915400" cy="3840163"/>
          </a:xfrm>
        </p:spPr>
        <p:txBody>
          <a:bodyPr/>
          <a:lstStyle/>
          <a:p>
            <a:r>
              <a:rPr lang="en-US" dirty="0">
                <a:ea typeface="ＭＳ Ｐゴシック" pitchFamily="1" charset="-128"/>
              </a:rPr>
              <a:t>Energy dominance</a:t>
            </a:r>
          </a:p>
          <a:p>
            <a:r>
              <a:rPr lang="en-US" dirty="0"/>
              <a:t>With power-density budget</a:t>
            </a:r>
          </a:p>
          <a:p>
            <a:pPr lvl="1"/>
            <a:r>
              <a:rPr lang="en-US" dirty="0">
                <a:ea typeface="ＭＳ Ｐゴシック" pitchFamily="1" charset="-128"/>
              </a:rPr>
              <a:t>The most energy efficient architecture delivers the most performance</a:t>
            </a:r>
          </a:p>
          <a:p>
            <a:r>
              <a:rPr lang="en-US" dirty="0"/>
              <a:t>Make memories small and wires short</a:t>
            </a:r>
          </a:p>
          <a:p>
            <a:r>
              <a:rPr lang="en-US" dirty="0" err="1"/>
              <a:t>SoC</a:t>
            </a:r>
            <a:r>
              <a:rPr lang="en-US" dirty="0"/>
              <a:t>, accelerators reduce energy by reducing processor instruction execution overhead</a:t>
            </a:r>
          </a:p>
          <a:p>
            <a:r>
              <a:rPr lang="en-US" dirty="0"/>
              <a:t>Parallel design exploit </a:t>
            </a:r>
            <a:r>
              <a:rPr lang="en-US" dirty="0" err="1"/>
              <a:t>locality</a:t>
            </a:r>
            <a:r>
              <a:rPr lang="en-US" dirty="0" err="1">
                <a:sym typeface="Wingdings"/>
              </a:rPr>
              <a:t></a:t>
            </a:r>
            <a:r>
              <a:rPr lang="en-US" dirty="0" err="1"/>
              <a:t>reduce</a:t>
            </a:r>
            <a:r>
              <a:rPr lang="en-US" dirty="0"/>
              <a:t> energy</a:t>
            </a:r>
          </a:p>
          <a:p>
            <a:r>
              <a:rPr lang="en-US" dirty="0"/>
              <a:t>Optimal parallelism for problem</a:t>
            </a:r>
          </a:p>
          <a:p>
            <a:pPr lvl="1"/>
            <a:r>
              <a:rPr lang="en-US" dirty="0">
                <a:ea typeface="ＭＳ Ｐゴシック" pitchFamily="1" charset="-128"/>
              </a:rPr>
              <a:t>Driven by communication structure, size</a:t>
            </a:r>
          </a:p>
          <a:p>
            <a:endParaRPr lang="en-US" dirty="0">
              <a:ea typeface="ＭＳ Ｐゴシック" pitchFamily="1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8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8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8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8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8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8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8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8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285" grpId="0" build="p"/>
    </p:bld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Penn ESE532 Fall 2018 -- DeHon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3411AA-D846-F243-B06C-C2EC19EEFD1B}" type="slidenum">
              <a:rPr lang="en-US"/>
              <a:pPr/>
              <a:t>68</a:t>
            </a:fld>
            <a:endParaRPr lang="en-US"/>
          </a:p>
        </p:txBody>
      </p:sp>
      <p:sp>
        <p:nvSpPr>
          <p:cNvPr id="522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Admin</a:t>
            </a:r>
          </a:p>
        </p:txBody>
      </p:sp>
      <p:sp>
        <p:nvSpPr>
          <p:cNvPr id="522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828800"/>
            <a:ext cx="7772400" cy="4114800"/>
          </a:xfrm>
        </p:spPr>
        <p:txBody>
          <a:bodyPr/>
          <a:lstStyle/>
          <a:p>
            <a:r>
              <a:rPr lang="en-US" dirty="0">
                <a:sym typeface="Wingdings"/>
              </a:rPr>
              <a:t>P2 design space </a:t>
            </a:r>
          </a:p>
          <a:p>
            <a:pPr lvl="1"/>
            <a:r>
              <a:rPr lang="en-US" dirty="0">
                <a:sym typeface="Wingdings"/>
              </a:rPr>
              <a:t>Should have feedback on canvas</a:t>
            </a:r>
          </a:p>
          <a:p>
            <a:r>
              <a:rPr lang="en-US" dirty="0">
                <a:sym typeface="Wingdings"/>
              </a:rPr>
              <a:t>Back to verification on Wednesday</a:t>
            </a:r>
          </a:p>
          <a:p>
            <a:r>
              <a:rPr lang="en-US" dirty="0">
                <a:sym typeface="Wingdings"/>
              </a:rPr>
              <a:t>P3 I/O and Energy Milestone</a:t>
            </a:r>
          </a:p>
          <a:p>
            <a:pPr lvl="1"/>
            <a:r>
              <a:rPr lang="en-US" dirty="0">
                <a:sym typeface="Wingdings"/>
              </a:rPr>
              <a:t>Due Friday</a:t>
            </a:r>
          </a:p>
          <a:p>
            <a:pPr lvl="1"/>
            <a:endParaRPr lang="en-US" dirty="0">
              <a:sym typeface="Wingdings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Penn ESE532 Fall 2018 -- DeHon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100385F-ECB9-F24C-9C44-1878DB97CF53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  <p:sp>
        <p:nvSpPr>
          <p:cNvPr id="2662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81000"/>
            <a:ext cx="7772400" cy="1143000"/>
          </a:xfrm>
        </p:spPr>
        <p:txBody>
          <a:bodyPr/>
          <a:lstStyle/>
          <a:p>
            <a:r>
              <a:rPr lang="en-US" dirty="0"/>
              <a:t>Origin of Power Challenge</a:t>
            </a:r>
          </a:p>
        </p:txBody>
      </p:sp>
      <p:sp>
        <p:nvSpPr>
          <p:cNvPr id="768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752600"/>
            <a:ext cx="7772400" cy="41148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800" dirty="0"/>
              <a:t>Limited capacity to remove heat</a:t>
            </a:r>
          </a:p>
          <a:p>
            <a:pPr lvl="1">
              <a:lnSpc>
                <a:spcPct val="90000"/>
              </a:lnSpc>
            </a:pPr>
            <a:r>
              <a:rPr lang="en-US" sz="2400" dirty="0"/>
              <a:t>~100W/cm</a:t>
            </a:r>
            <a:r>
              <a:rPr lang="en-US" sz="2400" baseline="30000" dirty="0"/>
              <a:t>2</a:t>
            </a:r>
            <a:r>
              <a:rPr lang="en-US" sz="2400" dirty="0"/>
              <a:t> force air</a:t>
            </a:r>
          </a:p>
          <a:p>
            <a:pPr lvl="1">
              <a:lnSpc>
                <a:spcPct val="90000"/>
              </a:lnSpc>
            </a:pPr>
            <a:r>
              <a:rPr lang="en-US" sz="2400" dirty="0"/>
              <a:t>1-10W/cm</a:t>
            </a:r>
            <a:r>
              <a:rPr lang="en-US" sz="2400" baseline="30000" dirty="0"/>
              <a:t>2</a:t>
            </a:r>
            <a:r>
              <a:rPr lang="en-US" sz="2400" dirty="0"/>
              <a:t> ambient</a:t>
            </a:r>
          </a:p>
          <a:p>
            <a:pPr>
              <a:lnSpc>
                <a:spcPct val="90000"/>
              </a:lnSpc>
            </a:pPr>
            <a:r>
              <a:rPr lang="en-US" sz="2800" dirty="0"/>
              <a:t>Transistors per chip grow at Moore’s Law rate = (1/F)</a:t>
            </a:r>
            <a:r>
              <a:rPr lang="en-US" sz="2800" baseline="30000" dirty="0"/>
              <a:t>2  </a:t>
            </a:r>
            <a:r>
              <a:rPr lang="en-US" sz="2800" dirty="0"/>
              <a:t>  </a:t>
            </a:r>
            <a:endParaRPr lang="en-US" sz="2800" baseline="30000" dirty="0"/>
          </a:p>
          <a:p>
            <a:pPr>
              <a:lnSpc>
                <a:spcPct val="90000"/>
              </a:lnSpc>
            </a:pPr>
            <a:r>
              <a:rPr lang="en-US" sz="2800" dirty="0"/>
              <a:t>Energy/transistor must decrease at this rate to keep constant power density</a:t>
            </a:r>
          </a:p>
          <a:p>
            <a:pPr>
              <a:lnSpc>
                <a:spcPct val="90000"/>
              </a:lnSpc>
            </a:pPr>
            <a:r>
              <a:rPr lang="en-US" sz="2800" dirty="0"/>
              <a:t>P/</a:t>
            </a:r>
            <a:r>
              <a:rPr lang="en-US" sz="2800" dirty="0" err="1"/>
              <a:t>tr</a:t>
            </a:r>
            <a:r>
              <a:rPr lang="en-US" sz="2800" dirty="0"/>
              <a:t> </a:t>
            </a:r>
            <a:r>
              <a:rPr lang="en-US" sz="2800" dirty="0">
                <a:sym typeface="Symbol" pitchFamily="1" charset="2"/>
              </a:rPr>
              <a:t> CV</a:t>
            </a:r>
            <a:r>
              <a:rPr lang="en-US" sz="2800" baseline="30000" dirty="0">
                <a:sym typeface="Symbol" pitchFamily="1" charset="2"/>
              </a:rPr>
              <a:t>2</a:t>
            </a:r>
            <a:r>
              <a:rPr lang="en-US" sz="2800" dirty="0">
                <a:sym typeface="Symbol" pitchFamily="1" charset="2"/>
              </a:rPr>
              <a:t>f</a:t>
            </a:r>
            <a:endParaRPr lang="en-US" sz="2800" dirty="0"/>
          </a:p>
          <a:p>
            <a:pPr>
              <a:lnSpc>
                <a:spcPct val="90000"/>
              </a:lnSpc>
            </a:pPr>
            <a:r>
              <a:rPr lang="en-US" sz="2800" dirty="0"/>
              <a:t>E/</a:t>
            </a:r>
            <a:r>
              <a:rPr lang="en-US" sz="2800" dirty="0" err="1"/>
              <a:t>tr</a:t>
            </a:r>
            <a:r>
              <a:rPr lang="en-US" sz="2800" dirty="0"/>
              <a:t> </a:t>
            </a:r>
            <a:r>
              <a:rPr lang="en-US" sz="2800" dirty="0">
                <a:sym typeface="Symbol" pitchFamily="1" charset="2"/>
              </a:rPr>
              <a:t> CV</a:t>
            </a:r>
            <a:r>
              <a:rPr lang="en-US" sz="2800" baseline="30000" dirty="0">
                <a:sym typeface="Symbol" pitchFamily="1" charset="2"/>
              </a:rPr>
              <a:t>2</a:t>
            </a:r>
          </a:p>
          <a:p>
            <a:pPr lvl="1">
              <a:lnSpc>
                <a:spcPct val="90000"/>
              </a:lnSpc>
            </a:pPr>
            <a:r>
              <a:rPr lang="en-US" sz="2400" dirty="0">
                <a:solidFill>
                  <a:srgbClr val="FF0000"/>
                </a:solidFill>
                <a:sym typeface="Symbol" pitchFamily="1" charset="2"/>
              </a:rPr>
              <a:t>…but V scaling more slowly than F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680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Penn ESE532 Fall 2018 -- DeHon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397443E-5BDF-0743-AE27-BC35DF220775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  <p:pic>
        <p:nvPicPr>
          <p:cNvPr id="5" name="Picture 4" descr="40-years-processor-tren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03268"/>
            <a:ext cx="9144000" cy="5851464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"/>
            <a:ext cx="7772400" cy="1143000"/>
          </a:xfrm>
        </p:spPr>
        <p:txBody>
          <a:bodyPr/>
          <a:lstStyle/>
          <a:p>
            <a:r>
              <a:rPr lang="en-US" dirty="0"/>
              <a:t>Intel Power Density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Penn ESE532 Fall 2018 -- DeHon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53AAEFE-1BD5-C84C-BBE2-3C08AEF8D5A0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  <p:pic>
        <p:nvPicPr>
          <p:cNvPr id="62466" name="Picture 2" descr="Z:\nikil\power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1447799"/>
            <a:ext cx="6705600" cy="49759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13846294"/>
      </p:ext>
    </p:extLst>
  </p:cSld>
  <p:clrMapOvr>
    <a:masterClrMapping/>
  </p:clrMapOvr>
</p:sld>
</file>

<file path=ppt/theme/theme1.xml><?xml version="1.0" encoding="utf-8"?>
<a:theme xmlns:a="http://schemas.openxmlformats.org/drawingml/2006/main" name="Blank Presentation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Blank Presentatio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 New Roman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 New Roman" charset="0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C:\Program Files\Microsoft Office\Templates\Blank Presentation.pot</Template>
  <TotalTime>22543</TotalTime>
  <Words>2082</Words>
  <Application>Microsoft Macintosh PowerPoint</Application>
  <PresentationFormat>On-screen Show (4:3)</PresentationFormat>
  <Paragraphs>452</Paragraphs>
  <Slides>68</Slides>
  <Notes>2</Notes>
  <HiddenSlides>0</HiddenSlides>
  <MMClips>0</MMClips>
  <ScaleCrop>false</ScaleCrop>
  <HeadingPairs>
    <vt:vector size="8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68</vt:i4>
      </vt:variant>
    </vt:vector>
  </HeadingPairs>
  <TitlesOfParts>
    <vt:vector size="77" baseType="lpstr">
      <vt:lpstr>ＭＳ ゴシック</vt:lpstr>
      <vt:lpstr>ＭＳ Ｐゴシック</vt:lpstr>
      <vt:lpstr>ＭＳ Ｐゴシック</vt:lpstr>
      <vt:lpstr>Arial</vt:lpstr>
      <vt:lpstr>Symbol</vt:lpstr>
      <vt:lpstr>Times New Roman</vt:lpstr>
      <vt:lpstr>Wingdings</vt:lpstr>
      <vt:lpstr>Blank Presentation</vt:lpstr>
      <vt:lpstr>Equation</vt:lpstr>
      <vt:lpstr>ESE532: System-on-a-Chip Architecture</vt:lpstr>
      <vt:lpstr>Today</vt:lpstr>
      <vt:lpstr>Message</vt:lpstr>
      <vt:lpstr>Energy</vt:lpstr>
      <vt:lpstr>Preclass 1--4</vt:lpstr>
      <vt:lpstr>Challenge: Power</vt:lpstr>
      <vt:lpstr>Origin of Power Challenge</vt:lpstr>
      <vt:lpstr>PowerPoint Presentation</vt:lpstr>
      <vt:lpstr>Intel Power Density</vt:lpstr>
      <vt:lpstr>Impact</vt:lpstr>
      <vt:lpstr>Impact</vt:lpstr>
      <vt:lpstr>Energy</vt:lpstr>
      <vt:lpstr>Leakage Energy</vt:lpstr>
      <vt:lpstr>Switching Energy</vt:lpstr>
      <vt:lpstr>Energy</vt:lpstr>
      <vt:lpstr>Voltage</vt:lpstr>
      <vt:lpstr>Total Energy vs. Voltage</vt:lpstr>
      <vt:lpstr>Switching Energy</vt:lpstr>
      <vt:lpstr>Data Dependent Activity</vt:lpstr>
      <vt:lpstr>Gate Output Switching (random inputs)</vt:lpstr>
      <vt:lpstr>Switching Energy</vt:lpstr>
      <vt:lpstr>Switching Rate (ai) Varies</vt:lpstr>
      <vt:lpstr>Switching Energy</vt:lpstr>
      <vt:lpstr>Wire Driven</vt:lpstr>
      <vt:lpstr>Wire Capacitance</vt:lpstr>
      <vt:lpstr>Wire Capacitance</vt:lpstr>
      <vt:lpstr>Wire Driven Implications</vt:lpstr>
      <vt:lpstr>Preclass 5</vt:lpstr>
      <vt:lpstr>Memory Implications</vt:lpstr>
      <vt:lpstr>Architectural Implications</vt:lpstr>
      <vt:lpstr>Component Numbers</vt:lpstr>
      <vt:lpstr>Component Numbers</vt:lpstr>
      <vt:lpstr>Processors and Energy</vt:lpstr>
      <vt:lpstr>ARM Cortex A9</vt:lpstr>
      <vt:lpstr>Zynq</vt:lpstr>
      <vt:lpstr>Compare</vt:lpstr>
      <vt:lpstr>Compare</vt:lpstr>
      <vt:lpstr>Programmable Datapath</vt:lpstr>
      <vt:lpstr>Zynq</vt:lpstr>
      <vt:lpstr>FPGA vs. Std Cell Energy</vt:lpstr>
      <vt:lpstr>FPGA Disadvantage to Custom</vt:lpstr>
      <vt:lpstr>Simplified Comparison</vt:lpstr>
      <vt:lpstr>Parallelism and Energy</vt:lpstr>
      <vt:lpstr>Preclass 6</vt:lpstr>
      <vt:lpstr>Local Consumption</vt:lpstr>
      <vt:lpstr>Cheat?</vt:lpstr>
      <vt:lpstr>Cheat?</vt:lpstr>
      <vt:lpstr>Cheat?</vt:lpstr>
      <vt:lpstr>Exploit Locality</vt:lpstr>
      <vt:lpstr>Inter PE Communication</vt:lpstr>
      <vt:lpstr>Preclass 7</vt:lpstr>
      <vt:lpstr>Parallel Larger</vt:lpstr>
      <vt:lpstr>Continuum Question</vt:lpstr>
      <vt:lpstr>Simple Model</vt:lpstr>
      <vt:lpstr>Simple Model: Memory</vt:lpstr>
      <vt:lpstr>Simple Model: Communication</vt:lpstr>
      <vt:lpstr>Simple Model</vt:lpstr>
      <vt:lpstr>Preclass 8</vt:lpstr>
      <vt:lpstr>Preclass 8</vt:lpstr>
      <vt:lpstr>Graph</vt:lpstr>
      <vt:lpstr>High Locality</vt:lpstr>
      <vt:lpstr>Model for High Locality</vt:lpstr>
      <vt:lpstr>Preclass 9</vt:lpstr>
      <vt:lpstr>Task Locality Matters</vt:lpstr>
      <vt:lpstr>Tune Parallelism: Stratix-IV</vt:lpstr>
      <vt:lpstr>PE Scaling with Problem Size</vt:lpstr>
      <vt:lpstr>Big Ideas</vt:lpstr>
      <vt:lpstr>Admin</vt:lpstr>
    </vt:vector>
  </TitlesOfParts>
  <Company>California Institute of Technology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No Slide Title</dc:title>
  <dc:creator>Andre' DeHon</dc:creator>
  <cp:lastModifiedBy>Dehon, Andre</cp:lastModifiedBy>
  <cp:revision>103</cp:revision>
  <cp:lastPrinted>2018-11-12T13:55:28Z</cp:lastPrinted>
  <dcterms:created xsi:type="dcterms:W3CDTF">2017-11-07T01:35:57Z</dcterms:created>
  <dcterms:modified xsi:type="dcterms:W3CDTF">2018-11-12T14:31:22Z</dcterms:modified>
</cp:coreProperties>
</file>