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381" r:id="rId2"/>
    <p:sldId id="382" r:id="rId3"/>
    <p:sldId id="383" r:id="rId4"/>
    <p:sldId id="438" r:id="rId5"/>
    <p:sldId id="417" r:id="rId6"/>
    <p:sldId id="418" r:id="rId7"/>
    <p:sldId id="429" r:id="rId8"/>
    <p:sldId id="435" r:id="rId9"/>
    <p:sldId id="439" r:id="rId10"/>
    <p:sldId id="430" r:id="rId11"/>
    <p:sldId id="431" r:id="rId12"/>
    <p:sldId id="473" r:id="rId13"/>
    <p:sldId id="441" r:id="rId14"/>
    <p:sldId id="442" r:id="rId15"/>
    <p:sldId id="443" r:id="rId16"/>
    <p:sldId id="444" r:id="rId17"/>
    <p:sldId id="445" r:id="rId18"/>
    <p:sldId id="468" r:id="rId19"/>
    <p:sldId id="446" r:id="rId20"/>
    <p:sldId id="469" r:id="rId21"/>
    <p:sldId id="433" r:id="rId22"/>
    <p:sldId id="447" r:id="rId23"/>
    <p:sldId id="448" r:id="rId24"/>
    <p:sldId id="449" r:id="rId25"/>
    <p:sldId id="450" r:id="rId26"/>
    <p:sldId id="440" r:id="rId27"/>
    <p:sldId id="451" r:id="rId28"/>
    <p:sldId id="452" r:id="rId29"/>
    <p:sldId id="454" r:id="rId30"/>
    <p:sldId id="453" r:id="rId31"/>
    <p:sldId id="456" r:id="rId32"/>
    <p:sldId id="474" r:id="rId33"/>
    <p:sldId id="475" r:id="rId34"/>
    <p:sldId id="470" r:id="rId35"/>
    <p:sldId id="304" r:id="rId36"/>
    <p:sldId id="263" r:id="rId37"/>
    <p:sldId id="264" r:id="rId38"/>
    <p:sldId id="266" r:id="rId39"/>
    <p:sldId id="471" r:id="rId40"/>
    <p:sldId id="267" r:id="rId41"/>
    <p:sldId id="268" r:id="rId42"/>
    <p:sldId id="269" r:id="rId43"/>
    <p:sldId id="270" r:id="rId44"/>
    <p:sldId id="286" r:id="rId45"/>
    <p:sldId id="287" r:id="rId46"/>
    <p:sldId id="265" r:id="rId47"/>
    <p:sldId id="457" r:id="rId48"/>
    <p:sldId id="458" r:id="rId49"/>
    <p:sldId id="459" r:id="rId50"/>
    <p:sldId id="455" r:id="rId51"/>
    <p:sldId id="460" r:id="rId52"/>
    <p:sldId id="461" r:id="rId53"/>
    <p:sldId id="462" r:id="rId54"/>
    <p:sldId id="463" r:id="rId55"/>
    <p:sldId id="464" r:id="rId56"/>
    <p:sldId id="465" r:id="rId57"/>
    <p:sldId id="466" r:id="rId58"/>
    <p:sldId id="467" r:id="rId59"/>
    <p:sldId id="476" r:id="rId60"/>
    <p:sldId id="472" r:id="rId61"/>
    <p:sldId id="299" r:id="rId62"/>
    <p:sldId id="300" r:id="rId6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6600"/>
    <a:srgbClr val="FF0000"/>
    <a:srgbClr val="BF00FA"/>
    <a:srgbClr val="009900"/>
    <a:srgbClr val="FFFF00"/>
    <a:srgbClr val="FFCC66"/>
    <a:srgbClr val="99FF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06" autoAdjust="0"/>
    <p:restoredTop sz="94705" autoAdjust="0"/>
  </p:normalViewPr>
  <p:slideViewPr>
    <p:cSldViewPr>
      <p:cViewPr varScale="1">
        <p:scale>
          <a:sx n="105" d="100"/>
          <a:sy n="105" d="100"/>
        </p:scale>
        <p:origin x="184" y="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30C01E42-ABD8-EA44-9CAE-6B80BEC7AA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0D55D7D4-95B1-2C43-8C33-5CC94E2124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8CB4C5-40AD-0D41-9D69-6583909D0D2D}" type="slidenum">
              <a:rPr lang="en-US"/>
              <a:pPr/>
              <a:t>35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58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5DC14-BC95-954C-82F2-1DB809D5B20D}" type="slidenum">
              <a:rPr lang="en-US"/>
              <a:pPr/>
              <a:t>45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09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524EA0-2F53-8648-8228-6BC528FAFF68}" type="slidenum">
              <a:rPr lang="en-US"/>
              <a:pPr/>
              <a:t>46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73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5D7D4-95B1-2C43-8C33-5CC94E212476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33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BAF12A-604A-AB4D-A1D0-30E5816FCBEB}" type="slidenum">
              <a:rPr lang="en-US"/>
              <a:pPr/>
              <a:t>61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6" tIns="48328" rIns="96656" bIns="48328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62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8CB4C5-40AD-0D41-9D69-6583909D0D2D}" type="slidenum">
              <a:rPr lang="en-US"/>
              <a:pPr/>
              <a:t>36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35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5DC14-BC95-954C-82F2-1DB809D5B20D}" type="slidenum">
              <a:rPr lang="en-US"/>
              <a:pPr/>
              <a:t>37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91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BBFC2-AA0F-944B-8A33-D82D6F2FD73A}" type="slidenum">
              <a:rPr lang="en-US"/>
              <a:pPr/>
              <a:t>38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07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BBFC2-AA0F-944B-8A33-D82D6F2FD73A}" type="slidenum">
              <a:rPr lang="en-US"/>
              <a:pPr/>
              <a:t>39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61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715880-1A69-834D-A1A2-A5D1C86003B7}" type="slidenum">
              <a:rPr lang="en-US"/>
              <a:pPr/>
              <a:t>40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45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9F58D6-71DB-3143-AEDA-C062BEE277BA}" type="slidenum">
              <a:rPr lang="en-US"/>
              <a:pPr/>
              <a:t>41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47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9C2319-39DF-454D-87A6-F2D5854C0151}" type="slidenum">
              <a:rPr lang="en-US"/>
              <a:pPr/>
              <a:t>42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69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8AA86-4070-9E4F-83CF-90F0FB824C47}" type="slidenum">
              <a:rPr lang="en-US"/>
              <a:pPr/>
              <a:t>43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7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13AE9D-CBE0-3341-962F-AA55D33A0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DE0466-8914-AA47-9101-097FB8DA3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E29A1-061B-3F45-9FEB-DDB3E5A56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4D6331-A7F4-8A4C-85DD-5ED2264266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E900AE-33EB-4B44-A210-A45969751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83F1A2-0E21-3245-8003-930CE4961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C097EA-9F3D-1D4C-B69A-9C7CDAAB5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C1D593-8ACC-044C-B494-230EE3891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9FFC49-41D8-8A43-847F-7BD0DD710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7FEA8B-6C58-734B-B26A-3B8F41F6B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5DA2A5-4AC9-AE45-A09B-4CD0CE02A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latin typeface="+mn-lt"/>
              </a:defRPr>
            </a:lvl1pPr>
          </a:lstStyle>
          <a:p>
            <a:fld id="{672E3D69-622D-0143-A778-90B17198F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22:  November 14, 2018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Verification 2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94A7F-B5C2-8142-8E6E-821A72666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Scaffolding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1E1E8-0182-2345-91D7-5619B536F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0621"/>
            <a:ext cx="7772400" cy="4114800"/>
          </a:xfrm>
        </p:spPr>
        <p:txBody>
          <a:bodyPr/>
          <a:lstStyle/>
          <a:p>
            <a:r>
              <a:rPr lang="en-US" dirty="0"/>
              <a:t>If functional decomposed into components like implementation</a:t>
            </a:r>
          </a:p>
          <a:p>
            <a:r>
              <a:rPr lang="en-US" dirty="0"/>
              <a:t>Run reference component and implementation together and check outputs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A974A-EF14-2F42-AA39-388F97F6C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ACF159-CBE2-144E-9E35-348D0A4C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FD1817-FCC5-9E4C-94FA-85E44B2F3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267199"/>
            <a:ext cx="4648200" cy="258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57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2D8F0-46C4-7A4B-BBB7-2F4E89DC9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/>
              <a:t>Decompose Specification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58E4A-F57F-464C-9BFA-A4955B59C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25" y="1676400"/>
            <a:ext cx="7772400" cy="4648200"/>
          </a:xfrm>
        </p:spPr>
        <p:txBody>
          <a:bodyPr/>
          <a:lstStyle/>
          <a:p>
            <a:r>
              <a:rPr lang="en-US" dirty="0"/>
              <a:t>Should specification decompose like implementation?</a:t>
            </a:r>
          </a:p>
          <a:p>
            <a:pPr lvl="1"/>
            <a:r>
              <a:rPr lang="en-US" dirty="0"/>
              <a:t>ultimate golden reference </a:t>
            </a:r>
          </a:p>
          <a:p>
            <a:pPr lvl="2"/>
            <a:r>
              <a:rPr lang="en-US" dirty="0"/>
              <a:t>Only if that decomposition is simplest</a:t>
            </a:r>
          </a:p>
          <a:p>
            <a:r>
              <a:rPr lang="en-US" dirty="0"/>
              <a:t>But, worth refining</a:t>
            </a:r>
          </a:p>
          <a:p>
            <a:pPr lvl="1"/>
            <a:r>
              <a:rPr lang="en-US" dirty="0"/>
              <a:t>Golden reference simplest</a:t>
            </a:r>
          </a:p>
          <a:p>
            <a:pPr lvl="1"/>
            <a:r>
              <a:rPr lang="en-US" dirty="0"/>
              <a:t>Intermediate functional decomposed</a:t>
            </a:r>
          </a:p>
          <a:p>
            <a:pPr lvl="2"/>
            <a:r>
              <a:rPr lang="en-US" dirty="0"/>
              <a:t>Validate it versus golden</a:t>
            </a:r>
          </a:p>
          <a:p>
            <a:pPr lvl="2"/>
            <a:r>
              <a:rPr lang="en-US" dirty="0"/>
              <a:t>Still simpler than final implementation</a:t>
            </a:r>
          </a:p>
          <a:p>
            <a:pPr lvl="2"/>
            <a:r>
              <a:rPr lang="en-US" dirty="0"/>
              <a:t>Then use with implementation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4BDB0-E930-8442-B301-77F023D6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B9FF44-42B1-424F-850F-BC63B3797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5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E9098-527A-8845-9F2A-C83B79F99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Decomposition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1708C-B98E-D747-A5C8-A1F1E5523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as decomposition useful for design complexity management,</a:t>
            </a:r>
          </a:p>
          <a:p>
            <a:r>
              <a:rPr lang="en-US" dirty="0"/>
              <a:t>decomposition useful for verification</a:t>
            </a:r>
          </a:p>
          <a:p>
            <a:pPr lvl="1"/>
            <a:r>
              <a:rPr lang="en-US" dirty="0"/>
              <a:t>…and debugging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466C7-9F29-DE4F-895D-293EFA4DF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ABBCD4-DA3E-484B-A4A3-30AA4A292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27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7AF2A-D4AC-D54B-84A9-B82D7B047A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Assertions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3A6263-A527-6B45-A6D4-91F71EDC8F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04039-7B00-394D-B463-E73CFD76C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8DD7D5-D4ED-7D46-B629-B0A5163DA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AE9D-CBE0-3341-962F-AA55D33A014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79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F0D95-0B35-D347-A3AF-DBD3E5AA8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Assertion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0812A-B667-D240-A4C4-6B5E2E883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Predicate  (Boolean expression) that must be true</a:t>
            </a:r>
          </a:p>
          <a:p>
            <a:r>
              <a:rPr lang="en-US" dirty="0"/>
              <a:t>Invariant </a:t>
            </a:r>
          </a:p>
          <a:p>
            <a:pPr lvl="1"/>
            <a:r>
              <a:rPr lang="en-US" dirty="0"/>
              <a:t>Expect/demand this property to always hold</a:t>
            </a:r>
          </a:p>
          <a:p>
            <a:pPr lvl="1"/>
            <a:r>
              <a:rPr lang="en-US" dirty="0"/>
              <a:t>Never vary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never not be true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AC955-E8E5-EB4B-A40C-C5F465335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1E1563-9749-BB43-892E-79F3A0BAA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6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A4141-57D4-0643-9A27-0BC1FD070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 with Reference as Assertion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C6608-3485-DE4F-9251-B9F411574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Match of test and golden reference is a heavy-weight example of an assertion</a:t>
            </a:r>
          </a:p>
          <a:p>
            <a:endParaRPr lang="en-US" dirty="0"/>
          </a:p>
          <a:p>
            <a:r>
              <a:rPr lang="en-US" dirty="0"/>
              <a:t>r=</a:t>
            </a:r>
            <a:r>
              <a:rPr lang="en-US" dirty="0" err="1"/>
              <a:t>fimpl</a:t>
            </a:r>
            <a:r>
              <a:rPr lang="en-US" dirty="0"/>
              <a:t>(in);</a:t>
            </a:r>
          </a:p>
          <a:p>
            <a:r>
              <a:rPr lang="en-US" dirty="0"/>
              <a:t>assert (r==</a:t>
            </a:r>
            <a:r>
              <a:rPr lang="en-US" dirty="0" err="1"/>
              <a:t>fgolden</a:t>
            </a:r>
            <a:r>
              <a:rPr lang="en-US" dirty="0"/>
              <a:t>(in));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9D7D8-94C9-3945-978C-24807AFA9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CE1299-019D-D948-975B-AC2F4463B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17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FD66C-7B46-1448-B8A3-3DDD2D6FE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Assertion as Invariant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02F24-A364-1843-BF73-E159B4EE5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dirty="0"/>
              <a:t>May express a property that must hold without expressing how to compute it.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dirty="0" err="1">
                <a:latin typeface="Courier" pitchFamily="2" charset="0"/>
              </a:rPr>
              <a:t>int</a:t>
            </a:r>
            <a:r>
              <a:rPr lang="en-US" sz="2400" dirty="0">
                <a:latin typeface="Courier" pitchFamily="2" charset="0"/>
              </a:rPr>
              <a:t> res[2];</a:t>
            </a: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</a:rPr>
              <a:t>res=divide(</a:t>
            </a:r>
            <a:r>
              <a:rPr lang="en-US" sz="2400" dirty="0" err="1">
                <a:latin typeface="Courier" pitchFamily="2" charset="0"/>
              </a:rPr>
              <a:t>n,d</a:t>
            </a:r>
            <a:r>
              <a:rPr lang="en-US" sz="2400" dirty="0">
                <a:latin typeface="Courier" pitchFamily="2" charset="0"/>
              </a:rPr>
              <a:t>);</a:t>
            </a:r>
          </a:p>
          <a:p>
            <a:pPr marL="0" indent="0">
              <a:buNone/>
            </a:pPr>
            <a:r>
              <a:rPr lang="en-US" sz="2400" dirty="0">
                <a:latin typeface="Courier" pitchFamily="2" charset="0"/>
              </a:rPr>
              <a:t>assert(res[QUOTIENT]*</a:t>
            </a:r>
            <a:r>
              <a:rPr lang="en-US" sz="2400" dirty="0" err="1">
                <a:latin typeface="Courier" pitchFamily="2" charset="0"/>
              </a:rPr>
              <a:t>d+res</a:t>
            </a:r>
            <a:r>
              <a:rPr lang="en-US" sz="2400" dirty="0">
                <a:latin typeface="Courier" pitchFamily="2" charset="0"/>
              </a:rPr>
              <a:t>[REMAINDER]==n);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4AD52-8033-6E42-AD16-FCD9D725E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5B6915-D906-BC46-9788-EBBFD4FF8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62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C9891-3EA0-B445-AB88-14BCFEE5F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Lightweight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4ACCD-CBFE-234D-A9B3-FD6B90DEB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 lighter weight (less computation) than full equivalence check</a:t>
            </a:r>
          </a:p>
          <a:p>
            <a:r>
              <a:rPr lang="en-US" dirty="0"/>
              <a:t>Typically less complete than full check</a:t>
            </a:r>
          </a:p>
          <a:p>
            <a:endParaRPr lang="en-US" dirty="0"/>
          </a:p>
          <a:p>
            <a:r>
              <a:rPr lang="en-US" dirty="0"/>
              <a:t>Allows continuum expression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BFB82-3B50-7440-B73A-6182A3123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8025A7-E193-D94B-959C-CDBFFE6E8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0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A2BD3-7FC8-374D-AB91-D108A7F4A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C254A-1BBD-164E-BDA6-253B338D2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What property needs to hold on </a:t>
            </a:r>
            <a:r>
              <a:rPr lang="en-US" dirty="0">
                <a:solidFill>
                  <a:srgbClr val="FF6600"/>
                </a:solidFill>
                <a:latin typeface="Courier" pitchFamily="2" charset="0"/>
              </a:rPr>
              <a:t>l?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s=</a:t>
            </a:r>
            <a:r>
              <a:rPr lang="en-US" dirty="0" err="1">
                <a:latin typeface="Courier" pitchFamily="2" charset="0"/>
              </a:rPr>
              <a:t>packetsum</a:t>
            </a:r>
            <a:r>
              <a:rPr lang="en-US" dirty="0">
                <a:latin typeface="Courier" pitchFamily="2" charset="0"/>
              </a:rPr>
              <a:t>(p);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l=</a:t>
            </a:r>
            <a:r>
              <a:rPr lang="en-US" dirty="0" err="1">
                <a:latin typeface="Courier" pitchFamily="2" charset="0"/>
              </a:rPr>
              <a:t>packetlen</a:t>
            </a:r>
            <a:r>
              <a:rPr lang="en-US" dirty="0">
                <a:latin typeface="Courier" pitchFamily="2" charset="0"/>
              </a:rPr>
              <a:t>(p);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res=divide(</a:t>
            </a:r>
            <a:r>
              <a:rPr lang="en-US" dirty="0" err="1">
                <a:latin typeface="Courier" pitchFamily="2" charset="0"/>
              </a:rPr>
              <a:t>s,l</a:t>
            </a:r>
            <a:r>
              <a:rPr lang="en-US" dirty="0">
                <a:latin typeface="Courier" pitchFamily="2" charset="0"/>
              </a:rPr>
              <a:t>);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47A08-DF73-6F4E-8676-EDD63FA10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37436F-93A1-CA44-8067-64529E26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53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A2BD3-7FC8-374D-AB91-D108A7F4A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a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C254A-1BBD-164E-BDA6-253B338D2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s=</a:t>
            </a:r>
            <a:r>
              <a:rPr lang="en-US" dirty="0" err="1">
                <a:latin typeface="Courier" pitchFamily="2" charset="0"/>
              </a:rPr>
              <a:t>packetsum</a:t>
            </a:r>
            <a:r>
              <a:rPr lang="en-US" dirty="0">
                <a:latin typeface="Courier" pitchFamily="2" charset="0"/>
              </a:rPr>
              <a:t>(p);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l=</a:t>
            </a:r>
            <a:r>
              <a:rPr lang="en-US" dirty="0" err="1">
                <a:latin typeface="Courier" pitchFamily="2" charset="0"/>
              </a:rPr>
              <a:t>packetlen</a:t>
            </a:r>
            <a:r>
              <a:rPr lang="en-US" dirty="0">
                <a:latin typeface="Courier" pitchFamily="2" charset="0"/>
              </a:rPr>
              <a:t>(p);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assert(l!=0);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res=divide(</a:t>
            </a:r>
            <a:r>
              <a:rPr lang="en-US" dirty="0" err="1">
                <a:latin typeface="Courier" pitchFamily="2" charset="0"/>
              </a:rPr>
              <a:t>s,l</a:t>
            </a:r>
            <a:r>
              <a:rPr lang="en-US" dirty="0">
                <a:latin typeface="Courier" pitchFamily="2" charset="0"/>
              </a:rPr>
              <a:t>);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47A08-DF73-6F4E-8676-EDD63FA10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37436F-93A1-CA44-8067-64529E26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3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Unit and Component Tests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Assertions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Proving correctness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FSM Equivalence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Timing and Testing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46981-58EA-3149-A9B2-16CF3DA9B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85E0C-58A2-554A-A027-A8D3D86F4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What must be true of </a:t>
            </a:r>
            <a:r>
              <a:rPr lang="en-US" dirty="0">
                <a:solidFill>
                  <a:srgbClr val="FF6600"/>
                </a:solidFill>
                <a:latin typeface="Courier" pitchFamily="2" charset="0"/>
              </a:rPr>
              <a:t>a[found] </a:t>
            </a:r>
            <a:r>
              <a:rPr lang="en-US" dirty="0">
                <a:solidFill>
                  <a:srgbClr val="FF6600"/>
                </a:solidFill>
              </a:rPr>
              <a:t>before return?</a:t>
            </a:r>
          </a:p>
          <a:p>
            <a:pPr marL="0" indent="0">
              <a:buNone/>
            </a:pPr>
            <a:endParaRPr lang="en-US" dirty="0">
              <a:latin typeface="Courier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A0DDE-6AB7-4643-9669-3BB3EFA92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C0A6CC-1AFF-D14F-B4DD-1173FEEF6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13AA27-40ED-6748-B68E-10130E892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95" y="3505200"/>
            <a:ext cx="827274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50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Merge using Streams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4114800"/>
          </a:xfrm>
        </p:spPr>
        <p:txBody>
          <a:bodyPr/>
          <a:lstStyle/>
          <a:p>
            <a:r>
              <a:rPr lang="en-US" dirty="0"/>
              <a:t>Merging two sorted list is a streaming operation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aptr</a:t>
            </a:r>
            <a:r>
              <a:rPr lang="en-US" dirty="0"/>
              <a:t>;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bptr</a:t>
            </a:r>
            <a:r>
              <a:rPr lang="en-US" dirty="0"/>
              <a:t>;</a:t>
            </a:r>
          </a:p>
          <a:p>
            <a:r>
              <a:rPr lang="en-US" dirty="0" err="1"/>
              <a:t>astream.read(ain</a:t>
            </a:r>
            <a:r>
              <a:rPr lang="en-US" dirty="0"/>
              <a:t>); </a:t>
            </a:r>
            <a:r>
              <a:rPr lang="en-US" dirty="0" err="1"/>
              <a:t>bstream.read(bin</a:t>
            </a:r>
            <a:r>
              <a:rPr lang="en-US" dirty="0"/>
              <a:t>)</a:t>
            </a:r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MCNT;i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If ((</a:t>
            </a:r>
            <a:r>
              <a:rPr lang="en-US" dirty="0" err="1"/>
              <a:t>aptr</a:t>
            </a:r>
            <a:r>
              <a:rPr lang="en-US" dirty="0"/>
              <a:t>&lt;ACNT) &amp;&amp; (</a:t>
            </a:r>
            <a:r>
              <a:rPr lang="en-US" dirty="0" err="1"/>
              <a:t>bptr</a:t>
            </a:r>
            <a:r>
              <a:rPr lang="en-US" dirty="0"/>
              <a:t>&lt;BCNT))</a:t>
            </a:r>
          </a:p>
          <a:p>
            <a:pPr lvl="1">
              <a:buNone/>
            </a:pPr>
            <a:r>
              <a:rPr lang="en-US" dirty="0"/>
              <a:t>	If (</a:t>
            </a:r>
            <a:r>
              <a:rPr lang="en-US" dirty="0" err="1"/>
              <a:t>ain</a:t>
            </a:r>
            <a:r>
              <a:rPr lang="en-US" dirty="0"/>
              <a:t>&gt;bin)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ostream.write(ain</a:t>
            </a:r>
            <a:r>
              <a:rPr lang="en-US" dirty="0"/>
              <a:t>); </a:t>
            </a:r>
            <a:r>
              <a:rPr lang="en-US" dirty="0" err="1"/>
              <a:t>aptr</a:t>
            </a:r>
            <a:r>
              <a:rPr lang="en-US" dirty="0"/>
              <a:t>++; </a:t>
            </a:r>
            <a:r>
              <a:rPr lang="en-US" dirty="0" err="1"/>
              <a:t>astream.read(ain</a:t>
            </a:r>
            <a:r>
              <a:rPr lang="en-US" dirty="0"/>
              <a:t>);}</a:t>
            </a:r>
          </a:p>
          <a:p>
            <a:pPr lvl="1">
              <a:buNone/>
            </a:pPr>
            <a:r>
              <a:rPr lang="en-US" dirty="0"/>
              <a:t>   Else 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ostream.write(bin</a:t>
            </a:r>
            <a:r>
              <a:rPr lang="en-US" dirty="0"/>
              <a:t>) </a:t>
            </a:r>
            <a:r>
              <a:rPr lang="en-US" dirty="0" err="1"/>
              <a:t>bptr</a:t>
            </a:r>
            <a:r>
              <a:rPr lang="en-US" dirty="0"/>
              <a:t>++; </a:t>
            </a:r>
            <a:r>
              <a:rPr lang="en-US" dirty="0" err="1"/>
              <a:t>bstream.read(bin</a:t>
            </a:r>
            <a:r>
              <a:rPr lang="en-US" dirty="0"/>
              <a:t>);}</a:t>
            </a:r>
          </a:p>
          <a:p>
            <a:pPr lvl="1">
              <a:buNone/>
            </a:pPr>
            <a:r>
              <a:rPr lang="en-US" dirty="0"/>
              <a:t>Else // copy over remaining from </a:t>
            </a:r>
            <a:r>
              <a:rPr lang="en-US" dirty="0" err="1"/>
              <a:t>astream/bstream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AA0A40-E301-4347-8A2C-8D2135129254}"/>
              </a:ext>
            </a:extLst>
          </p:cNvPr>
          <p:cNvSpPr txBox="1"/>
          <p:nvPr/>
        </p:nvSpPr>
        <p:spPr>
          <a:xfrm>
            <a:off x="7877752" y="163033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13</a:t>
            </a:r>
          </a:p>
        </p:txBody>
      </p:sp>
    </p:spTree>
    <p:extLst>
      <p:ext uri="{BB962C8B-B14F-4D97-AF65-F5344CB8AC3E}">
        <p14:creationId xmlns:p14="http://schemas.microsoft.com/office/powerpoint/2010/main" val="1286095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Merge Requirement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41148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Require: </a:t>
            </a:r>
            <a:r>
              <a:rPr lang="en-US" dirty="0" err="1">
                <a:solidFill>
                  <a:schemeClr val="accent2"/>
                </a:solidFill>
              </a:rPr>
              <a:t>astream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dirty="0" err="1">
                <a:solidFill>
                  <a:schemeClr val="accent2"/>
                </a:solidFill>
              </a:rPr>
              <a:t>bstream</a:t>
            </a:r>
            <a:r>
              <a:rPr lang="en-US" dirty="0">
                <a:solidFill>
                  <a:schemeClr val="accent2"/>
                </a:solidFill>
              </a:rPr>
              <a:t> sorted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aptr</a:t>
            </a:r>
            <a:r>
              <a:rPr lang="en-US" dirty="0"/>
              <a:t>;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bptr</a:t>
            </a:r>
            <a:r>
              <a:rPr lang="en-US" dirty="0"/>
              <a:t>;</a:t>
            </a:r>
          </a:p>
          <a:p>
            <a:r>
              <a:rPr lang="en-US" dirty="0" err="1"/>
              <a:t>astream.read(ain</a:t>
            </a:r>
            <a:r>
              <a:rPr lang="en-US" dirty="0"/>
              <a:t>); </a:t>
            </a:r>
            <a:r>
              <a:rPr lang="en-US" dirty="0" err="1"/>
              <a:t>bstream.read(bin</a:t>
            </a:r>
            <a:r>
              <a:rPr lang="en-US" dirty="0"/>
              <a:t>)</a:t>
            </a:r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MCNT;i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If ((</a:t>
            </a:r>
            <a:r>
              <a:rPr lang="en-US" dirty="0" err="1"/>
              <a:t>aptr</a:t>
            </a:r>
            <a:r>
              <a:rPr lang="en-US" dirty="0"/>
              <a:t>&lt;ACNT) &amp;&amp; (</a:t>
            </a:r>
            <a:r>
              <a:rPr lang="en-US" dirty="0" err="1"/>
              <a:t>bptr</a:t>
            </a:r>
            <a:r>
              <a:rPr lang="en-US" dirty="0"/>
              <a:t>&lt;BCNT))</a:t>
            </a:r>
          </a:p>
          <a:p>
            <a:pPr lvl="1">
              <a:buNone/>
            </a:pPr>
            <a:r>
              <a:rPr lang="en-US" dirty="0"/>
              <a:t>	If (</a:t>
            </a:r>
            <a:r>
              <a:rPr lang="en-US" dirty="0" err="1"/>
              <a:t>ain</a:t>
            </a:r>
            <a:r>
              <a:rPr lang="en-US" dirty="0"/>
              <a:t>&gt;bin)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ostream.write(ain</a:t>
            </a:r>
            <a:r>
              <a:rPr lang="en-US" dirty="0"/>
              <a:t>); </a:t>
            </a:r>
            <a:r>
              <a:rPr lang="en-US" dirty="0" err="1"/>
              <a:t>aptr</a:t>
            </a:r>
            <a:r>
              <a:rPr lang="en-US" dirty="0"/>
              <a:t>++; </a:t>
            </a:r>
            <a:r>
              <a:rPr lang="en-US" dirty="0" err="1"/>
              <a:t>astream.read(ain</a:t>
            </a:r>
            <a:r>
              <a:rPr lang="en-US" dirty="0"/>
              <a:t>);}</a:t>
            </a:r>
          </a:p>
          <a:p>
            <a:pPr lvl="1">
              <a:buNone/>
            </a:pPr>
            <a:r>
              <a:rPr lang="en-US" dirty="0"/>
              <a:t>   Else 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ostream.write(bin</a:t>
            </a:r>
            <a:r>
              <a:rPr lang="en-US" dirty="0"/>
              <a:t>) </a:t>
            </a:r>
            <a:r>
              <a:rPr lang="en-US" dirty="0" err="1"/>
              <a:t>bptr</a:t>
            </a:r>
            <a:r>
              <a:rPr lang="en-US" dirty="0"/>
              <a:t>++; </a:t>
            </a:r>
            <a:r>
              <a:rPr lang="en-US" dirty="0" err="1"/>
              <a:t>bstream.read(bin</a:t>
            </a:r>
            <a:r>
              <a:rPr lang="en-US" dirty="0"/>
              <a:t>);}</a:t>
            </a:r>
          </a:p>
          <a:p>
            <a:pPr lvl="1">
              <a:buNone/>
            </a:pPr>
            <a:r>
              <a:rPr lang="en-US" dirty="0"/>
              <a:t>Else // copy over remaining from </a:t>
            </a:r>
            <a:r>
              <a:rPr lang="en-US" dirty="0" err="1"/>
              <a:t>astream/bstream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48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Merge Requirement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990600"/>
            <a:ext cx="8610600" cy="54864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Require: </a:t>
            </a:r>
            <a:r>
              <a:rPr lang="en-US" dirty="0" err="1">
                <a:solidFill>
                  <a:schemeClr val="accent2"/>
                </a:solidFill>
              </a:rPr>
              <a:t>astream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dirty="0" err="1">
                <a:solidFill>
                  <a:schemeClr val="accent2"/>
                </a:solidFill>
              </a:rPr>
              <a:t>bstream</a:t>
            </a:r>
            <a:r>
              <a:rPr lang="en-US" dirty="0">
                <a:solidFill>
                  <a:schemeClr val="accent2"/>
                </a:solidFill>
              </a:rPr>
              <a:t> sorted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ptr</a:t>
            </a:r>
            <a:r>
              <a:rPr lang="en-US" dirty="0"/>
              <a:t>;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bptr</a:t>
            </a:r>
            <a:r>
              <a:rPr lang="en-US" dirty="0"/>
              <a:t>;</a:t>
            </a:r>
          </a:p>
          <a:p>
            <a:r>
              <a:rPr lang="en-US" dirty="0" err="1"/>
              <a:t>astream.read(ain</a:t>
            </a:r>
            <a:r>
              <a:rPr lang="en-US" dirty="0"/>
              <a:t>); </a:t>
            </a:r>
            <a:r>
              <a:rPr lang="en-US" dirty="0" err="1"/>
              <a:t>bstream.read(bin</a:t>
            </a:r>
            <a:r>
              <a:rPr lang="en-US" dirty="0"/>
              <a:t>)</a:t>
            </a:r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MCNT;i</a:t>
            </a:r>
            <a:r>
              <a:rPr lang="en-US" dirty="0"/>
              <a:t>++)</a:t>
            </a:r>
          </a:p>
          <a:p>
            <a:pPr lvl="1">
              <a:buNone/>
            </a:pPr>
            <a:r>
              <a:rPr lang="en-US" dirty="0"/>
              <a:t>If ((</a:t>
            </a:r>
            <a:r>
              <a:rPr lang="en-US" dirty="0" err="1"/>
              <a:t>aptr</a:t>
            </a:r>
            <a:r>
              <a:rPr lang="en-US" dirty="0"/>
              <a:t>&lt;ACNT) &amp;&amp; (</a:t>
            </a:r>
            <a:r>
              <a:rPr lang="en-US" dirty="0" err="1"/>
              <a:t>bptr</a:t>
            </a:r>
            <a:r>
              <a:rPr lang="en-US" dirty="0"/>
              <a:t>&lt;BCNT))</a:t>
            </a:r>
          </a:p>
          <a:p>
            <a:pPr lvl="1">
              <a:buNone/>
            </a:pPr>
            <a:r>
              <a:rPr lang="en-US" dirty="0"/>
              <a:t>	If (</a:t>
            </a:r>
            <a:r>
              <a:rPr lang="en-US" dirty="0" err="1"/>
              <a:t>ain</a:t>
            </a:r>
            <a:r>
              <a:rPr lang="en-US" dirty="0"/>
              <a:t>&gt;bin)</a:t>
            </a:r>
          </a:p>
          <a:p>
            <a:pPr lvl="1">
              <a:buNone/>
            </a:pPr>
            <a:r>
              <a:rPr lang="en-US" dirty="0"/>
              <a:t>    { </a:t>
            </a:r>
            <a:r>
              <a:rPr lang="en-US" dirty="0" err="1"/>
              <a:t>ostream.write</a:t>
            </a:r>
            <a:r>
              <a:rPr lang="en-US" dirty="0"/>
              <a:t>(</a:t>
            </a:r>
            <a:r>
              <a:rPr lang="en-US" dirty="0" err="1"/>
              <a:t>ain</a:t>
            </a:r>
            <a:r>
              <a:rPr lang="en-US" dirty="0"/>
              <a:t>); </a:t>
            </a:r>
            <a:r>
              <a:rPr lang="en-US" dirty="0" err="1"/>
              <a:t>aptr</a:t>
            </a:r>
            <a:r>
              <a:rPr lang="en-US" dirty="0"/>
              <a:t>++; </a:t>
            </a:r>
          </a:p>
          <a:p>
            <a:pPr lvl="1">
              <a:buNone/>
            </a:pPr>
            <a:r>
              <a:rPr lang="en-US" dirty="0"/>
              <a:t>      </a:t>
            </a:r>
            <a:r>
              <a:rPr lang="en-US" dirty="0" err="1">
                <a:solidFill>
                  <a:srgbClr val="7030A0"/>
                </a:solidFill>
              </a:rPr>
              <a:t>int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prev_ain</a:t>
            </a:r>
            <a:r>
              <a:rPr lang="en-US" dirty="0">
                <a:solidFill>
                  <a:srgbClr val="7030A0"/>
                </a:solidFill>
              </a:rPr>
              <a:t>=</a:t>
            </a:r>
            <a:r>
              <a:rPr lang="en-US" dirty="0" err="1">
                <a:solidFill>
                  <a:srgbClr val="7030A0"/>
                </a:solidFill>
              </a:rPr>
              <a:t>ain</a:t>
            </a:r>
            <a:r>
              <a:rPr lang="en-US" dirty="0">
                <a:solidFill>
                  <a:srgbClr val="7030A0"/>
                </a:solidFill>
              </a:rPr>
              <a:t>;  </a:t>
            </a:r>
            <a:r>
              <a:rPr lang="en-US" dirty="0" err="1"/>
              <a:t>astream.read</a:t>
            </a:r>
            <a:r>
              <a:rPr lang="en-US" dirty="0"/>
              <a:t>(</a:t>
            </a:r>
            <a:r>
              <a:rPr lang="en-US" dirty="0" err="1"/>
              <a:t>ain</a:t>
            </a:r>
            <a:r>
              <a:rPr lang="en-US" dirty="0"/>
              <a:t>);</a:t>
            </a:r>
          </a:p>
          <a:p>
            <a:pPr lvl="1">
              <a:buNone/>
            </a:pPr>
            <a:r>
              <a:rPr lang="en-US" dirty="0"/>
              <a:t>      </a:t>
            </a:r>
            <a:r>
              <a:rPr lang="en-US" dirty="0">
                <a:solidFill>
                  <a:srgbClr val="7030A0"/>
                </a:solidFill>
              </a:rPr>
              <a:t>assert(</a:t>
            </a:r>
            <a:r>
              <a:rPr lang="en-US" dirty="0" err="1">
                <a:solidFill>
                  <a:srgbClr val="7030A0"/>
                </a:solidFill>
              </a:rPr>
              <a:t>prev_ain</a:t>
            </a:r>
            <a:r>
              <a:rPr lang="en-US" dirty="0">
                <a:solidFill>
                  <a:srgbClr val="7030A0"/>
                </a:solidFill>
              </a:rPr>
              <a:t>&lt;=</a:t>
            </a:r>
            <a:r>
              <a:rPr lang="en-US" dirty="0" err="1">
                <a:solidFill>
                  <a:srgbClr val="7030A0"/>
                </a:solidFill>
              </a:rPr>
              <a:t>ain</a:t>
            </a:r>
            <a:r>
              <a:rPr lang="en-US" dirty="0">
                <a:solidFill>
                  <a:srgbClr val="7030A0"/>
                </a:solidFill>
              </a:rPr>
              <a:t>);</a:t>
            </a:r>
          </a:p>
          <a:p>
            <a:pPr lvl="1">
              <a:buNone/>
            </a:pPr>
            <a:r>
              <a:rPr lang="en-US" dirty="0"/>
              <a:t>}</a:t>
            </a:r>
          </a:p>
          <a:p>
            <a:pPr lvl="1">
              <a:buNone/>
            </a:pPr>
            <a:r>
              <a:rPr lang="en-US" dirty="0"/>
              <a:t>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74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Merge with Order Assertion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2209800"/>
          </a:xfrm>
        </p:spPr>
        <p:txBody>
          <a:bodyPr/>
          <a:lstStyle/>
          <a:p>
            <a:r>
              <a:rPr lang="en-US" dirty="0"/>
              <a:t>When composed</a:t>
            </a:r>
          </a:p>
          <a:p>
            <a:pPr lvl="1"/>
            <a:r>
              <a:rPr lang="en-US" dirty="0"/>
              <a:t>Every downstream merger checks work of predecessor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066800" y="4648200"/>
            <a:ext cx="14478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Times New Roman" charset="0"/>
              </a:rPr>
              <a:t>m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erge+alt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8600" y="4495800"/>
            <a:ext cx="4572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28600" y="5334000"/>
            <a:ext cx="4572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895600" y="4648200"/>
            <a:ext cx="9144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5334000"/>
            <a:ext cx="9144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24" name="Straight Arrow Connector 23"/>
          <p:cNvCxnSpPr>
            <a:stCxn id="9" idx="3"/>
            <a:endCxn id="6" idx="1"/>
          </p:cNvCxnSpPr>
          <p:nvPr/>
        </p:nvCxnSpPr>
        <p:spPr bwMode="auto">
          <a:xfrm>
            <a:off x="685800" y="4686300"/>
            <a:ext cx="593025" cy="958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0" idx="3"/>
            <a:endCxn id="6" idx="3"/>
          </p:cNvCxnSpPr>
          <p:nvPr/>
        </p:nvCxnSpPr>
        <p:spPr bwMode="auto">
          <a:xfrm flipV="1">
            <a:off x="685800" y="5428689"/>
            <a:ext cx="593025" cy="958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6" idx="6"/>
            <a:endCxn id="11" idx="1"/>
          </p:cNvCxnSpPr>
          <p:nvPr/>
        </p:nvCxnSpPr>
        <p:spPr bwMode="auto">
          <a:xfrm flipV="1">
            <a:off x="2514600" y="4838700"/>
            <a:ext cx="381000" cy="266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6" idx="6"/>
            <a:endCxn id="12" idx="1"/>
          </p:cNvCxnSpPr>
          <p:nvPr/>
        </p:nvCxnSpPr>
        <p:spPr bwMode="auto">
          <a:xfrm>
            <a:off x="2514600" y="5105400"/>
            <a:ext cx="381000" cy="419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4038600" y="4724400"/>
            <a:ext cx="14478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Times New Roman" charset="0"/>
              </a:rPr>
              <a:t>m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erge+alt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7391400" y="4724400"/>
            <a:ext cx="14478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Times New Roman" charset="0"/>
              </a:rPr>
              <a:t>m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erge+alt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1" name="Straight Arrow Connector 30"/>
          <p:cNvCxnSpPr>
            <a:stCxn id="11" idx="3"/>
            <a:endCxn id="28" idx="1"/>
          </p:cNvCxnSpPr>
          <p:nvPr/>
        </p:nvCxnSpPr>
        <p:spPr bwMode="auto">
          <a:xfrm>
            <a:off x="3810000" y="4838700"/>
            <a:ext cx="440625" cy="196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2" idx="3"/>
            <a:endCxn id="28" idx="3"/>
          </p:cNvCxnSpPr>
          <p:nvPr/>
        </p:nvCxnSpPr>
        <p:spPr bwMode="auto">
          <a:xfrm flipV="1">
            <a:off x="3810000" y="5504889"/>
            <a:ext cx="440625" cy="196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Rectangle 33"/>
          <p:cNvSpPr/>
          <p:nvPr/>
        </p:nvSpPr>
        <p:spPr bwMode="auto">
          <a:xfrm>
            <a:off x="5867400" y="4648200"/>
            <a:ext cx="1371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38" name="Straight Arrow Connector 37"/>
          <p:cNvCxnSpPr>
            <a:stCxn id="34" idx="3"/>
            <a:endCxn id="29" idx="1"/>
          </p:cNvCxnSpPr>
          <p:nvPr/>
        </p:nvCxnSpPr>
        <p:spPr bwMode="auto">
          <a:xfrm>
            <a:off x="7239000" y="4838700"/>
            <a:ext cx="364425" cy="196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Rectangle 38"/>
          <p:cNvSpPr/>
          <p:nvPr/>
        </p:nvSpPr>
        <p:spPr bwMode="auto">
          <a:xfrm>
            <a:off x="5791200" y="5257800"/>
            <a:ext cx="1371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43" name="Straight Arrow Connector 42"/>
          <p:cNvCxnSpPr>
            <a:stCxn id="28" idx="6"/>
            <a:endCxn id="39" idx="1"/>
          </p:cNvCxnSpPr>
          <p:nvPr/>
        </p:nvCxnSpPr>
        <p:spPr bwMode="auto">
          <a:xfrm>
            <a:off x="5486400" y="5181600"/>
            <a:ext cx="304800" cy="266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stCxn id="39" idx="3"/>
            <a:endCxn id="29" idx="3"/>
          </p:cNvCxnSpPr>
          <p:nvPr/>
        </p:nvCxnSpPr>
        <p:spPr bwMode="auto">
          <a:xfrm>
            <a:off x="7162800" y="5448300"/>
            <a:ext cx="440625" cy="565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28" idx="6"/>
            <a:endCxn id="34" idx="1"/>
          </p:cNvCxnSpPr>
          <p:nvPr/>
        </p:nvCxnSpPr>
        <p:spPr bwMode="auto">
          <a:xfrm flipV="1">
            <a:off x="5486400" y="4838700"/>
            <a:ext cx="381000" cy="342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65021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Merge Requirement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990600"/>
            <a:ext cx="8610600" cy="54864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Require: </a:t>
            </a:r>
            <a:r>
              <a:rPr lang="en-US" dirty="0" err="1">
                <a:solidFill>
                  <a:schemeClr val="accent2"/>
                </a:solidFill>
              </a:rPr>
              <a:t>astream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dirty="0" err="1">
                <a:solidFill>
                  <a:schemeClr val="accent2"/>
                </a:solidFill>
              </a:rPr>
              <a:t>bstream</a:t>
            </a:r>
            <a:r>
              <a:rPr lang="en-US" dirty="0">
                <a:solidFill>
                  <a:schemeClr val="accent2"/>
                </a:solidFill>
              </a:rPr>
              <a:t> sorted</a:t>
            </a:r>
          </a:p>
          <a:p>
            <a:r>
              <a:rPr lang="en-US" dirty="0"/>
              <a:t>Requirement that input be sorted is good</a:t>
            </a:r>
          </a:p>
          <a:p>
            <a:pPr lvl="1"/>
            <a:r>
              <a:rPr lang="en-US" dirty="0"/>
              <a:t>And not hard to check</a:t>
            </a:r>
          </a:p>
          <a:p>
            <a:r>
              <a:rPr lang="en-US" dirty="0"/>
              <a:t>Not comprehensive</a:t>
            </a:r>
          </a:p>
          <a:p>
            <a:pPr lvl="1"/>
            <a:r>
              <a:rPr lang="en-US" dirty="0"/>
              <a:t>Weaker than saying output is a sorted version of input</a:t>
            </a:r>
          </a:p>
          <a:p>
            <a:r>
              <a:rPr lang="en-US" dirty="0">
                <a:solidFill>
                  <a:srgbClr val="FF6600"/>
                </a:solidFill>
              </a:rPr>
              <a:t>What errors would it allow?</a:t>
            </a:r>
          </a:p>
          <a:p>
            <a:pPr lvl="1">
              <a:buNone/>
            </a:pPr>
            <a:r>
              <a:rPr lang="en-US" dirty="0"/>
              <a:t>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2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714AF-14F4-B340-885C-D8AB42EF4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6700"/>
            <a:ext cx="7772400" cy="1143000"/>
          </a:xfrm>
        </p:spPr>
        <p:txBody>
          <a:bodyPr/>
          <a:lstStyle/>
          <a:p>
            <a:r>
              <a:rPr lang="en-US" dirty="0"/>
              <a:t>What do with Assertions?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4F156-DDC2-F643-8B44-4248951E3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5105400"/>
          </a:xfrm>
        </p:spPr>
        <p:txBody>
          <a:bodyPr/>
          <a:lstStyle/>
          <a:p>
            <a:r>
              <a:rPr lang="en-US" dirty="0"/>
              <a:t>Include logic during testing (verification)</a:t>
            </a:r>
          </a:p>
          <a:p>
            <a:r>
              <a:rPr lang="en-US" dirty="0"/>
              <a:t>Omit once tested</a:t>
            </a:r>
          </a:p>
          <a:p>
            <a:pPr lvl="1"/>
            <a:r>
              <a:rPr lang="en-US" dirty="0"/>
              <a:t>Compiler/library/macros omit code</a:t>
            </a:r>
          </a:p>
          <a:p>
            <a:pPr lvl="1"/>
            <a:r>
              <a:rPr lang="en-US" dirty="0"/>
              <a:t>Keep in source code</a:t>
            </a:r>
          </a:p>
          <a:p>
            <a:r>
              <a:rPr lang="en-US" dirty="0"/>
              <a:t>Maybe even synthesize to gate logic for FPGA testing</a:t>
            </a:r>
          </a:p>
          <a:p>
            <a:r>
              <a:rPr lang="en-US" dirty="0"/>
              <a:t>When assertion fail</a:t>
            </a:r>
          </a:p>
          <a:p>
            <a:pPr lvl="1"/>
            <a:r>
              <a:rPr lang="en-US" dirty="0"/>
              <a:t>Count</a:t>
            </a:r>
          </a:p>
          <a:p>
            <a:pPr lvl="1"/>
            <a:r>
              <a:rPr lang="en-US" dirty="0"/>
              <a:t>Break program for debugging (dump core)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506C8-3595-924A-BFB8-23E8012B4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728C67-66AC-744D-BF38-92F8A1FB2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5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0A4AC-EA79-814C-AED6-09DF812CB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44" y="31668"/>
            <a:ext cx="7772400" cy="1143000"/>
          </a:xfrm>
        </p:spPr>
        <p:txBody>
          <a:bodyPr/>
          <a:lstStyle/>
          <a:p>
            <a:r>
              <a:rPr lang="en-US" dirty="0"/>
              <a:t>Assertion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C27EF-AA3D-994D-9D32-C3F63F6C8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44" y="914400"/>
            <a:ext cx="7772400" cy="4635335"/>
          </a:xfrm>
        </p:spPr>
        <p:txBody>
          <a:bodyPr/>
          <a:lstStyle/>
          <a:p>
            <a:r>
              <a:rPr lang="en-US" dirty="0"/>
              <a:t>Specification (maybe partial)</a:t>
            </a:r>
          </a:p>
          <a:p>
            <a:pPr lvl="1"/>
            <a:r>
              <a:rPr lang="en-US" dirty="0"/>
              <a:t>May address state that doesn’t exist in gold reference</a:t>
            </a:r>
          </a:p>
          <a:p>
            <a:r>
              <a:rPr lang="en-US" dirty="0"/>
              <a:t>Documentation</a:t>
            </a:r>
          </a:p>
          <a:p>
            <a:pPr lvl="1"/>
            <a:r>
              <a:rPr lang="en-US" dirty="0"/>
              <a:t>This is what I expect to be true</a:t>
            </a:r>
          </a:p>
          <a:p>
            <a:pPr lvl="2"/>
            <a:r>
              <a:rPr lang="en-US" dirty="0"/>
              <a:t>Needs to remain true as modify in the future</a:t>
            </a:r>
          </a:p>
          <a:p>
            <a:r>
              <a:rPr lang="en-US" dirty="0"/>
              <a:t>Defensive programming</a:t>
            </a:r>
          </a:p>
          <a:p>
            <a:pPr lvl="1"/>
            <a:r>
              <a:rPr lang="en-US" dirty="0"/>
              <a:t>Catch violation of input requirements</a:t>
            </a:r>
          </a:p>
          <a:p>
            <a:r>
              <a:rPr lang="en-US" dirty="0"/>
              <a:t>Catch unexpected events, inputs</a:t>
            </a:r>
          </a:p>
          <a:p>
            <a:r>
              <a:rPr lang="en-US" dirty="0"/>
              <a:t>Early failure detection</a:t>
            </a:r>
          </a:p>
          <a:p>
            <a:r>
              <a:rPr lang="en-US" dirty="0"/>
              <a:t>Validate that something isn’t happening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B4486-B5C5-DB4A-945F-A01D9FE23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E2DCFA-7129-D548-A0CD-BD3D2D093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65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0DA76-1577-9340-A517-9361218F5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Assertion Discipline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56102-DCAA-E646-A2CD-42B787812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Worthwhile discipline</a:t>
            </a:r>
          </a:p>
          <a:p>
            <a:pPr lvl="1"/>
            <a:r>
              <a:rPr lang="en-US" dirty="0"/>
              <a:t>Consider, document input/usage requirements</a:t>
            </a:r>
          </a:p>
          <a:p>
            <a:pPr lvl="1"/>
            <a:r>
              <a:rPr lang="en-US" dirty="0"/>
              <a:t>Consider and document properties that must always hold</a:t>
            </a:r>
          </a:p>
          <a:p>
            <a:r>
              <a:rPr lang="en-US" dirty="0"/>
              <a:t>Good to write those down</a:t>
            </a:r>
          </a:p>
          <a:p>
            <a:pPr lvl="1"/>
            <a:r>
              <a:rPr lang="en-US" dirty="0"/>
              <a:t>As precisely as possible</a:t>
            </a:r>
          </a:p>
          <a:p>
            <a:r>
              <a:rPr lang="en-US" dirty="0"/>
              <a:t>Good to check assumptions hold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990A1-6156-7A44-A898-1600F1495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7AF3F7-C657-B643-AAD1-9FE5B7CC4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2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5F198-401C-8F4C-A682-C2BB3CE7D7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Equivalence Proof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CEAE60-55BF-8645-BC3C-2719497467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FSM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9BA6A-1766-C94F-A1F7-9EC4F705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203B4C-050E-EC4D-A525-1E67E0361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AE9D-CBE0-3341-962F-AA55D33A014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92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668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419600"/>
          </a:xfrm>
        </p:spPr>
        <p:txBody>
          <a:bodyPr/>
          <a:lstStyle/>
          <a:p>
            <a:r>
              <a:rPr lang="en-US" dirty="0"/>
              <a:t>If you don’t test it, it doesn’t work.</a:t>
            </a:r>
          </a:p>
          <a:p>
            <a:r>
              <a:rPr lang="en-US" dirty="0"/>
              <a:t>Testing can only prove the presence of bugs, not the absence.</a:t>
            </a:r>
          </a:p>
          <a:p>
            <a:pPr lvl="1"/>
            <a:r>
              <a:rPr lang="en-US" dirty="0"/>
              <a:t>Full verification strategy is more than testing.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D43A9-0889-4F44-B352-4F56B85E0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 Equivalence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50506-0D02-7C47-BE41-E36ED8C94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Testing is a subset of Verification</a:t>
            </a:r>
          </a:p>
          <a:p>
            <a:r>
              <a:rPr lang="en-US" dirty="0">
                <a:solidFill>
                  <a:schemeClr val="accent2"/>
                </a:solidFill>
              </a:rPr>
              <a:t>Testing can only prove the presence of bugs, not the absence.</a:t>
            </a:r>
            <a:endParaRPr lang="en-US" dirty="0"/>
          </a:p>
          <a:p>
            <a:r>
              <a:rPr lang="en-US" dirty="0"/>
              <a:t>Depends on picking an adequate set of tests</a:t>
            </a:r>
          </a:p>
          <a:p>
            <a:r>
              <a:rPr lang="en-US" dirty="0"/>
              <a:t>Can we guarantee that all behaviors are the correct?  Same as reference?</a:t>
            </a:r>
            <a:br>
              <a:rPr lang="en-US" dirty="0"/>
            </a:br>
            <a:r>
              <a:rPr lang="en-US" dirty="0"/>
              <a:t>Seen all possible behaviors?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9E9BD-76B3-BD4D-961A-42D8E4A46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374496-5765-054D-9FC3-E1983FF9F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7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86A31-045F-4B47-9BC8-C33992260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3D8EF-F535-A64C-B656-ECDD2E335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Reason about all behaviors</a:t>
            </a:r>
          </a:p>
          <a:p>
            <a:pPr lvl="1"/>
            <a:r>
              <a:rPr lang="en-US" dirty="0"/>
              <a:t>Response to all possible inputs</a:t>
            </a:r>
          </a:p>
          <a:p>
            <a:r>
              <a:rPr lang="en-US" dirty="0"/>
              <a:t>Try to find if there is any way to reach disagreement with specification</a:t>
            </a:r>
          </a:p>
          <a:p>
            <a:r>
              <a:rPr lang="en-US" dirty="0"/>
              <a:t>Or can prove that they always agree</a:t>
            </a:r>
          </a:p>
          <a:p>
            <a:endParaRPr lang="en-US" dirty="0"/>
          </a:p>
          <a:p>
            <a:r>
              <a:rPr lang="en-US" dirty="0"/>
              <a:t>Still demands specification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14822-2B8E-9145-960C-A49A25E42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BD6E0-A636-D34B-847D-9BB93F297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56A9C-85CF-3744-AE25-78C85D9E5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with Reference Specification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6AB44-1514-2B4D-A53D-575D6B2F9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Validate the design by testing it:</a:t>
            </a:r>
          </a:p>
          <a:p>
            <a:r>
              <a:rPr lang="en-US" dirty="0"/>
              <a:t>Create a set of test inputs</a:t>
            </a:r>
          </a:p>
          <a:p>
            <a:r>
              <a:rPr lang="en-US" dirty="0"/>
              <a:t>Apply test inputs </a:t>
            </a:r>
          </a:p>
          <a:p>
            <a:pPr lvl="1"/>
            <a:r>
              <a:rPr lang="en-US" dirty="0"/>
              <a:t>To implementation under test</a:t>
            </a:r>
          </a:p>
          <a:p>
            <a:pPr lvl="1"/>
            <a:r>
              <a:rPr lang="en-US" dirty="0"/>
              <a:t>To reference specification </a:t>
            </a:r>
          </a:p>
          <a:p>
            <a:r>
              <a:rPr lang="en-US" dirty="0"/>
              <a:t>Collect response outputs</a:t>
            </a:r>
          </a:p>
          <a:p>
            <a:r>
              <a:rPr lang="en-US" dirty="0"/>
              <a:t>Check if outputs match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00E00-3D60-CA43-848B-EBCB3B0C4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48EAB-AEAF-754A-A654-8CFEE93CD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5DF8AB-8557-6B4F-9A88-4D30A093D5EA}"/>
              </a:ext>
            </a:extLst>
          </p:cNvPr>
          <p:cNvSpPr txBox="1"/>
          <p:nvPr/>
        </p:nvSpPr>
        <p:spPr>
          <a:xfrm>
            <a:off x="7620000" y="304800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20</a:t>
            </a:r>
          </a:p>
        </p:txBody>
      </p:sp>
    </p:spTree>
    <p:extLst>
      <p:ext uri="{BB962C8B-B14F-4D97-AF65-F5344CB8AC3E}">
        <p14:creationId xmlns:p14="http://schemas.microsoft.com/office/powerpoint/2010/main" val="17010457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56A9C-85CF-3744-AE25-78C85D9E5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Formal Equivalence </a:t>
            </a:r>
            <a:r>
              <a:rPr lang="en-US" dirty="0"/>
              <a:t>with Reference Specification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6AB44-1514-2B4D-A53D-575D6B2F9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Validate the design by proving equivalence between:</a:t>
            </a:r>
          </a:p>
          <a:p>
            <a:r>
              <a:rPr lang="en-US" dirty="0"/>
              <a:t>implementation under test</a:t>
            </a:r>
          </a:p>
          <a:p>
            <a:r>
              <a:rPr lang="en-US" dirty="0"/>
              <a:t>reference specification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00E00-3D60-CA43-848B-EBCB3B0C4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48EAB-AEAF-754A-A654-8CFEE93CD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737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E9B00-6122-F947-9D3C-721C2CBA5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FSM Equivalence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FC840-31DD-F24F-A589-67E950A57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Illustrate with concrete model of FSM equivalence</a:t>
            </a:r>
          </a:p>
          <a:p>
            <a:pPr lvl="1"/>
            <a:r>
              <a:rPr lang="en-US" dirty="0"/>
              <a:t>Is some implementation FSM</a:t>
            </a:r>
          </a:p>
          <a:p>
            <a:pPr lvl="1"/>
            <a:r>
              <a:rPr lang="en-US" dirty="0"/>
              <a:t>Equivalent to reference FSM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0A73D-7355-B648-88A4-A61134A2E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454B0-937C-8D4A-B543-A6A6CC563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400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A0F1-87FD-8E43-A262-C9A6BCA3A5E1}" type="slidenum">
              <a:rPr lang="en-US"/>
              <a:pPr/>
              <a:t>35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Compare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90255"/>
            <a:ext cx="8153400" cy="4572000"/>
          </a:xfrm>
        </p:spPr>
        <p:txBody>
          <a:bodyPr/>
          <a:lstStyle/>
          <a:p>
            <a:r>
              <a:rPr lang="en-US" sz="2800" dirty="0"/>
              <a:t>Start with golden model setup</a:t>
            </a:r>
          </a:p>
          <a:p>
            <a:pPr lvl="1"/>
            <a:r>
              <a:rPr lang="en-US" sz="2400" dirty="0"/>
              <a:t>Run both and compare output</a:t>
            </a:r>
          </a:p>
          <a:p>
            <a:r>
              <a:rPr lang="en-US" sz="2800" dirty="0"/>
              <a:t>Create composite FSM</a:t>
            </a:r>
          </a:p>
          <a:p>
            <a:pPr lvl="1"/>
            <a:r>
              <a:rPr lang="en-US" sz="2400" dirty="0"/>
              <a:t>Start with both </a:t>
            </a:r>
            <a:r>
              <a:rPr lang="en-US" sz="2400" dirty="0" err="1"/>
              <a:t>FSMs</a:t>
            </a:r>
            <a:endParaRPr lang="en-US" sz="2400" dirty="0"/>
          </a:p>
          <a:p>
            <a:pPr lvl="1"/>
            <a:r>
              <a:rPr lang="en-US" sz="2400" dirty="0"/>
              <a:t>Connect common inputs </a:t>
            </a:r>
            <a:br>
              <a:rPr lang="en-US" sz="2400" dirty="0"/>
            </a:br>
            <a:r>
              <a:rPr lang="en-US" sz="2400" dirty="0"/>
              <a:t>together (Feed both </a:t>
            </a:r>
            <a:r>
              <a:rPr lang="en-US" sz="2400" dirty="0" err="1"/>
              <a:t>FSMs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XOR together outputs of two </a:t>
            </a:r>
            <a:br>
              <a:rPr lang="en-US" sz="2400" dirty="0"/>
            </a:br>
            <a:r>
              <a:rPr lang="en-US" sz="2400" dirty="0" err="1"/>
              <a:t>FSMs</a:t>
            </a:r>
            <a:r>
              <a:rPr lang="en-US" sz="2400" dirty="0"/>
              <a:t> </a:t>
            </a:r>
          </a:p>
          <a:p>
            <a:pPr lvl="2"/>
            <a:r>
              <a:rPr lang="en-US" sz="2000" dirty="0" err="1"/>
              <a:t>Xor’s</a:t>
            </a:r>
            <a:r>
              <a:rPr lang="en-US" sz="2000" dirty="0"/>
              <a:t> will be 1 if they disagree, </a:t>
            </a:r>
            <a:br>
              <a:rPr lang="en-US" sz="2000" dirty="0"/>
            </a:br>
            <a:r>
              <a:rPr lang="en-US" sz="2000" dirty="0"/>
              <a:t>     0 otherwise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384300"/>
            <a:ext cx="3514692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6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FA0F1-87FD-8E43-A262-C9A6BCA3A5E1}" type="slidenum">
              <a:rPr lang="en-US"/>
              <a:pPr/>
              <a:t>36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153400" cy="4572000"/>
          </a:xfrm>
        </p:spPr>
        <p:txBody>
          <a:bodyPr/>
          <a:lstStyle/>
          <a:p>
            <a:r>
              <a:rPr lang="en-US" sz="2800" dirty="0"/>
              <a:t>Create composite FSM</a:t>
            </a:r>
          </a:p>
          <a:p>
            <a:pPr lvl="1"/>
            <a:r>
              <a:rPr lang="en-US" sz="2400" dirty="0"/>
              <a:t>Start with both </a:t>
            </a:r>
            <a:r>
              <a:rPr lang="en-US" sz="2400" dirty="0" err="1"/>
              <a:t>FSMs</a:t>
            </a:r>
            <a:endParaRPr lang="en-US" sz="2400" dirty="0"/>
          </a:p>
          <a:p>
            <a:pPr lvl="1"/>
            <a:r>
              <a:rPr lang="en-US" sz="2400" dirty="0"/>
              <a:t>Connect common inputs together (Feed both </a:t>
            </a:r>
            <a:r>
              <a:rPr lang="en-US" sz="2400" dirty="0" err="1"/>
              <a:t>FSMs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XOR together outputs of two </a:t>
            </a:r>
            <a:r>
              <a:rPr lang="en-US" sz="2400" dirty="0" err="1"/>
              <a:t>FSMs</a:t>
            </a:r>
            <a:r>
              <a:rPr lang="en-US" sz="2400" dirty="0"/>
              <a:t> </a:t>
            </a:r>
          </a:p>
          <a:p>
            <a:pPr lvl="2"/>
            <a:r>
              <a:rPr lang="en-US" sz="2000" dirty="0" err="1"/>
              <a:t>Xor’s</a:t>
            </a:r>
            <a:r>
              <a:rPr lang="en-US" sz="2000" dirty="0"/>
              <a:t> will be 1 if they disagree, 0 otherwise</a:t>
            </a:r>
          </a:p>
          <a:p>
            <a:r>
              <a:rPr lang="en-US" sz="2800" dirty="0"/>
              <a:t>Ask if the new machine ever generate a 1 on an </a:t>
            </a:r>
            <a:r>
              <a:rPr lang="en-US" sz="2800" dirty="0" err="1"/>
              <a:t>xor</a:t>
            </a:r>
            <a:r>
              <a:rPr lang="en-US" sz="2800" dirty="0"/>
              <a:t> output (signal disagreement)</a:t>
            </a:r>
          </a:p>
          <a:p>
            <a:pPr lvl="1"/>
            <a:r>
              <a:rPr lang="en-US" sz="2400" dirty="0"/>
              <a:t>Any 1 is a proof of non-equivalence</a:t>
            </a:r>
          </a:p>
          <a:p>
            <a:pPr lvl="1"/>
            <a:r>
              <a:rPr lang="en-US" sz="2400" dirty="0"/>
              <a:t>Never produce a 1 </a:t>
            </a:r>
            <a:r>
              <a:rPr lang="en-US" sz="2400" dirty="0" err="1">
                <a:sym typeface="Wingdings" charset="2"/>
              </a:rPr>
              <a:t></a:t>
            </a:r>
            <a:r>
              <a:rPr lang="en-US" sz="2400" dirty="0">
                <a:sym typeface="Wingdings" charset="2"/>
              </a:rPr>
              <a:t> equivalent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648" y="0"/>
            <a:ext cx="1810352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80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699F-022B-D046-B455-7974F8D315F2}" type="slidenum">
              <a:rPr lang="en-US"/>
              <a:pPr/>
              <a:t>37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Creating Composite </a:t>
            </a:r>
            <a:br>
              <a:rPr lang="en-US" dirty="0"/>
            </a:br>
            <a:r>
              <a:rPr lang="en-US" dirty="0"/>
              <a:t>FSM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495800"/>
          </a:xfrm>
        </p:spPr>
        <p:txBody>
          <a:bodyPr/>
          <a:lstStyle/>
          <a:p>
            <a:r>
              <a:rPr lang="en-US" sz="2800" dirty="0"/>
              <a:t>Assume know start state for each FSM</a:t>
            </a:r>
          </a:p>
          <a:p>
            <a:r>
              <a:rPr lang="en-US" sz="2800" dirty="0"/>
              <a:t>Each state in composite is labeled by </a:t>
            </a:r>
            <a:br>
              <a:rPr lang="en-US" sz="2800" dirty="0"/>
            </a:br>
            <a:r>
              <a:rPr lang="en-US" sz="2800" dirty="0"/>
              <a:t>the pair {S1</a:t>
            </a:r>
            <a:r>
              <a:rPr lang="en-US" sz="2800" baseline="-25000" dirty="0"/>
              <a:t>i</a:t>
            </a:r>
            <a:r>
              <a:rPr lang="en-US" sz="2800" dirty="0"/>
              <a:t>, S2</a:t>
            </a:r>
            <a:r>
              <a:rPr lang="en-US" sz="2800" baseline="-25000" dirty="0"/>
              <a:t>j</a:t>
            </a:r>
            <a:r>
              <a:rPr lang="en-US" sz="2800" dirty="0"/>
              <a:t>}</a:t>
            </a:r>
          </a:p>
          <a:p>
            <a:pPr lvl="1"/>
            <a:r>
              <a:rPr lang="en-US" sz="2400" dirty="0">
                <a:solidFill>
                  <a:srgbClr val="FF6600"/>
                </a:solidFill>
              </a:rPr>
              <a:t>How many such states?</a:t>
            </a:r>
          </a:p>
          <a:p>
            <a:r>
              <a:rPr lang="en-US" sz="2800" dirty="0"/>
              <a:t>Start in {S1</a:t>
            </a:r>
            <a:r>
              <a:rPr lang="en-US" sz="2800" baseline="-25000" dirty="0"/>
              <a:t>0</a:t>
            </a:r>
            <a:r>
              <a:rPr lang="en-US" sz="2800" dirty="0"/>
              <a:t>, S2</a:t>
            </a:r>
            <a:r>
              <a:rPr lang="en-US" sz="2800" baseline="-25000" dirty="0"/>
              <a:t>0</a:t>
            </a:r>
            <a:r>
              <a:rPr lang="en-US" sz="2800" dirty="0"/>
              <a:t>} </a:t>
            </a:r>
          </a:p>
          <a:p>
            <a:r>
              <a:rPr lang="en-US" sz="2800" dirty="0"/>
              <a:t>For each input </a:t>
            </a:r>
            <a:r>
              <a:rPr lang="en-US" sz="2800" i="1" dirty="0"/>
              <a:t>a</a:t>
            </a:r>
            <a:r>
              <a:rPr lang="en-US" sz="2800" dirty="0"/>
              <a:t>, create a new edge:</a:t>
            </a:r>
          </a:p>
          <a:p>
            <a:pPr lvl="1"/>
            <a:r>
              <a:rPr lang="en-US" sz="2400" dirty="0"/>
              <a:t>T(a,{S1</a:t>
            </a:r>
            <a:r>
              <a:rPr lang="en-US" sz="2400" baseline="-25000" dirty="0"/>
              <a:t>0</a:t>
            </a:r>
            <a:r>
              <a:rPr lang="en-US" sz="2400" dirty="0"/>
              <a:t>, S2</a:t>
            </a:r>
            <a:r>
              <a:rPr lang="en-US" sz="2400" baseline="-25000" dirty="0"/>
              <a:t>0</a:t>
            </a:r>
            <a:r>
              <a:rPr lang="en-US" sz="2400" dirty="0"/>
              <a:t>})</a:t>
            </a:r>
            <a:r>
              <a:rPr lang="en-US" sz="2400" dirty="0">
                <a:sym typeface="Wingdings" charset="2"/>
              </a:rPr>
              <a:t> </a:t>
            </a:r>
            <a:r>
              <a:rPr lang="en-US" sz="2400" dirty="0"/>
              <a:t>{S1</a:t>
            </a:r>
            <a:r>
              <a:rPr lang="en-US" sz="2400" baseline="-25000" dirty="0"/>
              <a:t>i</a:t>
            </a:r>
            <a:r>
              <a:rPr lang="en-US" sz="2400" dirty="0"/>
              <a:t>, S2</a:t>
            </a:r>
            <a:r>
              <a:rPr lang="en-US" sz="2400" baseline="-25000" dirty="0"/>
              <a:t>j</a:t>
            </a:r>
            <a:r>
              <a:rPr lang="en-US" sz="2400" dirty="0"/>
              <a:t>} </a:t>
            </a:r>
          </a:p>
          <a:p>
            <a:pPr lvl="2"/>
            <a:r>
              <a:rPr lang="en-US" sz="2000" dirty="0"/>
              <a:t>If T</a:t>
            </a:r>
            <a:r>
              <a:rPr lang="en-US" sz="2000" baseline="-25000" dirty="0"/>
              <a:t>1</a:t>
            </a:r>
            <a:r>
              <a:rPr lang="en-US" sz="2000" dirty="0"/>
              <a:t>(a, S1</a:t>
            </a:r>
            <a:r>
              <a:rPr lang="en-US" sz="2000" baseline="-25000" dirty="0"/>
              <a:t>0</a:t>
            </a:r>
            <a:r>
              <a:rPr lang="en-US" sz="2000" dirty="0"/>
              <a:t>)</a:t>
            </a:r>
            <a:r>
              <a:rPr lang="en-US" sz="2000" dirty="0">
                <a:sym typeface="Wingdings" charset="2"/>
              </a:rPr>
              <a:t> </a:t>
            </a:r>
            <a:r>
              <a:rPr lang="en-US" sz="2000" dirty="0"/>
              <a:t>S1</a:t>
            </a:r>
            <a:r>
              <a:rPr lang="en-US" sz="2000" baseline="-25000" dirty="0"/>
              <a:t>i, </a:t>
            </a:r>
            <a:r>
              <a:rPr lang="en-US" sz="2000" dirty="0"/>
              <a:t>and T</a:t>
            </a:r>
            <a:r>
              <a:rPr lang="en-US" sz="2000" baseline="-25000" dirty="0"/>
              <a:t>2</a:t>
            </a:r>
            <a:r>
              <a:rPr lang="en-US" sz="2000" dirty="0"/>
              <a:t>(a, S2</a:t>
            </a:r>
            <a:r>
              <a:rPr lang="en-US" sz="2000" baseline="-25000" dirty="0"/>
              <a:t>0</a:t>
            </a:r>
            <a:r>
              <a:rPr lang="en-US" sz="2000" dirty="0"/>
              <a:t>)</a:t>
            </a:r>
            <a:r>
              <a:rPr lang="en-US" sz="2000" dirty="0">
                <a:sym typeface="Wingdings" charset="2"/>
              </a:rPr>
              <a:t> </a:t>
            </a:r>
            <a:r>
              <a:rPr lang="en-US" sz="2000" dirty="0"/>
              <a:t>S2</a:t>
            </a:r>
            <a:r>
              <a:rPr lang="en-US" sz="2000" baseline="-25000" dirty="0"/>
              <a:t>j</a:t>
            </a:r>
          </a:p>
          <a:p>
            <a:r>
              <a:rPr lang="en-US" sz="2800" dirty="0"/>
              <a:t>Repeat for each composite state reached</a:t>
            </a:r>
          </a:p>
          <a:p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648" y="0"/>
            <a:ext cx="1810352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6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4B14-673F-3649-AD46-D7344427AF02}" type="slidenum">
              <a:rPr lang="en-US"/>
              <a:pPr/>
              <a:t>38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FSM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much work?</a:t>
            </a:r>
          </a:p>
          <a:p>
            <a:r>
              <a:rPr lang="en-US" dirty="0">
                <a:solidFill>
                  <a:srgbClr val="FF6600"/>
                </a:solidFill>
              </a:rPr>
              <a:t>Hint: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  Maximum number of composite states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6600"/>
                </a:solidFill>
              </a:rPr>
              <a:t>          (state pairs)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   Maximum number of edges from each state pair?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   Work per edge?</a:t>
            </a:r>
          </a:p>
        </p:txBody>
      </p:sp>
    </p:spTree>
    <p:extLst>
      <p:ext uri="{BB962C8B-B14F-4D97-AF65-F5344CB8AC3E}">
        <p14:creationId xmlns:p14="http://schemas.microsoft.com/office/powerpoint/2010/main" val="25692064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4B14-673F-3649-AD46-D7344427AF02}" type="slidenum">
              <a:rPr lang="en-US"/>
              <a:pPr/>
              <a:t>39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FSM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</a:t>
            </a:r>
          </a:p>
          <a:p>
            <a:pPr lvl="1">
              <a:buNone/>
            </a:pPr>
            <a:r>
              <a:rPr lang="en-US" dirty="0"/>
              <a:t>   At most |alphabet|*|State1|*|State2| edges == work</a:t>
            </a:r>
          </a:p>
          <a:p>
            <a:r>
              <a:rPr lang="en-US" dirty="0"/>
              <a:t>Can group together original edges</a:t>
            </a:r>
          </a:p>
          <a:p>
            <a:pPr lvl="1"/>
            <a:r>
              <a:rPr lang="en-US" i="1" dirty="0"/>
              <a:t>i.e.</a:t>
            </a:r>
            <a:r>
              <a:rPr lang="en-US" dirty="0"/>
              <a:t> in each state compute intersections of outgoing edges</a:t>
            </a:r>
          </a:p>
          <a:p>
            <a:pPr lvl="1"/>
            <a:r>
              <a:rPr lang="en-US" dirty="0"/>
              <a:t>Really at most |E</a:t>
            </a:r>
            <a:r>
              <a:rPr lang="en-US" baseline="-25000" dirty="0"/>
              <a:t>1</a:t>
            </a:r>
            <a:r>
              <a:rPr lang="en-US" dirty="0"/>
              <a:t>|*|E</a:t>
            </a:r>
            <a:r>
              <a:rPr lang="en-US" baseline="-25000" dirty="0"/>
              <a:t>2</a:t>
            </a:r>
            <a:r>
              <a:rPr lang="en-US" dirty="0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8748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56A9C-85CF-3744-AE25-78C85D9E5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with Reference Specification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6AB44-1514-2B4D-A53D-575D6B2F9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Validate the design by testing it:</a:t>
            </a:r>
          </a:p>
          <a:p>
            <a:r>
              <a:rPr lang="en-US" dirty="0"/>
              <a:t>Create a set of test inputs</a:t>
            </a:r>
          </a:p>
          <a:p>
            <a:r>
              <a:rPr lang="en-US" dirty="0"/>
              <a:t>Apply test inputs </a:t>
            </a:r>
          </a:p>
          <a:p>
            <a:pPr lvl="1"/>
            <a:r>
              <a:rPr lang="en-US" dirty="0"/>
              <a:t>To implementation under test</a:t>
            </a:r>
          </a:p>
          <a:p>
            <a:pPr lvl="1"/>
            <a:r>
              <a:rPr lang="en-US" dirty="0"/>
              <a:t>To reference specification </a:t>
            </a:r>
          </a:p>
          <a:p>
            <a:r>
              <a:rPr lang="en-US" dirty="0"/>
              <a:t>Collect response outputs</a:t>
            </a:r>
          </a:p>
          <a:p>
            <a:r>
              <a:rPr lang="en-US" dirty="0"/>
              <a:t>Check if outputs match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00E00-3D60-CA43-848B-EBCB3B0C4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48EAB-AEAF-754A-A654-8CFEE93CD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5DF8AB-8557-6B4F-9A88-4D30A093D5EA}"/>
              </a:ext>
            </a:extLst>
          </p:cNvPr>
          <p:cNvSpPr txBox="1"/>
          <p:nvPr/>
        </p:nvSpPr>
        <p:spPr>
          <a:xfrm>
            <a:off x="7620000" y="304800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20</a:t>
            </a:r>
          </a:p>
        </p:txBody>
      </p:sp>
    </p:spTree>
    <p:extLst>
      <p:ext uri="{BB962C8B-B14F-4D97-AF65-F5344CB8AC3E}">
        <p14:creationId xmlns:p14="http://schemas.microsoft.com/office/powerpoint/2010/main" val="25461360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8587-0CE0-FF4E-9F2C-042EC525C7A5}" type="slidenum">
              <a:rPr lang="en-US"/>
              <a:pPr/>
              <a:t>40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Non-Equivalence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848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State {S1</a:t>
            </a:r>
            <a:r>
              <a:rPr lang="en-US" baseline="-25000" dirty="0"/>
              <a:t>i</a:t>
            </a:r>
            <a:r>
              <a:rPr lang="en-US" dirty="0"/>
              <a:t>, S2</a:t>
            </a:r>
            <a:r>
              <a:rPr lang="en-US" baseline="-25000" dirty="0"/>
              <a:t>j</a:t>
            </a:r>
            <a:r>
              <a:rPr lang="en-US" dirty="0"/>
              <a:t>} demonstrates non-equivalence </a:t>
            </a:r>
            <a:r>
              <a:rPr lang="en-US" dirty="0" err="1"/>
              <a:t>iff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{S1</a:t>
            </a:r>
            <a:r>
              <a:rPr lang="en-US" baseline="-25000" dirty="0"/>
              <a:t>i</a:t>
            </a:r>
            <a:r>
              <a:rPr lang="en-US" dirty="0"/>
              <a:t>, S2</a:t>
            </a:r>
            <a:r>
              <a:rPr lang="en-US" baseline="-25000" dirty="0"/>
              <a:t>j</a:t>
            </a:r>
            <a:r>
              <a:rPr lang="en-US" dirty="0"/>
              <a:t>} reachable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On some input, State S1</a:t>
            </a:r>
            <a:r>
              <a:rPr lang="en-US" baseline="-25000" dirty="0"/>
              <a:t>i </a:t>
            </a:r>
            <a:r>
              <a:rPr lang="en-US" dirty="0"/>
              <a:t>and S2</a:t>
            </a:r>
            <a:r>
              <a:rPr lang="en-US" baseline="-25000" dirty="0"/>
              <a:t>j</a:t>
            </a:r>
            <a:r>
              <a:rPr lang="en-US" dirty="0"/>
              <a:t> produce different outputs </a:t>
            </a:r>
          </a:p>
          <a:p>
            <a:pPr>
              <a:lnSpc>
                <a:spcPct val="90000"/>
              </a:lnSpc>
            </a:pPr>
            <a:r>
              <a:rPr lang="en-US" dirty="0"/>
              <a:t>If S1</a:t>
            </a:r>
            <a:r>
              <a:rPr lang="en-US" baseline="-25000" dirty="0"/>
              <a:t>i </a:t>
            </a:r>
            <a:r>
              <a:rPr lang="en-US" dirty="0"/>
              <a:t>and S2</a:t>
            </a:r>
            <a:r>
              <a:rPr lang="en-US" baseline="-25000" dirty="0"/>
              <a:t>j </a:t>
            </a:r>
            <a:r>
              <a:rPr lang="en-US" dirty="0"/>
              <a:t>have the</a:t>
            </a:r>
            <a:r>
              <a:rPr lang="en-US" baseline="-25000" dirty="0"/>
              <a:t> </a:t>
            </a:r>
            <a:r>
              <a:rPr lang="en-US" dirty="0"/>
              <a:t> same outputs for all composite states, it is impossible to distinguish the machines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They are equivalent</a:t>
            </a:r>
          </a:p>
          <a:p>
            <a:pPr>
              <a:lnSpc>
                <a:spcPct val="90000"/>
              </a:lnSpc>
            </a:pPr>
            <a:r>
              <a:rPr lang="en-US" dirty="0"/>
              <a:t>A </a:t>
            </a:r>
            <a:r>
              <a:rPr lang="en-US" b="1" dirty="0"/>
              <a:t>reachable</a:t>
            </a:r>
            <a:r>
              <a:rPr lang="en-US" dirty="0"/>
              <a:t> state with differing outputs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Implies the machines are not identical</a:t>
            </a:r>
          </a:p>
        </p:txBody>
      </p:sp>
    </p:spTree>
    <p:extLst>
      <p:ext uri="{BB962C8B-B14F-4D97-AF65-F5344CB8AC3E}">
        <p14:creationId xmlns:p14="http://schemas.microsoft.com/office/powerpoint/2010/main" val="69798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78316-B963-6243-852C-A1A9ABBAD820}" type="slidenum">
              <a:rPr lang="en-US"/>
              <a:pPr/>
              <a:t>41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Reachable Mismatch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that we have a composite state machine, with this construction</a:t>
            </a:r>
          </a:p>
          <a:p>
            <a:r>
              <a:rPr lang="en-US" b="1" dirty="0"/>
              <a:t>Question</a:t>
            </a:r>
            <a:r>
              <a:rPr lang="en-US" dirty="0"/>
              <a:t>: does this composite state machine ever produce a 1?  </a:t>
            </a:r>
          </a:p>
          <a:p>
            <a:pPr lvl="1"/>
            <a:r>
              <a:rPr lang="en-US" dirty="0"/>
              <a:t>Is there a reachable state that has differing outputs?</a:t>
            </a:r>
          </a:p>
        </p:txBody>
      </p:sp>
    </p:spTree>
    <p:extLst>
      <p:ext uri="{BB962C8B-B14F-4D97-AF65-F5344CB8AC3E}">
        <p14:creationId xmlns:p14="http://schemas.microsoft.com/office/powerpoint/2010/main" val="339306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2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CEFEF-C667-CF40-B45F-89BAFCB9BCD3}" type="slidenum">
              <a:rPr lang="en-US"/>
              <a:pPr/>
              <a:t>42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Answering Reachability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Start at composite start state {S1</a:t>
            </a:r>
            <a:r>
              <a:rPr lang="en-US" baseline="-25000" dirty="0"/>
              <a:t>0</a:t>
            </a:r>
            <a:r>
              <a:rPr lang="en-US" dirty="0"/>
              <a:t>, S2</a:t>
            </a:r>
            <a:r>
              <a:rPr lang="en-US" baseline="-25000" dirty="0"/>
              <a:t>0</a:t>
            </a:r>
            <a:r>
              <a:rPr lang="en-US" dirty="0"/>
              <a:t>} </a:t>
            </a:r>
          </a:p>
          <a:p>
            <a:pPr>
              <a:lnSpc>
                <a:spcPct val="90000"/>
              </a:lnSpc>
            </a:pPr>
            <a:r>
              <a:rPr lang="en-US" dirty="0"/>
              <a:t>Search for path to a differing state</a:t>
            </a:r>
          </a:p>
          <a:p>
            <a:pPr>
              <a:lnSpc>
                <a:spcPct val="90000"/>
              </a:lnSpc>
            </a:pPr>
            <a:r>
              <a:rPr lang="en-US" dirty="0"/>
              <a:t>Use any search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Breadth-First Search, Depth-First Search</a:t>
            </a:r>
          </a:p>
          <a:p>
            <a:pPr>
              <a:lnSpc>
                <a:spcPct val="90000"/>
              </a:lnSpc>
            </a:pPr>
            <a:r>
              <a:rPr lang="en-US" dirty="0"/>
              <a:t>End when find differing state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Not equivalent</a:t>
            </a:r>
          </a:p>
          <a:p>
            <a:pPr>
              <a:lnSpc>
                <a:spcPct val="90000"/>
              </a:lnSpc>
            </a:pPr>
            <a:r>
              <a:rPr lang="en-US" dirty="0"/>
              <a:t>OR when have explored entire reachable graph without finding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Are equivalent</a:t>
            </a:r>
          </a:p>
        </p:txBody>
      </p:sp>
    </p:spTree>
    <p:extLst>
      <p:ext uri="{BB962C8B-B14F-4D97-AF65-F5344CB8AC3E}">
        <p14:creationId xmlns:p14="http://schemas.microsoft.com/office/powerpoint/2010/main" val="7766787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953E-BFE7-1D4E-BFA3-AAAB2E4449FE}" type="slidenum">
              <a:rPr lang="en-US"/>
              <a:pPr/>
              <a:t>43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Reachability Search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Worst: explore all edges at most once</a:t>
            </a:r>
          </a:p>
          <a:p>
            <a:pPr lvl="1"/>
            <a:r>
              <a:rPr lang="en-US" dirty="0"/>
              <a:t>O(|E|)=O(|E</a:t>
            </a:r>
            <a:r>
              <a:rPr lang="en-US" baseline="-25000" dirty="0"/>
              <a:t>1</a:t>
            </a:r>
            <a:r>
              <a:rPr lang="en-US" dirty="0"/>
              <a:t>|*|E</a:t>
            </a:r>
            <a:r>
              <a:rPr lang="en-US" baseline="-25000" dirty="0"/>
              <a:t>2</a:t>
            </a:r>
            <a:r>
              <a:rPr lang="en-US" dirty="0"/>
              <a:t>|)</a:t>
            </a:r>
          </a:p>
          <a:p>
            <a:r>
              <a:rPr lang="en-US" dirty="0"/>
              <a:t>Can combine composition construction and search</a:t>
            </a:r>
          </a:p>
          <a:p>
            <a:pPr lvl="1"/>
            <a:r>
              <a:rPr lang="en-US" i="1" dirty="0"/>
              <a:t>i.e.</a:t>
            </a:r>
            <a:r>
              <a:rPr lang="en-US" dirty="0"/>
              <a:t> only follow edges which fill-in as search</a:t>
            </a:r>
          </a:p>
          <a:p>
            <a:pPr lvl="1"/>
            <a:r>
              <a:rPr lang="en-US" dirty="0"/>
              <a:t>(way described)</a:t>
            </a:r>
          </a:p>
        </p:txBody>
      </p:sp>
    </p:spTree>
    <p:extLst>
      <p:ext uri="{BB962C8B-B14F-4D97-AF65-F5344CB8AC3E}">
        <p14:creationId xmlns:p14="http://schemas.microsoft.com/office/powerpoint/2010/main" val="329540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92AE-B2BA-1244-9E94-8A4F104E71D9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1600200" y="2209800"/>
            <a:ext cx="8382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s0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1600200" y="3352800"/>
            <a:ext cx="8382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s1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600200" y="4495800"/>
            <a:ext cx="8382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s2</a:t>
            </a:r>
          </a:p>
        </p:txBody>
      </p:sp>
      <p:cxnSp>
        <p:nvCxnSpPr>
          <p:cNvPr id="15" name="Straight Arrow Connector 14"/>
          <p:cNvCxnSpPr>
            <a:stCxn id="7" idx="4"/>
            <a:endCxn id="8" idx="0"/>
          </p:cNvCxnSpPr>
          <p:nvPr/>
        </p:nvCxnSpPr>
        <p:spPr bwMode="auto">
          <a:xfrm rot="5400000">
            <a:off x="1828800" y="3162300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8" idx="4"/>
            <a:endCxn id="9" idx="0"/>
          </p:cNvCxnSpPr>
          <p:nvPr/>
        </p:nvCxnSpPr>
        <p:spPr bwMode="auto">
          <a:xfrm rot="5400000">
            <a:off x="1828800" y="4305300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Curved Connector 30"/>
          <p:cNvCxnSpPr>
            <a:stCxn id="9" idx="4"/>
            <a:endCxn id="7" idx="0"/>
          </p:cNvCxnSpPr>
          <p:nvPr/>
        </p:nvCxnSpPr>
        <p:spPr bwMode="auto">
          <a:xfrm rot="5400000" flipH="1">
            <a:off x="495300" y="3733800"/>
            <a:ext cx="3048000" cy="1588"/>
          </a:xfrm>
          <a:prstGeom prst="curvedConnector5">
            <a:avLst>
              <a:gd name="adj1" fmla="val -7500"/>
              <a:gd name="adj2" fmla="val 78825567"/>
              <a:gd name="adj3" fmla="val 1075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2286000" y="2971800"/>
            <a:ext cx="543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-/0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86000" y="4114800"/>
            <a:ext cx="543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-/1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8600" y="3352800"/>
            <a:ext cx="543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-/1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4800600" y="2286000"/>
            <a:ext cx="3581400" cy="3048794"/>
            <a:chOff x="3657600" y="2209800"/>
            <a:chExt cx="3581400" cy="3048794"/>
          </a:xfrm>
        </p:grpSpPr>
        <p:sp>
          <p:nvSpPr>
            <p:cNvPr id="10" name="Oval 9"/>
            <p:cNvSpPr/>
            <p:nvPr/>
          </p:nvSpPr>
          <p:spPr bwMode="auto">
            <a:xfrm>
              <a:off x="4953000" y="2209800"/>
              <a:ext cx="8382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q0</a:t>
              </a: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953000" y="3352800"/>
              <a:ext cx="8382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q1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953000" y="4495800"/>
              <a:ext cx="8382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q3</a:t>
              </a: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6400800" y="3352800"/>
              <a:ext cx="838200" cy="762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q2</a:t>
              </a:r>
            </a:p>
          </p:txBody>
        </p:sp>
        <p:cxnSp>
          <p:nvCxnSpPr>
            <p:cNvPr id="19" name="Straight Arrow Connector 18"/>
            <p:cNvCxnSpPr>
              <a:stCxn id="10" idx="4"/>
              <a:endCxn id="11" idx="0"/>
            </p:cNvCxnSpPr>
            <p:nvPr/>
          </p:nvCxnSpPr>
          <p:spPr bwMode="auto">
            <a:xfrm rot="5400000">
              <a:off x="5181600" y="3162300"/>
              <a:ext cx="381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stCxn id="11" idx="4"/>
              <a:endCxn id="12" idx="0"/>
            </p:cNvCxnSpPr>
            <p:nvPr/>
          </p:nvCxnSpPr>
          <p:spPr bwMode="auto">
            <a:xfrm rot="5400000">
              <a:off x="5181600" y="4305300"/>
              <a:ext cx="381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10" idx="5"/>
              <a:endCxn id="13" idx="0"/>
            </p:cNvCxnSpPr>
            <p:nvPr/>
          </p:nvCxnSpPr>
          <p:spPr bwMode="auto">
            <a:xfrm rot="16200000" flipH="1">
              <a:off x="5997878" y="2530778"/>
              <a:ext cx="492592" cy="11514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Straight Arrow Connector 24"/>
            <p:cNvCxnSpPr>
              <a:stCxn id="13" idx="4"/>
              <a:endCxn id="12" idx="7"/>
            </p:cNvCxnSpPr>
            <p:nvPr/>
          </p:nvCxnSpPr>
          <p:spPr bwMode="auto">
            <a:xfrm rot="5400000">
              <a:off x="5997878" y="3785370"/>
              <a:ext cx="492592" cy="11514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Curved Connector 26"/>
            <p:cNvCxnSpPr>
              <a:stCxn id="12" idx="4"/>
              <a:endCxn id="10" idx="0"/>
            </p:cNvCxnSpPr>
            <p:nvPr/>
          </p:nvCxnSpPr>
          <p:spPr bwMode="auto">
            <a:xfrm rot="5400000" flipH="1">
              <a:off x="3848100" y="3733800"/>
              <a:ext cx="3048000" cy="1588"/>
            </a:xfrm>
            <a:prstGeom prst="curvedConnector5">
              <a:avLst>
                <a:gd name="adj1" fmla="val -7500"/>
                <a:gd name="adj2" fmla="val 70047481"/>
                <a:gd name="adj3" fmla="val 1075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3657600" y="3505200"/>
              <a:ext cx="543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-/1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86400" y="4038600"/>
              <a:ext cx="543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-/1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77000" y="4267200"/>
              <a:ext cx="543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-/0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324600" y="2667000"/>
              <a:ext cx="6125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1/0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334000" y="2895600"/>
              <a:ext cx="6125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0/0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76902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699F-022B-D046-B455-7974F8D315F2}" type="slidenum">
              <a:rPr lang="en-US"/>
              <a:pPr/>
              <a:t>45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Composite FSM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495800"/>
          </a:xfrm>
        </p:spPr>
        <p:txBody>
          <a:bodyPr/>
          <a:lstStyle/>
          <a:p>
            <a:r>
              <a:rPr lang="en-US" sz="2800" dirty="0"/>
              <a:t>Assume know start state for each FSM</a:t>
            </a:r>
          </a:p>
          <a:p>
            <a:r>
              <a:rPr lang="en-US" sz="2800" dirty="0"/>
              <a:t>Each state in composite is labeled by the pair {S1</a:t>
            </a:r>
            <a:r>
              <a:rPr lang="en-US" sz="2800" baseline="-25000" dirty="0"/>
              <a:t>i</a:t>
            </a:r>
            <a:r>
              <a:rPr lang="en-US" sz="2800" dirty="0"/>
              <a:t>, S2</a:t>
            </a:r>
            <a:r>
              <a:rPr lang="en-US" sz="2800" baseline="-25000" dirty="0"/>
              <a:t>j</a:t>
            </a:r>
            <a:r>
              <a:rPr lang="en-US" sz="2800" dirty="0"/>
              <a:t>}</a:t>
            </a:r>
          </a:p>
          <a:p>
            <a:r>
              <a:rPr lang="en-US" sz="2800" dirty="0"/>
              <a:t>Start in {S1</a:t>
            </a:r>
            <a:r>
              <a:rPr lang="en-US" sz="2800" baseline="-25000" dirty="0"/>
              <a:t>0</a:t>
            </a:r>
            <a:r>
              <a:rPr lang="en-US" sz="2800" dirty="0"/>
              <a:t>, S2</a:t>
            </a:r>
            <a:r>
              <a:rPr lang="en-US" sz="2800" baseline="-25000" dirty="0"/>
              <a:t>0</a:t>
            </a:r>
            <a:r>
              <a:rPr lang="en-US" sz="2800" dirty="0"/>
              <a:t>} </a:t>
            </a:r>
          </a:p>
          <a:p>
            <a:r>
              <a:rPr lang="en-US" sz="2800" dirty="0"/>
              <a:t>For each symbol </a:t>
            </a:r>
            <a:r>
              <a:rPr lang="en-US" sz="2800" i="1" dirty="0"/>
              <a:t>a</a:t>
            </a:r>
            <a:r>
              <a:rPr lang="en-US" sz="2800" dirty="0"/>
              <a:t>, create a new edge:</a:t>
            </a:r>
          </a:p>
          <a:p>
            <a:pPr lvl="1"/>
            <a:r>
              <a:rPr lang="en-US" sz="2400" dirty="0"/>
              <a:t>T(a,{S1</a:t>
            </a:r>
            <a:r>
              <a:rPr lang="en-US" sz="2400" baseline="-25000" dirty="0"/>
              <a:t>0</a:t>
            </a:r>
            <a:r>
              <a:rPr lang="en-US" sz="2400" dirty="0"/>
              <a:t>, S2</a:t>
            </a:r>
            <a:r>
              <a:rPr lang="en-US" sz="2400" baseline="-25000" dirty="0"/>
              <a:t>0</a:t>
            </a:r>
            <a:r>
              <a:rPr lang="en-US" sz="2400" dirty="0"/>
              <a:t>})</a:t>
            </a:r>
            <a:r>
              <a:rPr lang="en-US" sz="2400" dirty="0">
                <a:sym typeface="Wingdings" charset="2"/>
              </a:rPr>
              <a:t> </a:t>
            </a:r>
            <a:r>
              <a:rPr lang="en-US" sz="2400" dirty="0"/>
              <a:t>{S1</a:t>
            </a:r>
            <a:r>
              <a:rPr lang="en-US" sz="2400" baseline="-25000" dirty="0"/>
              <a:t>i</a:t>
            </a:r>
            <a:r>
              <a:rPr lang="en-US" sz="2400" dirty="0"/>
              <a:t>, S2</a:t>
            </a:r>
            <a:r>
              <a:rPr lang="en-US" sz="2400" baseline="-25000" dirty="0"/>
              <a:t>j</a:t>
            </a:r>
            <a:r>
              <a:rPr lang="en-US" sz="2400" dirty="0"/>
              <a:t>} </a:t>
            </a:r>
          </a:p>
          <a:p>
            <a:pPr lvl="2"/>
            <a:r>
              <a:rPr lang="en-US" sz="2000" dirty="0"/>
              <a:t>If T</a:t>
            </a:r>
            <a:r>
              <a:rPr lang="en-US" sz="2000" baseline="-25000" dirty="0"/>
              <a:t>1</a:t>
            </a:r>
            <a:r>
              <a:rPr lang="en-US" sz="2000" dirty="0"/>
              <a:t>(a, S1</a:t>
            </a:r>
            <a:r>
              <a:rPr lang="en-US" sz="2000" baseline="-25000" dirty="0"/>
              <a:t>0</a:t>
            </a:r>
            <a:r>
              <a:rPr lang="en-US" sz="2000" dirty="0"/>
              <a:t>)</a:t>
            </a:r>
            <a:r>
              <a:rPr lang="en-US" sz="2000" dirty="0">
                <a:sym typeface="Wingdings" charset="2"/>
              </a:rPr>
              <a:t> </a:t>
            </a:r>
            <a:r>
              <a:rPr lang="en-US" sz="2000" dirty="0"/>
              <a:t>S1</a:t>
            </a:r>
            <a:r>
              <a:rPr lang="en-US" sz="2000" baseline="-25000" dirty="0"/>
              <a:t>i, </a:t>
            </a:r>
            <a:r>
              <a:rPr lang="en-US" sz="2000" dirty="0"/>
              <a:t>and T</a:t>
            </a:r>
            <a:r>
              <a:rPr lang="en-US" sz="2000" baseline="-25000" dirty="0"/>
              <a:t>2</a:t>
            </a:r>
            <a:r>
              <a:rPr lang="en-US" sz="2000" dirty="0"/>
              <a:t>(a, S2</a:t>
            </a:r>
            <a:r>
              <a:rPr lang="en-US" sz="2000" baseline="-25000" dirty="0"/>
              <a:t>0</a:t>
            </a:r>
            <a:r>
              <a:rPr lang="en-US" sz="2000" dirty="0"/>
              <a:t>)</a:t>
            </a:r>
            <a:r>
              <a:rPr lang="en-US" sz="2000" dirty="0">
                <a:sym typeface="Wingdings" charset="2"/>
              </a:rPr>
              <a:t> </a:t>
            </a:r>
            <a:r>
              <a:rPr lang="en-US" sz="2000" dirty="0"/>
              <a:t>S2</a:t>
            </a:r>
            <a:r>
              <a:rPr lang="en-US" sz="2000" baseline="-25000" dirty="0"/>
              <a:t>j</a:t>
            </a:r>
          </a:p>
          <a:p>
            <a:pPr lvl="2"/>
            <a:r>
              <a:rPr lang="en-US" sz="2000" dirty="0"/>
              <a:t>Check that both state machines produce same outputs on input symbol </a:t>
            </a:r>
            <a:r>
              <a:rPr lang="en-US" sz="2000" i="1" dirty="0"/>
              <a:t>a</a:t>
            </a:r>
            <a:endParaRPr lang="en-US" sz="2000" i="1" baseline="-25000" dirty="0"/>
          </a:p>
          <a:p>
            <a:r>
              <a:rPr lang="en-US" sz="2800" dirty="0"/>
              <a:t>Repeat for each composite state reached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44473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8714B-4275-3F49-9247-5510AED961BA}" type="slidenum">
              <a:rPr lang="en-US"/>
              <a:pPr/>
              <a:t>46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0" y="2057400"/>
            <a:ext cx="8919776" cy="3433465"/>
            <a:chOff x="-306259" y="2057400"/>
            <a:chExt cx="8919776" cy="3433465"/>
          </a:xfrm>
        </p:grpSpPr>
        <p:sp>
          <p:nvSpPr>
            <p:cNvPr id="12294" name="Oval 6"/>
            <p:cNvSpPr>
              <a:spLocks noChangeArrowheads="1"/>
            </p:cNvSpPr>
            <p:nvPr/>
          </p:nvSpPr>
          <p:spPr bwMode="auto">
            <a:xfrm>
              <a:off x="457200" y="4191000"/>
              <a:ext cx="609600" cy="533400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s3</a:t>
              </a:r>
            </a:p>
          </p:txBody>
        </p:sp>
        <p:sp>
          <p:nvSpPr>
            <p:cNvPr id="12296" name="Oval 8"/>
            <p:cNvSpPr>
              <a:spLocks noChangeArrowheads="1"/>
            </p:cNvSpPr>
            <p:nvPr/>
          </p:nvSpPr>
          <p:spPr bwMode="auto">
            <a:xfrm>
              <a:off x="2667000" y="4191000"/>
              <a:ext cx="609600" cy="533400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s4</a:t>
              </a:r>
            </a:p>
          </p:txBody>
        </p:sp>
        <p:cxnSp>
          <p:nvCxnSpPr>
            <p:cNvPr id="12299" name="AutoShape 11"/>
            <p:cNvCxnSpPr>
              <a:cxnSpLocks noChangeShapeType="1"/>
              <a:stCxn id="12293" idx="3"/>
              <a:endCxn id="12294" idx="0"/>
            </p:cNvCxnSpPr>
            <p:nvPr/>
          </p:nvCxnSpPr>
          <p:spPr bwMode="auto">
            <a:xfrm rot="5400000">
              <a:off x="500880" y="3840605"/>
              <a:ext cx="611515" cy="89274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300" name="AutoShape 12"/>
            <p:cNvCxnSpPr>
              <a:cxnSpLocks noChangeShapeType="1"/>
              <a:stCxn id="12293" idx="5"/>
              <a:endCxn id="12296" idx="0"/>
            </p:cNvCxnSpPr>
            <p:nvPr/>
          </p:nvCxnSpPr>
          <p:spPr bwMode="auto">
            <a:xfrm rot="16200000" flipH="1">
              <a:off x="1821306" y="3040505"/>
              <a:ext cx="611515" cy="1689474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301" name="AutoShape 13"/>
            <p:cNvCxnSpPr>
              <a:cxnSpLocks noChangeShapeType="1"/>
              <a:stCxn id="12294" idx="5"/>
              <a:endCxn id="12296" idx="1"/>
            </p:cNvCxnSpPr>
            <p:nvPr/>
          </p:nvCxnSpPr>
          <p:spPr bwMode="auto">
            <a:xfrm rot="5400000" flipH="1" flipV="1">
              <a:off x="1677987" y="3568701"/>
              <a:ext cx="377825" cy="1778000"/>
            </a:xfrm>
            <a:prstGeom prst="curvedConnector5">
              <a:avLst>
                <a:gd name="adj1" fmla="val -81093"/>
                <a:gd name="adj2" fmla="val 50000"/>
                <a:gd name="adj3" fmla="val 12478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302" name="AutoShape 14"/>
            <p:cNvCxnSpPr>
              <a:cxnSpLocks noChangeShapeType="1"/>
              <a:stCxn id="12294" idx="2"/>
              <a:endCxn id="12293" idx="2"/>
            </p:cNvCxnSpPr>
            <p:nvPr/>
          </p:nvCxnSpPr>
          <p:spPr bwMode="auto">
            <a:xfrm rot="10800000" flipH="1">
              <a:off x="457200" y="3390900"/>
              <a:ext cx="304800" cy="1066800"/>
            </a:xfrm>
            <a:prstGeom prst="curvedConnector3">
              <a:avLst>
                <a:gd name="adj1" fmla="val -75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303" name="AutoShape 15"/>
            <p:cNvCxnSpPr>
              <a:cxnSpLocks noChangeShapeType="1"/>
              <a:stCxn id="12295" idx="3"/>
              <a:endCxn id="12294" idx="7"/>
            </p:cNvCxnSpPr>
            <p:nvPr/>
          </p:nvCxnSpPr>
          <p:spPr bwMode="auto">
            <a:xfrm rot="5400000">
              <a:off x="1255712" y="3302001"/>
              <a:ext cx="688975" cy="124460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304" name="AutoShape 16"/>
            <p:cNvCxnSpPr>
              <a:cxnSpLocks noChangeShapeType="1"/>
              <a:stCxn id="12295" idx="5"/>
              <a:endCxn id="12296" idx="7"/>
            </p:cNvCxnSpPr>
            <p:nvPr/>
          </p:nvCxnSpPr>
          <p:spPr bwMode="auto">
            <a:xfrm rot="16200000" flipH="1">
              <a:off x="2576512" y="3657601"/>
              <a:ext cx="688975" cy="53340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305" name="AutoShape 17"/>
            <p:cNvCxnSpPr>
              <a:cxnSpLocks noChangeShapeType="1"/>
              <a:stCxn id="12296" idx="3"/>
              <a:endCxn id="12294" idx="6"/>
            </p:cNvCxnSpPr>
            <p:nvPr/>
          </p:nvCxnSpPr>
          <p:spPr bwMode="auto">
            <a:xfrm rot="16200000" flipV="1">
              <a:off x="1816893" y="3707607"/>
              <a:ext cx="188913" cy="1689100"/>
            </a:xfrm>
            <a:prstGeom prst="curvedConnector4">
              <a:avLst>
                <a:gd name="adj1" fmla="val -162185"/>
                <a:gd name="adj2" fmla="val 7029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306" name="AutoShape 18"/>
            <p:cNvCxnSpPr>
              <a:cxnSpLocks noChangeShapeType="1"/>
              <a:stCxn id="12296" idx="5"/>
              <a:endCxn id="12295" idx="6"/>
            </p:cNvCxnSpPr>
            <p:nvPr/>
          </p:nvCxnSpPr>
          <p:spPr bwMode="auto">
            <a:xfrm rot="16200000" flipV="1">
              <a:off x="2337593" y="3796507"/>
              <a:ext cx="1255713" cy="444500"/>
            </a:xfrm>
            <a:prstGeom prst="curvedConnector4">
              <a:avLst>
                <a:gd name="adj1" fmla="val -24398"/>
                <a:gd name="adj2" fmla="val -7143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292" name="Oval 4"/>
            <p:cNvSpPr>
              <a:spLocks noChangeArrowheads="1"/>
            </p:cNvSpPr>
            <p:nvPr/>
          </p:nvSpPr>
          <p:spPr bwMode="auto">
            <a:xfrm>
              <a:off x="1524000" y="2057400"/>
              <a:ext cx="609600" cy="533400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s0</a:t>
              </a:r>
            </a:p>
          </p:txBody>
        </p:sp>
        <p:sp>
          <p:nvSpPr>
            <p:cNvPr id="12293" name="Oval 5"/>
            <p:cNvSpPr>
              <a:spLocks noChangeArrowheads="1"/>
            </p:cNvSpPr>
            <p:nvPr/>
          </p:nvSpPr>
          <p:spPr bwMode="auto">
            <a:xfrm>
              <a:off x="762000" y="3124200"/>
              <a:ext cx="609600" cy="533400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s1</a:t>
              </a:r>
            </a:p>
          </p:txBody>
        </p:sp>
        <p:sp>
          <p:nvSpPr>
            <p:cNvPr id="12295" name="Oval 7"/>
            <p:cNvSpPr>
              <a:spLocks noChangeArrowheads="1"/>
            </p:cNvSpPr>
            <p:nvPr/>
          </p:nvSpPr>
          <p:spPr bwMode="auto">
            <a:xfrm>
              <a:off x="2133600" y="3124200"/>
              <a:ext cx="609600" cy="533400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s2</a:t>
              </a:r>
            </a:p>
          </p:txBody>
        </p:sp>
        <p:cxnSp>
          <p:nvCxnSpPr>
            <p:cNvPr id="12297" name="AutoShape 9"/>
            <p:cNvCxnSpPr>
              <a:cxnSpLocks noChangeShapeType="1"/>
              <a:stCxn id="12292" idx="3"/>
              <a:endCxn id="12293" idx="0"/>
            </p:cNvCxnSpPr>
            <p:nvPr/>
          </p:nvCxnSpPr>
          <p:spPr bwMode="auto">
            <a:xfrm rot="5400000">
              <a:off x="1034280" y="2545205"/>
              <a:ext cx="611515" cy="546474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298" name="AutoShape 10"/>
            <p:cNvCxnSpPr>
              <a:cxnSpLocks noChangeShapeType="1"/>
              <a:stCxn id="12292" idx="5"/>
              <a:endCxn id="12295" idx="0"/>
            </p:cNvCxnSpPr>
            <p:nvPr/>
          </p:nvCxnSpPr>
          <p:spPr bwMode="auto">
            <a:xfrm rot="16200000" flipH="1">
              <a:off x="1935956" y="2621757"/>
              <a:ext cx="611187" cy="393700"/>
            </a:xfrm>
            <a:prstGeom prst="curvedConnector3">
              <a:avLst>
                <a:gd name="adj1" fmla="val 5636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308" name="Text Box 20"/>
            <p:cNvSpPr txBox="1">
              <a:spLocks noChangeArrowheads="1"/>
            </p:cNvSpPr>
            <p:nvPr/>
          </p:nvSpPr>
          <p:spPr bwMode="auto">
            <a:xfrm>
              <a:off x="914400" y="2438400"/>
              <a:ext cx="61251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+mn-lt"/>
                </a:rPr>
                <a:t>0/0</a:t>
              </a:r>
            </a:p>
          </p:txBody>
        </p:sp>
        <p:sp>
          <p:nvSpPr>
            <p:cNvPr id="12320" name="Oval 32"/>
            <p:cNvSpPr>
              <a:spLocks noChangeArrowheads="1"/>
            </p:cNvSpPr>
            <p:nvPr/>
          </p:nvSpPr>
          <p:spPr bwMode="auto">
            <a:xfrm>
              <a:off x="6340475" y="2438400"/>
              <a:ext cx="609600" cy="533400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q0</a:t>
              </a:r>
            </a:p>
          </p:txBody>
        </p:sp>
        <p:sp>
          <p:nvSpPr>
            <p:cNvPr id="12321" name="Oval 33"/>
            <p:cNvSpPr>
              <a:spLocks noChangeArrowheads="1"/>
            </p:cNvSpPr>
            <p:nvPr/>
          </p:nvSpPr>
          <p:spPr bwMode="auto">
            <a:xfrm>
              <a:off x="5807075" y="3505200"/>
              <a:ext cx="609600" cy="533400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q1</a:t>
              </a:r>
            </a:p>
          </p:txBody>
        </p:sp>
        <p:sp>
          <p:nvSpPr>
            <p:cNvPr id="12322" name="Oval 34"/>
            <p:cNvSpPr>
              <a:spLocks noChangeArrowheads="1"/>
            </p:cNvSpPr>
            <p:nvPr/>
          </p:nvSpPr>
          <p:spPr bwMode="auto">
            <a:xfrm>
              <a:off x="6950075" y="3505200"/>
              <a:ext cx="609600" cy="533400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q2</a:t>
              </a:r>
            </a:p>
          </p:txBody>
        </p:sp>
        <p:cxnSp>
          <p:nvCxnSpPr>
            <p:cNvPr id="12323" name="AutoShape 35"/>
            <p:cNvCxnSpPr>
              <a:cxnSpLocks noChangeShapeType="1"/>
              <a:stCxn id="12320" idx="3"/>
              <a:endCxn id="12321" idx="0"/>
            </p:cNvCxnSpPr>
            <p:nvPr/>
          </p:nvCxnSpPr>
          <p:spPr bwMode="auto">
            <a:xfrm rot="5400000">
              <a:off x="5965031" y="3040857"/>
              <a:ext cx="611187" cy="317500"/>
            </a:xfrm>
            <a:prstGeom prst="curvedConnector3">
              <a:avLst>
                <a:gd name="adj1" fmla="val 5636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324" name="AutoShape 36"/>
            <p:cNvCxnSpPr>
              <a:cxnSpLocks noChangeShapeType="1"/>
              <a:stCxn id="12320" idx="5"/>
              <a:endCxn id="12322" idx="0"/>
            </p:cNvCxnSpPr>
            <p:nvPr/>
          </p:nvCxnSpPr>
          <p:spPr bwMode="auto">
            <a:xfrm rot="16200000" flipH="1">
              <a:off x="6752431" y="3002757"/>
              <a:ext cx="611187" cy="393700"/>
            </a:xfrm>
            <a:prstGeom prst="curvedConnector3">
              <a:avLst>
                <a:gd name="adj1" fmla="val 5636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329" name="AutoShape 41"/>
            <p:cNvCxnSpPr>
              <a:cxnSpLocks noChangeShapeType="1"/>
              <a:stCxn id="12321" idx="3"/>
              <a:endCxn id="12321" idx="1"/>
            </p:cNvCxnSpPr>
            <p:nvPr/>
          </p:nvCxnSpPr>
          <p:spPr bwMode="auto">
            <a:xfrm rot="5400000" flipH="1" flipV="1">
              <a:off x="5707856" y="3771107"/>
              <a:ext cx="377825" cy="1588"/>
            </a:xfrm>
            <a:prstGeom prst="curvedConnector5">
              <a:avLst>
                <a:gd name="adj1" fmla="val -81093"/>
                <a:gd name="adj2" fmla="val -27500005"/>
                <a:gd name="adj3" fmla="val 18109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330" name="AutoShape 42"/>
            <p:cNvCxnSpPr>
              <a:cxnSpLocks noChangeShapeType="1"/>
              <a:stCxn id="12322" idx="5"/>
              <a:endCxn id="12322" idx="7"/>
            </p:cNvCxnSpPr>
            <p:nvPr/>
          </p:nvCxnSpPr>
          <p:spPr bwMode="auto">
            <a:xfrm rot="5400000" flipH="1" flipV="1">
              <a:off x="7282656" y="3771107"/>
              <a:ext cx="377825" cy="1588"/>
            </a:xfrm>
            <a:prstGeom prst="curvedConnector5">
              <a:avLst>
                <a:gd name="adj1" fmla="val -81093"/>
                <a:gd name="adj2" fmla="val 24799995"/>
                <a:gd name="adj3" fmla="val 18109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331" name="AutoShape 43"/>
            <p:cNvCxnSpPr>
              <a:cxnSpLocks noChangeShapeType="1"/>
              <a:stCxn id="12321" idx="5"/>
              <a:endCxn id="12322" idx="1"/>
            </p:cNvCxnSpPr>
            <p:nvPr/>
          </p:nvCxnSpPr>
          <p:spPr bwMode="auto">
            <a:xfrm rot="5400000" flipH="1" flipV="1">
              <a:off x="6494462" y="3416301"/>
              <a:ext cx="377825" cy="711200"/>
            </a:xfrm>
            <a:prstGeom prst="curvedConnector5">
              <a:avLst>
                <a:gd name="adj1" fmla="val -81093"/>
                <a:gd name="adj2" fmla="val 60264"/>
                <a:gd name="adj3" fmla="val 18109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2332" name="AutoShape 44"/>
            <p:cNvCxnSpPr>
              <a:cxnSpLocks noChangeShapeType="1"/>
              <a:stCxn id="12322" idx="3"/>
              <a:endCxn id="12321" idx="7"/>
            </p:cNvCxnSpPr>
            <p:nvPr/>
          </p:nvCxnSpPr>
          <p:spPr bwMode="auto">
            <a:xfrm rot="16200000" flipV="1">
              <a:off x="6494462" y="3416301"/>
              <a:ext cx="377825" cy="711200"/>
            </a:xfrm>
            <a:prstGeom prst="curvedConnector5">
              <a:avLst>
                <a:gd name="adj1" fmla="val -81093"/>
                <a:gd name="adj2" fmla="val 66741"/>
                <a:gd name="adj3" fmla="val 18109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8" name="Text Box 20"/>
            <p:cNvSpPr txBox="1">
              <a:spLocks noChangeArrowheads="1"/>
            </p:cNvSpPr>
            <p:nvPr/>
          </p:nvSpPr>
          <p:spPr bwMode="auto">
            <a:xfrm>
              <a:off x="2209800" y="2438400"/>
              <a:ext cx="61251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+mn-lt"/>
                </a:rPr>
                <a:t>1/0</a:t>
              </a:r>
            </a:p>
          </p:txBody>
        </p:sp>
        <p:sp>
          <p:nvSpPr>
            <p:cNvPr id="49" name="Text Box 20"/>
            <p:cNvSpPr txBox="1">
              <a:spLocks noChangeArrowheads="1"/>
            </p:cNvSpPr>
            <p:nvPr/>
          </p:nvSpPr>
          <p:spPr bwMode="auto">
            <a:xfrm>
              <a:off x="304800" y="3581400"/>
              <a:ext cx="61251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+mn-lt"/>
                </a:rPr>
                <a:t>0/1</a:t>
              </a:r>
            </a:p>
          </p:txBody>
        </p:sp>
        <p:sp>
          <p:nvSpPr>
            <p:cNvPr id="50" name="Text Box 20"/>
            <p:cNvSpPr txBox="1">
              <a:spLocks noChangeArrowheads="1"/>
            </p:cNvSpPr>
            <p:nvPr/>
          </p:nvSpPr>
          <p:spPr bwMode="auto">
            <a:xfrm>
              <a:off x="2057400" y="4494550"/>
              <a:ext cx="61251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+mn-lt"/>
                </a:rPr>
                <a:t>0/0</a:t>
              </a:r>
            </a:p>
          </p:txBody>
        </p:sp>
        <p:sp>
          <p:nvSpPr>
            <p:cNvPr id="51" name="Text Box 20"/>
            <p:cNvSpPr txBox="1">
              <a:spLocks noChangeArrowheads="1"/>
            </p:cNvSpPr>
            <p:nvPr/>
          </p:nvSpPr>
          <p:spPr bwMode="auto">
            <a:xfrm>
              <a:off x="1676400" y="3399270"/>
              <a:ext cx="61251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+mn-lt"/>
                </a:rPr>
                <a:t>0/0</a:t>
              </a:r>
            </a:p>
          </p:txBody>
        </p:sp>
        <p:sp>
          <p:nvSpPr>
            <p:cNvPr id="52" name="Text Box 20"/>
            <p:cNvSpPr txBox="1">
              <a:spLocks noChangeArrowheads="1"/>
            </p:cNvSpPr>
            <p:nvPr/>
          </p:nvSpPr>
          <p:spPr bwMode="auto">
            <a:xfrm>
              <a:off x="1232208" y="3367040"/>
              <a:ext cx="61251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+mn-lt"/>
                </a:rPr>
                <a:t>1/0</a:t>
              </a:r>
            </a:p>
          </p:txBody>
        </p:sp>
        <p:sp>
          <p:nvSpPr>
            <p:cNvPr id="57" name="Text Box 20"/>
            <p:cNvSpPr txBox="1">
              <a:spLocks noChangeArrowheads="1"/>
            </p:cNvSpPr>
            <p:nvPr/>
          </p:nvSpPr>
          <p:spPr bwMode="auto">
            <a:xfrm>
              <a:off x="-306259" y="3733800"/>
              <a:ext cx="61251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+mn-lt"/>
                </a:rPr>
                <a:t>0/1</a:t>
              </a:r>
            </a:p>
          </p:txBody>
        </p:sp>
        <p:sp>
          <p:nvSpPr>
            <p:cNvPr id="58" name="Text Box 20"/>
            <p:cNvSpPr txBox="1">
              <a:spLocks noChangeArrowheads="1"/>
            </p:cNvSpPr>
            <p:nvPr/>
          </p:nvSpPr>
          <p:spPr bwMode="auto">
            <a:xfrm>
              <a:off x="990600" y="5029200"/>
              <a:ext cx="61251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+mn-lt"/>
                </a:rPr>
                <a:t>1/0</a:t>
              </a:r>
            </a:p>
          </p:txBody>
        </p:sp>
        <p:sp>
          <p:nvSpPr>
            <p:cNvPr id="59" name="Text Box 20"/>
            <p:cNvSpPr txBox="1">
              <a:spLocks noChangeArrowheads="1"/>
            </p:cNvSpPr>
            <p:nvPr/>
          </p:nvSpPr>
          <p:spPr bwMode="auto">
            <a:xfrm>
              <a:off x="3505200" y="3657600"/>
              <a:ext cx="61251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+mn-lt"/>
                </a:rPr>
                <a:t>1/1</a:t>
              </a:r>
            </a:p>
          </p:txBody>
        </p:sp>
        <p:sp>
          <p:nvSpPr>
            <p:cNvPr id="60" name="Text Box 20"/>
            <p:cNvSpPr txBox="1">
              <a:spLocks noChangeArrowheads="1"/>
            </p:cNvSpPr>
            <p:nvPr/>
          </p:nvSpPr>
          <p:spPr bwMode="auto">
            <a:xfrm>
              <a:off x="2667000" y="3581400"/>
              <a:ext cx="61251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+mn-lt"/>
                </a:rPr>
                <a:t>1/1</a:t>
              </a:r>
            </a:p>
          </p:txBody>
        </p:sp>
        <p:sp>
          <p:nvSpPr>
            <p:cNvPr id="61" name="Text Box 20"/>
            <p:cNvSpPr txBox="1">
              <a:spLocks noChangeArrowheads="1"/>
            </p:cNvSpPr>
            <p:nvPr/>
          </p:nvSpPr>
          <p:spPr bwMode="auto">
            <a:xfrm>
              <a:off x="5793680" y="2758690"/>
              <a:ext cx="61251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+mn-lt"/>
                </a:rPr>
                <a:t>0/0</a:t>
              </a:r>
            </a:p>
          </p:txBody>
        </p:sp>
        <p:sp>
          <p:nvSpPr>
            <p:cNvPr id="62" name="Text Box 20"/>
            <p:cNvSpPr txBox="1">
              <a:spLocks noChangeArrowheads="1"/>
            </p:cNvSpPr>
            <p:nvPr/>
          </p:nvSpPr>
          <p:spPr bwMode="auto">
            <a:xfrm>
              <a:off x="6856760" y="2772930"/>
              <a:ext cx="61251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+mn-lt"/>
                </a:rPr>
                <a:t>1/0</a:t>
              </a:r>
            </a:p>
          </p:txBody>
        </p:sp>
        <p:sp>
          <p:nvSpPr>
            <p:cNvPr id="63" name="Text Box 20"/>
            <p:cNvSpPr txBox="1">
              <a:spLocks noChangeArrowheads="1"/>
            </p:cNvSpPr>
            <p:nvPr/>
          </p:nvSpPr>
          <p:spPr bwMode="auto">
            <a:xfrm>
              <a:off x="8001000" y="3505200"/>
              <a:ext cx="61251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+mn-lt"/>
                </a:rPr>
                <a:t>1/1</a:t>
              </a:r>
            </a:p>
          </p:txBody>
        </p:sp>
        <p:sp>
          <p:nvSpPr>
            <p:cNvPr id="64" name="Text Box 20"/>
            <p:cNvSpPr txBox="1">
              <a:spLocks noChangeArrowheads="1"/>
            </p:cNvSpPr>
            <p:nvPr/>
          </p:nvSpPr>
          <p:spPr bwMode="auto">
            <a:xfrm>
              <a:off x="4800600" y="3581400"/>
              <a:ext cx="61251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+mn-lt"/>
                </a:rPr>
                <a:t>0/1</a:t>
              </a:r>
            </a:p>
          </p:txBody>
        </p:sp>
        <p:sp>
          <p:nvSpPr>
            <p:cNvPr id="65" name="Text Box 20"/>
            <p:cNvSpPr txBox="1">
              <a:spLocks noChangeArrowheads="1"/>
            </p:cNvSpPr>
            <p:nvPr/>
          </p:nvSpPr>
          <p:spPr bwMode="auto">
            <a:xfrm>
              <a:off x="6096000" y="4191000"/>
              <a:ext cx="61251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+mn-lt"/>
                </a:rPr>
                <a:t>1/0</a:t>
              </a:r>
            </a:p>
          </p:txBody>
        </p:sp>
        <p:sp>
          <p:nvSpPr>
            <p:cNvPr id="66" name="Text Box 20"/>
            <p:cNvSpPr txBox="1">
              <a:spLocks noChangeArrowheads="1"/>
            </p:cNvSpPr>
            <p:nvPr/>
          </p:nvSpPr>
          <p:spPr bwMode="auto">
            <a:xfrm>
              <a:off x="6705600" y="4191000"/>
              <a:ext cx="61251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+mn-lt"/>
                </a:rPr>
                <a:t>0/0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33594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F7370-27A5-1440-94BE-B6B448951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-152400"/>
            <a:ext cx="7772400" cy="1143000"/>
          </a:xfrm>
        </p:spPr>
        <p:txBody>
          <a:bodyPr/>
          <a:lstStyle/>
          <a:p>
            <a:r>
              <a:rPr lang="en-US" dirty="0"/>
              <a:t>FSM </a:t>
            </a:r>
            <a:r>
              <a:rPr lang="en-US" dirty="0">
                <a:sym typeface="Wingdings" pitchFamily="2" charset="2"/>
              </a:rPr>
              <a:t> Model Checking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3225E-2B11-2A4A-BA7C-14947CE54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38200"/>
            <a:ext cx="8382000" cy="4800600"/>
          </a:xfrm>
        </p:spPr>
        <p:txBody>
          <a:bodyPr/>
          <a:lstStyle/>
          <a:p>
            <a:r>
              <a:rPr lang="en-US" dirty="0"/>
              <a:t>FSM case simple – only deal with states</a:t>
            </a:r>
          </a:p>
          <a:p>
            <a:r>
              <a:rPr lang="en-US" dirty="0"/>
              <a:t>More general, need to deal with</a:t>
            </a:r>
          </a:p>
          <a:p>
            <a:pPr lvl="1"/>
            <a:r>
              <a:rPr lang="en-US" dirty="0"/>
              <a:t>operators (add, multiply, divide)</a:t>
            </a:r>
          </a:p>
          <a:p>
            <a:pPr lvl="1"/>
            <a:r>
              <a:rPr lang="en-US" dirty="0"/>
              <a:t>Wide word registers in </a:t>
            </a:r>
            <a:r>
              <a:rPr lang="en-US" dirty="0" err="1"/>
              <a:t>datapath</a:t>
            </a:r>
            <a:endParaRPr lang="en-US" dirty="0"/>
          </a:p>
          <a:p>
            <a:pPr lvl="2"/>
            <a:r>
              <a:rPr lang="en-US" dirty="0"/>
              <a:t>Cause state exponential in register bits</a:t>
            </a:r>
          </a:p>
          <a:p>
            <a:r>
              <a:rPr lang="en-US" dirty="0"/>
              <a:t>Tricks</a:t>
            </a:r>
          </a:p>
          <a:p>
            <a:pPr lvl="1"/>
            <a:r>
              <a:rPr lang="en-US" dirty="0"/>
              <a:t>Treat operators symbolically </a:t>
            </a:r>
          </a:p>
          <a:p>
            <a:pPr lvl="2"/>
            <a:r>
              <a:rPr lang="en-US" dirty="0"/>
              <a:t>Separate operator verification from control </a:t>
            </a:r>
            <a:r>
              <a:rPr lang="en-US" dirty="0" err="1"/>
              <a:t>verif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Abstract out operator width</a:t>
            </a:r>
          </a:p>
          <a:p>
            <a:r>
              <a:rPr lang="en-US" dirty="0"/>
              <a:t>Similar flavor of case-based search</a:t>
            </a:r>
          </a:p>
          <a:p>
            <a:pPr lvl="1"/>
            <a:r>
              <a:rPr lang="en-US" dirty="0"/>
              <a:t>Conditionals need to be evaluated symbolically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AC58D-36CB-6640-9C18-ED709F5A5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C3476C-ACCE-DA47-92D0-E4C22942D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3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42492-F364-E245-9E60-E175A714F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Assertion Failure Reachability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07A28-3F6A-3943-A374-039D54E68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use with assertions</a:t>
            </a:r>
          </a:p>
          <a:p>
            <a:r>
              <a:rPr lang="en-US" dirty="0"/>
              <a:t>Is assertion failure reachable?</a:t>
            </a:r>
          </a:p>
          <a:p>
            <a:pPr lvl="1"/>
            <a:r>
              <a:rPr lang="en-US" dirty="0"/>
              <a:t>Can identify a path (a sequence of inputs) that leads to an assertion failure?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1704D-8E75-234C-91F9-680FFEBB1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CDC9D-F348-724B-9D60-12306862E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302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D2182-9B30-5C4B-87D4-58856C552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Equivalence Checking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DA0DC-EE72-B24F-B4FB-02390D587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Rich set of work on formal models for equivalence</a:t>
            </a:r>
          </a:p>
          <a:p>
            <a:pPr lvl="1"/>
            <a:r>
              <a:rPr lang="en-US" dirty="0"/>
              <a:t>Challenges and innovations to making search tractable</a:t>
            </a:r>
          </a:p>
          <a:p>
            <a:r>
              <a:rPr lang="en-US" dirty="0"/>
              <a:t>Common versions</a:t>
            </a:r>
          </a:p>
          <a:p>
            <a:pPr lvl="1"/>
            <a:r>
              <a:rPr lang="en-US" dirty="0"/>
              <a:t>Model Checking  (2007 Turing Award)</a:t>
            </a:r>
          </a:p>
          <a:p>
            <a:pPr lvl="1"/>
            <a:r>
              <a:rPr lang="en-US" dirty="0"/>
              <a:t>Bounded Model Checking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8BD6D-7B7D-E448-B346-6FE1CA460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84AFD9-7BB2-1740-8CA5-56A687AAE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60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71BDB-E4EC-F842-A795-DC786654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954A1-DDDB-0E4A-A484-62DFFF7C5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Testing suite </a:t>
            </a:r>
            <a:r>
              <a:rPr lang="en-US" b="1" dirty="0"/>
              <a:t>must</a:t>
            </a:r>
            <a:r>
              <a:rPr lang="en-US" dirty="0"/>
              <a:t> be automated</a:t>
            </a:r>
          </a:p>
          <a:p>
            <a:pPr lvl="1"/>
            <a:r>
              <a:rPr lang="en-US" dirty="0"/>
              <a:t>Single script or make build to run</a:t>
            </a:r>
          </a:p>
          <a:p>
            <a:pPr lvl="1"/>
            <a:r>
              <a:rPr lang="en-US" dirty="0"/>
              <a:t>Just start the script</a:t>
            </a:r>
          </a:p>
          <a:p>
            <a:pPr lvl="1"/>
            <a:r>
              <a:rPr lang="en-US" dirty="0"/>
              <a:t>Runs through all testing and comparison without manual interaction</a:t>
            </a:r>
          </a:p>
          <a:p>
            <a:pPr lvl="1"/>
            <a:r>
              <a:rPr lang="en-US" dirty="0"/>
              <a:t>Including scoring and reporting a single pass/fail result</a:t>
            </a:r>
          </a:p>
          <a:p>
            <a:pPr lvl="2"/>
            <a:r>
              <a:rPr lang="en-US" dirty="0"/>
              <a:t>Maybe a count of failing cases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A9830-F37D-B841-AD50-42108662C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F85B01-C3AA-C343-85A8-7CC57F78E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E6F156-7A36-414B-B911-6E13FFDB9D66}"/>
              </a:ext>
            </a:extLst>
          </p:cNvPr>
          <p:cNvSpPr txBox="1"/>
          <p:nvPr/>
        </p:nvSpPr>
        <p:spPr>
          <a:xfrm>
            <a:off x="7620000" y="304800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20</a:t>
            </a:r>
          </a:p>
        </p:txBody>
      </p:sp>
    </p:spTree>
    <p:extLst>
      <p:ext uri="{BB962C8B-B14F-4D97-AF65-F5344CB8AC3E}">
        <p14:creationId xmlns:p14="http://schemas.microsoft.com/office/powerpoint/2010/main" val="26995595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FA592-EDF5-8B4E-AA69-A345653D87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2336BD-FC90-DF43-9D25-A94817C753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FA43A-7890-FC4B-A033-86A4E87C1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7355B2-33EA-ED4B-84BE-24523C322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AE9D-CBE0-3341-962F-AA55D33A014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074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BAC3-DB1B-5E44-8BF8-C205C5D18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D4249-9E70-9242-9302-52CDCB45C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Cycle-by-cycle specification can be </a:t>
            </a:r>
            <a:r>
              <a:rPr lang="en-US" dirty="0" err="1"/>
              <a:t>overspecified</a:t>
            </a:r>
            <a:endParaRPr lang="en-US" dirty="0"/>
          </a:p>
          <a:p>
            <a:r>
              <a:rPr lang="en-US" dirty="0"/>
              <a:t>Golden Reference Specification not run at target speed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8217A-3E0B-3147-8BEE-15DA1548A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76123-3FDF-014D-BB2C-861675E7E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968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F4FA9-F930-E541-98AD-C2999706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Tokens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5FF3F-7CFB-4F40-BBFF-570CAB55B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data presence to indicate when producing a value </a:t>
            </a:r>
          </a:p>
          <a:p>
            <a:r>
              <a:rPr lang="en-US" dirty="0"/>
              <a:t>Only compare corresponding outputs</a:t>
            </a:r>
          </a:p>
          <a:p>
            <a:pPr lvl="1"/>
            <a:r>
              <a:rPr lang="en-US" dirty="0"/>
              <a:t>Only store present outputs from computations, since that’s all comparing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DD9B4-4739-514B-BCCD-B65E21101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4888D-275B-794A-8154-DDAE4B6ED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469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DBC53-A833-BA42-9E46-3B168810C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4637E-7633-F243-AD66-51A8BEBF1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Record timestamp from implementation</a:t>
            </a:r>
          </a:p>
          <a:p>
            <a:r>
              <a:rPr lang="en-US" dirty="0"/>
              <a:t>Allow reference specification to specify its time stamps</a:t>
            </a:r>
          </a:p>
          <a:p>
            <a:pPr lvl="1"/>
            <a:r>
              <a:rPr lang="en-US" dirty="0"/>
              <a:t>“Model this as taking one cycle”</a:t>
            </a:r>
          </a:p>
          <a:p>
            <a:pPr lvl="1"/>
            <a:r>
              <a:rPr lang="en-US" dirty="0"/>
              <a:t>Or requirements on its timestamps</a:t>
            </a:r>
          </a:p>
          <a:p>
            <a:pPr lvl="2"/>
            <a:r>
              <a:rPr lang="en-US" dirty="0"/>
              <a:t>This must occur before cycle 63</a:t>
            </a:r>
          </a:p>
          <a:p>
            <a:pPr lvl="2"/>
            <a:r>
              <a:rPr lang="en-US" dirty="0"/>
              <a:t>This must occur between cycle 60 and 65</a:t>
            </a:r>
          </a:p>
          <a:p>
            <a:r>
              <a:rPr lang="en-US" dirty="0"/>
              <a:t>Compare values and times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19A7D-6B53-EA45-A881-7C92C44B4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CB80E5-40F1-444B-9E0A-528278C8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814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5B53B-4986-AB4D-B498-383410DF0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46CC6-50F2-8245-A3AE-6CB761CA1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Cannot record at full implementation rate</a:t>
            </a:r>
          </a:p>
          <a:p>
            <a:pPr lvl="1"/>
            <a:r>
              <a:rPr lang="en-US" dirty="0"/>
              <a:t>Inadequate bandwidth to </a:t>
            </a:r>
          </a:p>
          <a:p>
            <a:pPr lvl="2"/>
            <a:r>
              <a:rPr lang="en-US" dirty="0"/>
              <a:t>Store off to disk</a:t>
            </a:r>
          </a:p>
          <a:p>
            <a:pPr lvl="2"/>
            <a:r>
              <a:rPr lang="en-US" dirty="0"/>
              <a:t>Get out of chip</a:t>
            </a:r>
          </a:p>
          <a:p>
            <a:r>
              <a:rPr lang="en-US" dirty="0"/>
              <a:t>Cannot record all the data you might want to compare at full rate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86C23-40EE-804A-BA7C-A3EA8A164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F23A63-0EA7-DB47-BA54-0397C7E78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4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F19B9-41FD-AE41-AC59-99E266F51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Speed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47762-C872-A749-B7B1-7E2B61EBF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Compiled assertions might help</a:t>
            </a:r>
          </a:p>
          <a:p>
            <a:pPr lvl="1"/>
            <a:r>
              <a:rPr lang="en-US" dirty="0"/>
              <a:t>Perform the check at full rate so don’t need to record</a:t>
            </a:r>
          </a:p>
          <a:p>
            <a:endParaRPr lang="en-US" dirty="0"/>
          </a:p>
          <a:p>
            <a:r>
              <a:rPr lang="en-US" dirty="0"/>
              <a:t>Capture bursts to on-chip memory</a:t>
            </a:r>
          </a:p>
          <a:p>
            <a:pPr lvl="1"/>
            <a:r>
              <a:rPr lang="en-US" dirty="0"/>
              <a:t>Higher bandwidth</a:t>
            </a:r>
          </a:p>
          <a:p>
            <a:pPr lvl="1"/>
            <a:r>
              <a:rPr lang="en-US" dirty="0"/>
              <a:t>…but limited capacity, so cannot operate continuously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367E2-4D55-DD40-8575-B4B8C62DD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EDAA58-1D02-D74A-84B3-0758DEF4F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2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1441D-D15F-1941-998F-980377534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Bursts to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F1EA3-F878-2D49-9642-19EAA0535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in bursts</a:t>
            </a:r>
          </a:p>
          <a:p>
            <a:r>
              <a:rPr lang="en-US" dirty="0"/>
              <a:t>Repeat</a:t>
            </a:r>
          </a:p>
          <a:p>
            <a:pPr lvl="1"/>
            <a:r>
              <a:rPr lang="en-US" dirty="0"/>
              <a:t>Enable computation</a:t>
            </a:r>
          </a:p>
          <a:p>
            <a:pPr lvl="1"/>
            <a:r>
              <a:rPr lang="en-US" dirty="0"/>
              <a:t>Run at full rate storing to memory buffer</a:t>
            </a:r>
          </a:p>
          <a:p>
            <a:pPr lvl="1"/>
            <a:r>
              <a:rPr lang="en-US" dirty="0"/>
              <a:t>Stall computation</a:t>
            </a:r>
          </a:p>
          <a:p>
            <a:pPr lvl="1"/>
            <a:r>
              <a:rPr lang="en-US" dirty="0"/>
              <a:t>Offload memory buffer at (lower) available bandwidth</a:t>
            </a:r>
          </a:p>
          <a:p>
            <a:pPr lvl="1"/>
            <a:r>
              <a:rPr lang="en-US" dirty="0"/>
              <a:t>(possibly check against golden model)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F7006-9244-5340-B59B-3C85352D3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9B768C-7FED-1C40-8250-22269550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741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2284E-A66F-E14E-AA7F-806162F17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5992"/>
            <a:ext cx="7772400" cy="1143000"/>
          </a:xfrm>
        </p:spPr>
        <p:txBody>
          <a:bodyPr/>
          <a:lstStyle/>
          <a:p>
            <a:r>
              <a:rPr lang="en-US" dirty="0"/>
              <a:t>Generalize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42718-D85C-5E45-9DAC-765042EAD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62496"/>
            <a:ext cx="7772400" cy="4114800"/>
          </a:xfrm>
        </p:spPr>
        <p:txBody>
          <a:bodyPr/>
          <a:lstStyle/>
          <a:p>
            <a:r>
              <a:rPr lang="en-US" dirty="0"/>
              <a:t>Generalize to </a:t>
            </a:r>
            <a:br>
              <a:rPr lang="en-US" dirty="0"/>
            </a:br>
            <a:r>
              <a:rPr lang="en-US" dirty="0"/>
              <a:t>input and output</a:t>
            </a:r>
          </a:p>
          <a:p>
            <a:r>
              <a:rPr lang="en-US" dirty="0"/>
              <a:t>Feed from memories</a:t>
            </a:r>
          </a:p>
          <a:p>
            <a:r>
              <a:rPr lang="en-US" dirty="0"/>
              <a:t>Compute full rate</a:t>
            </a:r>
          </a:p>
          <a:p>
            <a:r>
              <a:rPr lang="en-US" dirty="0"/>
              <a:t>Write into memory</a:t>
            </a:r>
          </a:p>
          <a:p>
            <a:endParaRPr lang="en-US" dirty="0"/>
          </a:p>
          <a:p>
            <a:r>
              <a:rPr lang="en-US" dirty="0"/>
              <a:t>Can run at high rate for number of cycles can store inputs and outputs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B542E-6CE1-804B-B0EA-29F5B2F3F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C1D01-32B1-AD4F-BE32-2A562BFC1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3B31A-DB10-0F42-BBC5-C99034F55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238992"/>
            <a:ext cx="3513683" cy="409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7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EA8EC-FA61-1641-9B67-719EF904F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Burst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C204E-A043-7E47-9E22-9A1318E2C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Issue</a:t>
            </a:r>
          </a:p>
          <a:p>
            <a:pPr lvl="1"/>
            <a:r>
              <a:rPr lang="en-US" dirty="0"/>
              <a:t>May only see high speed for computation/interactions that occur within a burst period</a:t>
            </a:r>
          </a:p>
          <a:p>
            <a:pPr lvl="1"/>
            <a:r>
              <a:rPr lang="en-US" dirty="0"/>
              <a:t>May miss interaction at burst boundaries</a:t>
            </a:r>
          </a:p>
          <a:p>
            <a:r>
              <a:rPr lang="en-US" dirty="0"/>
              <a:t>Mitigation</a:t>
            </a:r>
          </a:p>
          <a:p>
            <a:pPr lvl="1"/>
            <a:r>
              <a:rPr lang="en-US" dirty="0"/>
              <a:t>Rerun with multiple burst boundary offsets</a:t>
            </a:r>
          </a:p>
          <a:p>
            <a:pPr lvl="1"/>
            <a:r>
              <a:rPr lang="en-US" dirty="0"/>
              <a:t>So all interactions occur within some burst</a:t>
            </a:r>
          </a:p>
          <a:p>
            <a:pPr lvl="1"/>
            <a:r>
              <a:rPr lang="en-US" dirty="0"/>
              <a:t>Decorrelate interaction and burst boundary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47F22-223C-F241-8C51-91C223B6C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B9887A-04F5-F34C-932A-B7FB824E3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D2A0BD-99C7-5F4D-937E-2F272FA44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279565"/>
            <a:ext cx="2159047" cy="25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0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C9852-2A25-6649-82A4-007E27D48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2B765-E91A-1246-B1E4-089948402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83080"/>
            <a:ext cx="7772400" cy="4114800"/>
          </a:xfrm>
        </p:spPr>
        <p:txBody>
          <a:bodyPr/>
          <a:lstStyle/>
          <a:p>
            <a:r>
              <a:rPr lang="en-US" dirty="0"/>
              <a:t>Doesn’t need to be all testing either</a:t>
            </a:r>
          </a:p>
          <a:p>
            <a:r>
              <a:rPr lang="en-US" dirty="0"/>
              <a:t>Static Timing Analysis to determine viable clock frequency</a:t>
            </a:r>
          </a:p>
          <a:p>
            <a:pPr lvl="1"/>
            <a:r>
              <a:rPr lang="en-US" dirty="0"/>
              <a:t>As </a:t>
            </a:r>
            <a:r>
              <a:rPr lang="en-US" dirty="0" err="1"/>
              <a:t>Vivado</a:t>
            </a:r>
            <a:r>
              <a:rPr lang="en-US" dirty="0"/>
              <a:t> is providing for you</a:t>
            </a:r>
          </a:p>
          <a:p>
            <a:r>
              <a:rPr lang="en-US" dirty="0"/>
              <a:t>Cycle estimates as get from </a:t>
            </a:r>
            <a:r>
              <a:rPr lang="en-US" dirty="0" err="1"/>
              <a:t>Vivado</a:t>
            </a:r>
            <a:endParaRPr lang="en-US" dirty="0"/>
          </a:p>
          <a:p>
            <a:pPr lvl="1"/>
            <a:r>
              <a:rPr lang="en-US" dirty="0"/>
              <a:t>II, to evaluate a function</a:t>
            </a:r>
          </a:p>
          <a:p>
            <a:r>
              <a:rPr lang="en-US" dirty="0"/>
              <a:t>Worst-Case Execution Time for software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EF87B-5126-6645-A298-7F0A7A44B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F8AFAD-7C74-B541-9F07-0692AB74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6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9B782-3AD0-A048-A624-6B7B49775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BA6AA-E3F8-A747-BDB5-1EC5599EC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Regression Test -- Suite of tests to run and validate functionality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48D2F-434A-AA41-B5A4-3D830782F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F32099-5067-2845-81A6-830932583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59D938-0E26-D343-8B18-624DC125ECC7}"/>
              </a:ext>
            </a:extLst>
          </p:cNvPr>
          <p:cNvSpPr txBox="1"/>
          <p:nvPr/>
        </p:nvSpPr>
        <p:spPr>
          <a:xfrm>
            <a:off x="7620000" y="304800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20</a:t>
            </a:r>
          </a:p>
        </p:txBody>
      </p:sp>
    </p:spTree>
    <p:extLst>
      <p:ext uri="{BB962C8B-B14F-4D97-AF65-F5344CB8AC3E}">
        <p14:creationId xmlns:p14="http://schemas.microsoft.com/office/powerpoint/2010/main" val="32371525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2E738-8861-D143-929E-67D1F32AD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Decompose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EA27F-DE68-514C-B945-127DEB7AD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it function correctly?</a:t>
            </a:r>
          </a:p>
          <a:p>
            <a:r>
              <a:rPr lang="en-US" dirty="0"/>
              <a:t>What speed does it operate it?</a:t>
            </a:r>
          </a:p>
          <a:p>
            <a:pPr lvl="1"/>
            <a:r>
              <a:rPr lang="en-US" dirty="0"/>
              <a:t>Does it continue to work correctly at that speed?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2BC95-2B34-9243-A3A6-4F7549684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220CC4-62F2-BC46-8A9C-8CC93F317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385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DCAD-0B53-F14F-A447-898E31D69773}" type="slidenum">
              <a:rPr lang="en-US"/>
              <a:pPr/>
              <a:t>61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371600"/>
            <a:ext cx="8153400" cy="4747656"/>
          </a:xfrm>
        </p:spPr>
        <p:txBody>
          <a:bodyPr/>
          <a:lstStyle/>
          <a:p>
            <a:r>
              <a:rPr lang="en-US" dirty="0"/>
              <a:t>Assertions valuable</a:t>
            </a:r>
          </a:p>
          <a:p>
            <a:pPr lvl="1"/>
            <a:r>
              <a:rPr lang="en-US" dirty="0"/>
              <a:t>Reason about requirements and invariants</a:t>
            </a:r>
          </a:p>
          <a:p>
            <a:pPr lvl="1"/>
            <a:r>
              <a:rPr lang="en-US" dirty="0"/>
              <a:t>Explicitly validate</a:t>
            </a:r>
          </a:p>
          <a:p>
            <a:r>
              <a:rPr lang="en-US" dirty="0"/>
              <a:t>Formally validate equivalence when possible</a:t>
            </a:r>
          </a:p>
          <a:p>
            <a:r>
              <a:rPr lang="en-US" dirty="0"/>
              <a:t>Extend techniques to address timing and support at-speed tests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62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>
                <a:sym typeface="Wingdings"/>
              </a:rPr>
              <a:t>P3 due Friday</a:t>
            </a:r>
          </a:p>
          <a:p>
            <a:r>
              <a:rPr lang="en-US" dirty="0">
                <a:sym typeface="Wingdings"/>
              </a:rPr>
              <a:t>P4 out</a:t>
            </a:r>
          </a:p>
          <a:p>
            <a:r>
              <a:rPr lang="en-US" dirty="0">
                <a:sym typeface="Wingdings"/>
              </a:rPr>
              <a:t>Next week: Thanksgiving Week</a:t>
            </a:r>
          </a:p>
          <a:p>
            <a:pPr lvl="1"/>
            <a:r>
              <a:rPr lang="en-US" dirty="0">
                <a:sym typeface="Wingdings"/>
              </a:rPr>
              <a:t>Lecture on Monday</a:t>
            </a:r>
          </a:p>
          <a:p>
            <a:pPr lvl="1"/>
            <a:r>
              <a:rPr lang="en-US" dirty="0">
                <a:sym typeface="Wingdings"/>
              </a:rPr>
              <a:t>No lecture on Wednesday</a:t>
            </a:r>
          </a:p>
          <a:p>
            <a:pPr lvl="2"/>
            <a:r>
              <a:rPr lang="en-US" dirty="0">
                <a:sym typeface="Wingdings"/>
              </a:rPr>
              <a:t>Because it is a virtual ”Friday”</a:t>
            </a:r>
          </a:p>
          <a:p>
            <a:pPr marL="914400" lvl="2" indent="0">
              <a:buNone/>
            </a:pPr>
            <a:endParaRPr lang="en-US" dirty="0">
              <a:sym typeface="Wingding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DE571-C64C-7441-8029-D64CD9D7F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6326"/>
            <a:ext cx="7772400" cy="1143000"/>
          </a:xfrm>
        </p:spPr>
        <p:txBody>
          <a:bodyPr/>
          <a:lstStyle/>
          <a:p>
            <a:r>
              <a:rPr lang="en-US" dirty="0"/>
              <a:t>Unit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F9B70-E584-704C-80B6-72020E920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219200"/>
            <a:ext cx="8305800" cy="4572000"/>
          </a:xfrm>
        </p:spPr>
        <p:txBody>
          <a:bodyPr/>
          <a:lstStyle/>
          <a:p>
            <a:r>
              <a:rPr lang="en-US" dirty="0"/>
              <a:t>Regression for individual components</a:t>
            </a:r>
          </a:p>
          <a:p>
            <a:r>
              <a:rPr lang="en-US" dirty="0"/>
              <a:t>Good to validate independently</a:t>
            </a:r>
          </a:p>
          <a:p>
            <a:r>
              <a:rPr lang="en-US" dirty="0"/>
              <a:t>Lower complexity</a:t>
            </a:r>
          </a:p>
          <a:p>
            <a:pPr lvl="1"/>
            <a:r>
              <a:rPr lang="en-US" dirty="0"/>
              <a:t>Fewer tests</a:t>
            </a:r>
          </a:p>
          <a:p>
            <a:pPr lvl="1"/>
            <a:r>
              <a:rPr lang="en-US" dirty="0"/>
              <a:t>Complete quickly</a:t>
            </a:r>
          </a:p>
          <a:p>
            <a:r>
              <a:rPr lang="en-US" dirty="0"/>
              <a:t>Make sure component(s) working before run top-level design tests</a:t>
            </a:r>
          </a:p>
          <a:p>
            <a:pPr lvl="1"/>
            <a:r>
              <a:rPr lang="en-US" dirty="0"/>
              <a:t>One strategy for long top-level regression</a:t>
            </a:r>
          </a:p>
          <a:p>
            <a:r>
              <a:rPr lang="en-US" dirty="0"/>
              <a:t>Also useful</a:t>
            </a:r>
          </a:p>
          <a:p>
            <a:pPr lvl="1"/>
            <a:r>
              <a:rPr lang="en-US" dirty="0"/>
              <a:t>Reuse component; understanding what broke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DC0A9-4C72-8F42-BEC6-84CFBCB22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21FECB-94E8-9446-8064-1427A7BBD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01CEBD-8286-8344-9DD1-7DE9BFF44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774" y="1987625"/>
            <a:ext cx="1676400" cy="188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3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94A7F-B5C2-8142-8E6E-821A72666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Scaffolding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1E1E8-0182-2345-91D7-5619B536F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0621"/>
            <a:ext cx="7772400" cy="4114800"/>
          </a:xfrm>
        </p:spPr>
        <p:txBody>
          <a:bodyPr/>
          <a:lstStyle/>
          <a:p>
            <a:r>
              <a:rPr lang="en-US" dirty="0"/>
              <a:t>If functional decomposed into components like implementation</a:t>
            </a:r>
          </a:p>
          <a:p>
            <a:r>
              <a:rPr lang="en-US" dirty="0"/>
              <a:t>Replace individual components with implementation</a:t>
            </a:r>
          </a:p>
          <a:p>
            <a:pPr lvl="1"/>
            <a:r>
              <a:rPr lang="en-US" dirty="0"/>
              <a:t>Use reference/functional spec for rest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A974A-EF14-2F42-AA39-388F97F6C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ACF159-CBE2-144E-9E35-348D0A4C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99AB7F-80B5-CF4E-BA5A-D4BF9E600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572000"/>
            <a:ext cx="3573379" cy="685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E86328-8A77-7A44-9A67-1EB7BB39F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5661726"/>
            <a:ext cx="3850965" cy="7390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81C407-E52D-104C-98B2-E250D85A6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3482" y="4572000"/>
            <a:ext cx="357337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2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94A7F-B5C2-8142-8E6E-821A72666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Scaffolding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1E1E8-0182-2345-91D7-5619B536F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0621"/>
            <a:ext cx="7772400" cy="4114800"/>
          </a:xfrm>
        </p:spPr>
        <p:txBody>
          <a:bodyPr/>
          <a:lstStyle/>
          <a:p>
            <a:r>
              <a:rPr lang="en-US" dirty="0"/>
              <a:t>If functional decomposed into components like implementation</a:t>
            </a:r>
          </a:p>
          <a:p>
            <a:r>
              <a:rPr lang="en-US" dirty="0"/>
              <a:t>Replace individual components with implementation</a:t>
            </a:r>
          </a:p>
          <a:p>
            <a:pPr lvl="1"/>
            <a:r>
              <a:rPr lang="en-US" dirty="0"/>
              <a:t>Use reference/functional spec for rest</a:t>
            </a:r>
          </a:p>
          <a:p>
            <a:r>
              <a:rPr lang="en-US" dirty="0"/>
              <a:t>Independent test of </a:t>
            </a:r>
            <a:r>
              <a:rPr lang="en-US" b="1" dirty="0"/>
              <a:t>integration</a:t>
            </a:r>
            <a:r>
              <a:rPr lang="en-US" dirty="0"/>
              <a:t> for that module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A974A-EF14-2F42-AA39-388F97F6C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ACF159-CBE2-144E-9E35-348D0A4C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E86328-8A77-7A44-9A67-1EB7BB39F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5661726"/>
            <a:ext cx="3850965" cy="73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4477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44374</TotalTime>
  <Words>2430</Words>
  <Application>Microsoft Macintosh PowerPoint</Application>
  <PresentationFormat>On-screen Show (4:3)</PresentationFormat>
  <Paragraphs>562</Paragraphs>
  <Slides>62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ＭＳ Ｐゴシック</vt:lpstr>
      <vt:lpstr>Arial</vt:lpstr>
      <vt:lpstr>Courier</vt:lpstr>
      <vt:lpstr>Times New Roman</vt:lpstr>
      <vt:lpstr>Wingdings</vt:lpstr>
      <vt:lpstr>Blank Presentation</vt:lpstr>
      <vt:lpstr>ESE532: System-on-a-Chip Architecture</vt:lpstr>
      <vt:lpstr>Today</vt:lpstr>
      <vt:lpstr>Message</vt:lpstr>
      <vt:lpstr>Testing with Reference Specification</vt:lpstr>
      <vt:lpstr>Automated</vt:lpstr>
      <vt:lpstr>Regression Test</vt:lpstr>
      <vt:lpstr>Unit Tests</vt:lpstr>
      <vt:lpstr>Functional Scaffolding</vt:lpstr>
      <vt:lpstr>Functional Scaffolding</vt:lpstr>
      <vt:lpstr>Functional Scaffolding</vt:lpstr>
      <vt:lpstr>Decompose Specification</vt:lpstr>
      <vt:lpstr>Test Decomposition</vt:lpstr>
      <vt:lpstr>Assertions</vt:lpstr>
      <vt:lpstr>Assertion</vt:lpstr>
      <vt:lpstr>Equivalence with Reference as Assertion</vt:lpstr>
      <vt:lpstr>Assertion as Invariant</vt:lpstr>
      <vt:lpstr>Lightweight</vt:lpstr>
      <vt:lpstr>Preclass 1</vt:lpstr>
      <vt:lpstr>Check a Requirement</vt:lpstr>
      <vt:lpstr>Preclass 2</vt:lpstr>
      <vt:lpstr>Merge using Streams</vt:lpstr>
      <vt:lpstr>Merge Requirement</vt:lpstr>
      <vt:lpstr>Merge Requirement</vt:lpstr>
      <vt:lpstr>Merge with Order Assertion</vt:lpstr>
      <vt:lpstr>Merge Requirement</vt:lpstr>
      <vt:lpstr>What do with Assertions?</vt:lpstr>
      <vt:lpstr>Assertion Roles</vt:lpstr>
      <vt:lpstr>Assertion Discipline</vt:lpstr>
      <vt:lpstr>Equivalence Proof</vt:lpstr>
      <vt:lpstr>Prove Equivalence</vt:lpstr>
      <vt:lpstr>Idea</vt:lpstr>
      <vt:lpstr>Testing with Reference Specification</vt:lpstr>
      <vt:lpstr>Formal Equivalence with Reference Specification</vt:lpstr>
      <vt:lpstr>FSM Equivalence</vt:lpstr>
      <vt:lpstr>Compare</vt:lpstr>
      <vt:lpstr>Compare</vt:lpstr>
      <vt:lpstr>Creating Composite  FSM</vt:lpstr>
      <vt:lpstr>Composite FSM</vt:lpstr>
      <vt:lpstr>Composite FSM</vt:lpstr>
      <vt:lpstr>Non-Equivalence</vt:lpstr>
      <vt:lpstr>Reachable Mismatch</vt:lpstr>
      <vt:lpstr>Answering Reachability</vt:lpstr>
      <vt:lpstr>Reachability Search</vt:lpstr>
      <vt:lpstr>Example</vt:lpstr>
      <vt:lpstr>Creating Composite FSM</vt:lpstr>
      <vt:lpstr>Example</vt:lpstr>
      <vt:lpstr>FSM  Model Checking</vt:lpstr>
      <vt:lpstr>Assertion Failure Reachability</vt:lpstr>
      <vt:lpstr>Formal Equivalence Checking</vt:lpstr>
      <vt:lpstr>Timing</vt:lpstr>
      <vt:lpstr>Issues</vt:lpstr>
      <vt:lpstr>Tokens</vt:lpstr>
      <vt:lpstr>Timing</vt:lpstr>
      <vt:lpstr>Challenge</vt:lpstr>
      <vt:lpstr>At Speed Testing</vt:lpstr>
      <vt:lpstr>Bursts to Memory</vt:lpstr>
      <vt:lpstr>Generalize</vt:lpstr>
      <vt:lpstr>Burst Testing</vt:lpstr>
      <vt:lpstr>Timing Validation</vt:lpstr>
      <vt:lpstr>Decompose Verification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219</cp:revision>
  <cp:lastPrinted>2018-11-14T13:49:20Z</cp:lastPrinted>
  <dcterms:created xsi:type="dcterms:W3CDTF">2017-10-18T12:49:09Z</dcterms:created>
  <dcterms:modified xsi:type="dcterms:W3CDTF">2018-11-14T15:02:42Z</dcterms:modified>
</cp:coreProperties>
</file>