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81" r:id="rId2"/>
    <p:sldId id="382" r:id="rId3"/>
    <p:sldId id="383" r:id="rId4"/>
    <p:sldId id="429" r:id="rId5"/>
    <p:sldId id="430" r:id="rId6"/>
    <p:sldId id="431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32" r:id="rId19"/>
    <p:sldId id="433" r:id="rId20"/>
    <p:sldId id="434" r:id="rId21"/>
    <p:sldId id="435" r:id="rId22"/>
    <p:sldId id="436" r:id="rId23"/>
    <p:sldId id="437" r:id="rId24"/>
    <p:sldId id="476" r:id="rId25"/>
    <p:sldId id="475" r:id="rId26"/>
    <p:sldId id="452" r:id="rId27"/>
    <p:sldId id="493" r:id="rId28"/>
    <p:sldId id="477" r:id="rId29"/>
    <p:sldId id="449" r:id="rId30"/>
    <p:sldId id="450" r:id="rId31"/>
    <p:sldId id="451" r:id="rId32"/>
    <p:sldId id="453" r:id="rId33"/>
    <p:sldId id="454" r:id="rId34"/>
    <p:sldId id="455" r:id="rId35"/>
    <p:sldId id="456" r:id="rId36"/>
    <p:sldId id="457" r:id="rId37"/>
    <p:sldId id="474" r:id="rId38"/>
    <p:sldId id="488" r:id="rId39"/>
    <p:sldId id="458" r:id="rId40"/>
    <p:sldId id="473" r:id="rId41"/>
    <p:sldId id="480" r:id="rId42"/>
    <p:sldId id="481" r:id="rId43"/>
    <p:sldId id="482" r:id="rId44"/>
    <p:sldId id="483" r:id="rId45"/>
    <p:sldId id="484" r:id="rId46"/>
    <p:sldId id="486" r:id="rId47"/>
    <p:sldId id="487" r:id="rId48"/>
    <p:sldId id="485" r:id="rId49"/>
    <p:sldId id="461" r:id="rId50"/>
    <p:sldId id="462" r:id="rId51"/>
    <p:sldId id="463" r:id="rId52"/>
    <p:sldId id="464" r:id="rId53"/>
    <p:sldId id="465" r:id="rId54"/>
    <p:sldId id="467" r:id="rId55"/>
    <p:sldId id="468" r:id="rId56"/>
    <p:sldId id="469" r:id="rId57"/>
    <p:sldId id="471" r:id="rId58"/>
    <p:sldId id="470" r:id="rId59"/>
    <p:sldId id="472" r:id="rId60"/>
    <p:sldId id="466" r:id="rId61"/>
    <p:sldId id="479" r:id="rId62"/>
    <p:sldId id="490" r:id="rId63"/>
    <p:sldId id="491" r:id="rId64"/>
    <p:sldId id="492" r:id="rId65"/>
    <p:sldId id="428" r:id="rId66"/>
    <p:sldId id="300" r:id="rId6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E1D5A-64A8-1C4B-A630-E25C8A476C92}" type="slidenum">
              <a:rPr lang="en-US"/>
              <a:pPr/>
              <a:t>41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4B09E-4177-E643-B0CD-FF5D78E8CD44}" type="slidenum">
              <a:rPr lang="en-US"/>
              <a:pPr/>
              <a:t>45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7E64-F04E-6645-B239-B10B206B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5B5DE76-B570-224D-90C3-43394F119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23:  November 19,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Estimating Chip Area and Costs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Yield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of a region being perfect</a:t>
            </a:r>
          </a:p>
          <a:p>
            <a:pPr lvl="1"/>
            <a:r>
              <a:rPr lang="en-US" dirty="0"/>
              <a:t>E.g. probability of one sq. mm being defect-free</a:t>
            </a:r>
          </a:p>
          <a:p>
            <a:r>
              <a:rPr lang="en-US" dirty="0"/>
              <a:t>Chip yields if its entire area is defect free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494052"/>
            <a:ext cx="7354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(look at how to tolerate defects in a couple of weeks)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defect-free probability per sq. mm</a:t>
            </a:r>
          </a:p>
          <a:p>
            <a:r>
              <a:rPr lang="en-US" dirty="0">
                <a:solidFill>
                  <a:srgbClr val="FF6600"/>
                </a:solidFill>
              </a:rPr>
              <a:t>What is probability a chip of A sq. mm yields (symbolic)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Probability of yield for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For a yield rate, Y, how many raw die need to manufacture per yielded die?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456314"/>
              </p:ext>
            </p:extLst>
          </p:nvPr>
        </p:nvGraphicFramePr>
        <p:xfrm>
          <a:off x="1447800" y="3169284"/>
          <a:ext cx="6400800" cy="130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2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69284"/>
                        <a:ext cx="6400800" cy="1307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dirty="0"/>
              <a:t>Ultimately exponential in Area</a:t>
            </a:r>
          </a:p>
          <a:p>
            <a:r>
              <a:rPr lang="en-US" dirty="0"/>
              <a:t>Means</a:t>
            </a:r>
          </a:p>
          <a:p>
            <a:pPr lvl="1"/>
            <a:r>
              <a:rPr lang="en-US" dirty="0"/>
              <a:t>Expensive above knee in exponential curve</a:t>
            </a:r>
          </a:p>
          <a:p>
            <a:pPr lvl="1"/>
            <a:r>
              <a:rPr lang="en-US" dirty="0"/>
              <a:t>Close to linear below knee in curve</a:t>
            </a:r>
          </a:p>
          <a:p>
            <a:r>
              <a:rPr lang="en-US" dirty="0"/>
              <a:t>E.g.</a:t>
            </a:r>
          </a:p>
          <a:p>
            <a:pPr lvl="1"/>
            <a:r>
              <a:rPr lang="en-US" dirty="0"/>
              <a:t>Below P</a:t>
            </a:r>
            <a:r>
              <a:rPr lang="en-US" baseline="30000" dirty="0"/>
              <a:t>A</a:t>
            </a:r>
            <a:r>
              <a:rPr lang="en-US" dirty="0"/>
              <a:t>=0.5</a:t>
            </a:r>
          </a:p>
          <a:p>
            <a:pPr lvl="2"/>
            <a:r>
              <a:rPr lang="en-US" dirty="0"/>
              <a:t>effect of Yield term is less than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03778" name="Content Placeholder 5"/>
          <p:cNvGraphicFramePr>
            <a:graphicFrameLocks noChangeAspect="1"/>
          </p:cNvGraphicFramePr>
          <p:nvPr/>
        </p:nvGraphicFramePr>
        <p:xfrm>
          <a:off x="1905000" y="1447800"/>
          <a:ext cx="5105400" cy="100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6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5105400" cy="1006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Dependent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can be design dependent</a:t>
            </a:r>
          </a:p>
          <a:p>
            <a:pPr lvl="1"/>
            <a:r>
              <a:rPr lang="en-US" dirty="0"/>
              <a:t>More aggressive designs have higher defect rates</a:t>
            </a:r>
          </a:p>
          <a:p>
            <a:pPr lvl="1"/>
            <a:r>
              <a:rPr lang="en-US" dirty="0"/>
              <a:t>Can tune design to ease manufacturing</a:t>
            </a:r>
          </a:p>
          <a:p>
            <a:endParaRPr lang="en-US" dirty="0"/>
          </a:p>
          <a:p>
            <a:r>
              <a:rPr lang="en-US" dirty="0"/>
              <a:t>Contrast with point that wafer manufacture cost independent of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Fuller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cost = die + test +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costs proportional to test time</a:t>
            </a:r>
          </a:p>
          <a:p>
            <a:pPr lvl="1"/>
            <a:r>
              <a:rPr lang="en-US" dirty="0"/>
              <a:t>Time on expensive test unit</a:t>
            </a:r>
          </a:p>
          <a:p>
            <a:pPr lvl="1"/>
            <a:r>
              <a:rPr lang="en-US" dirty="0"/>
              <a:t>Depends on complexity of tests need to run</a:t>
            </a:r>
          </a:p>
          <a:p>
            <a:pPr lvl="2"/>
            <a:r>
              <a:rPr lang="en-US" dirty="0"/>
              <a:t>Can motivate spending silicon area on on-chip test structures to reduce </a:t>
            </a:r>
          </a:p>
          <a:p>
            <a:r>
              <a:rPr lang="en-US" dirty="0"/>
              <a:t>Can dominate on small chips or complex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Chip Costs from Area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Chip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IO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Interconnect – Rent’s Rule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Infrastructure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Some Areas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CACTI – for modeling memories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for density and performance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Plastic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dirty="0"/>
              <a:t>Simple plastic packages cheap</a:t>
            </a:r>
          </a:p>
          <a:p>
            <a:pPr lvl="1"/>
            <a:r>
              <a:rPr lang="en-US" dirty="0"/>
              <a:t>Limited number of pins</a:t>
            </a:r>
          </a:p>
          <a:p>
            <a:pPr lvl="2"/>
            <a:r>
              <a:rPr lang="en-US" dirty="0"/>
              <a:t>Limited to perimeter</a:t>
            </a:r>
          </a:p>
          <a:p>
            <a:pPr lvl="1"/>
            <a:r>
              <a:rPr lang="en-US" dirty="0"/>
              <a:t>Limited heat removal (few Watts)</a:t>
            </a:r>
          </a:p>
          <a:p>
            <a:pPr lvl="1"/>
            <a:r>
              <a:rPr lang="en-US" dirty="0"/>
              <a:t>Can be large (due to pins)</a:t>
            </a:r>
          </a:p>
          <a:p>
            <a:pPr lvl="1"/>
            <a:r>
              <a:rPr lang="en-US" dirty="0"/>
              <a:t>Higher inductance on pins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670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wiki.electroons.com/doku.php?id</a:t>
            </a:r>
            <a:r>
              <a:rPr lang="en-US" dirty="0"/>
              <a:t>=</a:t>
            </a:r>
            <a:r>
              <a:rPr lang="en-US" dirty="0" err="1"/>
              <a:t>ic_packages</a:t>
            </a:r>
            <a:endParaRPr lang="en-US" dirty="0"/>
          </a:p>
        </p:txBody>
      </p:sp>
      <p:pic>
        <p:nvPicPr>
          <p:cNvPr id="7" name="Picture 6" descr="pqfp_pack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657600"/>
            <a:ext cx="34671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Ceramic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dirty="0"/>
              <a:t>Better thermal characteristics</a:t>
            </a:r>
          </a:p>
          <a:p>
            <a:pPr lvl="1"/>
            <a:r>
              <a:rPr lang="en-US" dirty="0"/>
              <a:t>Add heat-sink, tolerate hotter chips</a:t>
            </a:r>
          </a:p>
          <a:p>
            <a:pPr lvl="2"/>
            <a:r>
              <a:rPr lang="en-US" dirty="0"/>
              <a:t>To 100 W</a:t>
            </a:r>
          </a:p>
          <a:p>
            <a:pPr lvl="1"/>
            <a:r>
              <a:rPr lang="en-US" dirty="0"/>
              <a:t>More pins</a:t>
            </a:r>
          </a:p>
          <a:p>
            <a:pPr lvl="1"/>
            <a:r>
              <a:rPr lang="en-US" dirty="0"/>
              <a:t>More expensive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881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Source: </a:t>
            </a:r>
            <a:r>
              <a:rPr lang="en-US" sz="1800" dirty="0" err="1">
                <a:latin typeface="+mn-lt"/>
              </a:rPr>
              <a:t>https://www.ngkntk.co.jp/english/product/semiconductor_packages/htcc.html</a:t>
            </a:r>
            <a:endParaRPr lang="en-US" sz="1800" dirty="0">
              <a:latin typeface="+mn-lt"/>
            </a:endParaRPr>
          </a:p>
        </p:txBody>
      </p:sp>
      <p:pic>
        <p:nvPicPr>
          <p:cNvPr id="8" name="Picture 7" descr="product_semiconductor_packages_detail02_img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24352"/>
            <a:ext cx="4165600" cy="29446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Flip Chip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r>
              <a:rPr lang="en-US" dirty="0"/>
              <a:t>Support Area-IO</a:t>
            </a:r>
          </a:p>
          <a:p>
            <a:pPr lvl="1"/>
            <a:r>
              <a:rPr lang="en-US" dirty="0"/>
              <a:t>More, denser pins</a:t>
            </a:r>
          </a:p>
          <a:p>
            <a:pPr lvl="1"/>
            <a:r>
              <a:rPr lang="en-US" dirty="0"/>
              <a:t>Smaller die if IO limited</a:t>
            </a:r>
          </a:p>
          <a:p>
            <a:pPr lvl="1"/>
            <a:r>
              <a:rPr lang="en-US" dirty="0"/>
              <a:t>Lower inductances</a:t>
            </a:r>
          </a:p>
          <a:p>
            <a:pPr lvl="1"/>
            <a:r>
              <a:rPr lang="en-US" dirty="0"/>
              <a:t>Smaller packaged chip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4" y="5867400"/>
            <a:ext cx="9123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http://mantravlsi.blogspot.com/2014/10/flip-chip-and-wire-bonding.html</a:t>
            </a:r>
          </a:p>
          <a:p>
            <a:endParaRPr lang="en-US" dirty="0"/>
          </a:p>
        </p:txBody>
      </p:sp>
      <p:pic>
        <p:nvPicPr>
          <p:cNvPr id="7" name="Picture 6" descr="flip_chip_pix_man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677150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Flip Chip I/O</a:t>
            </a:r>
          </a:p>
        </p:txBody>
      </p:sp>
      <p:pic>
        <p:nvPicPr>
          <p:cNvPr id="6" name="Content Placeholder 5" descr="1000px-Flip_chip_bumps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1828800" y="1600200"/>
            <a:ext cx="5037667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1000px-Flip_chip_flippe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667000" cy="2667000"/>
          </a:xfrm>
          <a:prstGeom prst="rect">
            <a:avLst/>
          </a:prstGeom>
        </p:spPr>
      </p:pic>
      <p:pic>
        <p:nvPicPr>
          <p:cNvPr id="8" name="Picture 7" descr="1000px-Flip_chip_mount_1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3429571" cy="2287524"/>
          </a:xfrm>
          <a:prstGeom prst="rect">
            <a:avLst/>
          </a:prstGeom>
        </p:spPr>
      </p:pic>
      <p:pic>
        <p:nvPicPr>
          <p:cNvPr id="9" name="Picture 8" descr="1000px-Flip_chip_pads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26670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867400"/>
            <a:ext cx="639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Source: https://</a:t>
            </a:r>
            <a:r>
              <a:rPr lang="en-US" dirty="0" err="1">
                <a:latin typeface="+mn-lt"/>
              </a:rPr>
              <a:t>en.wikipedia.org/wiki/Flip_chip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Land Grid Package</a:t>
            </a:r>
          </a:p>
        </p:txBody>
      </p:sp>
      <p:pic>
        <p:nvPicPr>
          <p:cNvPr id="6" name="Content Placeholder 5" descr="XC7Z020-1CLG484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NRE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all about recurring costs</a:t>
            </a:r>
          </a:p>
          <a:p>
            <a:r>
              <a:rPr lang="en-US" sz="2800" dirty="0"/>
              <a:t>Cost = </a:t>
            </a:r>
            <a:r>
              <a:rPr lang="en-US" sz="2800" dirty="0" err="1"/>
              <a:t>RecurringCost</a:t>
            </a:r>
            <a:r>
              <a:rPr lang="en-US" sz="2800" dirty="0"/>
              <a:t> + (NRE/</a:t>
            </a:r>
            <a:r>
              <a:rPr lang="en-US" sz="2800" dirty="0" err="1"/>
              <a:t>NumParts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NRE</a:t>
            </a:r>
          </a:p>
          <a:p>
            <a:pPr lvl="1"/>
            <a:r>
              <a:rPr lang="en-US" dirty="0"/>
              <a:t>Mask costs in millions</a:t>
            </a:r>
          </a:p>
          <a:p>
            <a:pPr lvl="1"/>
            <a:r>
              <a:rPr lang="en-US" dirty="0"/>
              <a:t>Design costs in 10s to 100s of millions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4DBB-B176-1C43-A397-CCCF5CD6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dirty="0"/>
              <a:t>Putting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9E15-3FBB-3649-8E62-D9D6DF52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100mm</a:t>
            </a:r>
            <a:r>
              <a:rPr lang="en-US" baseline="30000" dirty="0"/>
              <a:t>2</a:t>
            </a:r>
            <a:r>
              <a:rPr lang="en-US" dirty="0"/>
              <a:t> die -- $5 raw</a:t>
            </a:r>
          </a:p>
          <a:p>
            <a:pPr lvl="1"/>
            <a:r>
              <a:rPr lang="en-US" dirty="0"/>
              <a:t>Maybe $6--13 yielded   --  call it $6</a:t>
            </a:r>
          </a:p>
          <a:p>
            <a:r>
              <a:rPr lang="en-US" dirty="0"/>
              <a:t>NRE $100 M -- $1</a:t>
            </a:r>
          </a:p>
          <a:p>
            <a:pPr lvl="1"/>
            <a:r>
              <a:rPr lang="en-US" dirty="0"/>
              <a:t>Sell 100 M units </a:t>
            </a:r>
          </a:p>
          <a:p>
            <a:r>
              <a:rPr lang="en-US" dirty="0"/>
              <a:t>Put in $1 </a:t>
            </a:r>
            <a:r>
              <a:rPr lang="en-US" dirty="0" err="1"/>
              <a:t>packge</a:t>
            </a:r>
            <a:r>
              <a:rPr lang="en-US" dirty="0"/>
              <a:t> -- $1</a:t>
            </a:r>
          </a:p>
          <a:p>
            <a:r>
              <a:rPr lang="en-US" dirty="0"/>
              <a:t>Test -- $1</a:t>
            </a:r>
          </a:p>
          <a:p>
            <a:endParaRPr lang="en-US" dirty="0"/>
          </a:p>
          <a:p>
            <a:r>
              <a:rPr lang="en-US" dirty="0"/>
              <a:t>Total: $9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87C1-87E0-B146-9A04-629D325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A22C-2D41-2242-82FA-73AB0590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…and this is all about </a:t>
            </a:r>
            <a:r>
              <a:rPr lang="en-US" b="1" dirty="0"/>
              <a:t>cost </a:t>
            </a:r>
          </a:p>
          <a:p>
            <a:pPr lvl="1"/>
            <a:r>
              <a:rPr lang="en-US" dirty="0"/>
              <a:t>What it takes to manufacture</a:t>
            </a:r>
          </a:p>
          <a:p>
            <a:r>
              <a:rPr lang="en-US" dirty="0"/>
              <a:t>Price </a:t>
            </a:r>
          </a:p>
          <a:p>
            <a:pPr lvl="1"/>
            <a:r>
              <a:rPr lang="en-US" dirty="0"/>
              <a:t>What people will pay for it</a:t>
            </a:r>
          </a:p>
          <a:p>
            <a:pPr lvl="1"/>
            <a:endParaRPr lang="en-US" dirty="0"/>
          </a:p>
          <a:p>
            <a:r>
              <a:rPr lang="en-US" dirty="0"/>
              <a:t>Profit = Price -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story</a:t>
            </a:r>
          </a:p>
          <a:p>
            <a:pPr lvl="1"/>
            <a:r>
              <a:rPr lang="en-US" dirty="0"/>
              <a:t>Sum up component areas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3505200"/>
          <a:ext cx="261257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8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612572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Simplistic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I/O Pads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/>
              <a:t>Must go on edge for wire bonding</a:t>
            </a:r>
          </a:p>
          <a:p>
            <a:pPr lvl="1"/>
            <a:r>
              <a:rPr lang="en-US" dirty="0"/>
              <a:t>Esp. for cheap packages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956" y="5715000"/>
            <a:ext cx="899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https://</a:t>
            </a:r>
            <a:r>
              <a:rPr lang="en-US" sz="2000" dirty="0" err="1">
                <a:latin typeface="+mn-lt"/>
              </a:rPr>
              <a:t>commons.wikimedia.org/wiki/File:DIP_package_sideview.PNG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DIP_package_sid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810000" cy="2286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4140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5105400"/>
            <a:ext cx="537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Src</a:t>
            </a:r>
            <a:r>
              <a:rPr lang="en-US" sz="1800" dirty="0"/>
              <a:t>: http://en.wikipedia.org/wiki/File:Wirebonding2.svg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Pad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14800"/>
          </a:xfrm>
        </p:spPr>
        <p:txBody>
          <a:bodyPr/>
          <a:lstStyle/>
          <a:p>
            <a:r>
              <a:rPr lang="en-US" dirty="0"/>
              <a:t>Pads must go on side of chip</a:t>
            </a:r>
          </a:p>
          <a:p>
            <a:r>
              <a:rPr lang="en-US" dirty="0"/>
              <a:t>Pad spacing large to </a:t>
            </a:r>
            <a:br>
              <a:rPr lang="en-US" dirty="0"/>
            </a:br>
            <a:r>
              <a:rPr lang="en-US" dirty="0"/>
              <a:t>permit bonding</a:t>
            </a:r>
          </a:p>
          <a:p>
            <a:r>
              <a:rPr lang="en-US" dirty="0"/>
              <a:t>I/O pads may set</a:t>
            </a:r>
            <a:br>
              <a:rPr lang="en-US" dirty="0"/>
            </a:br>
            <a:r>
              <a:rPr lang="en-US" dirty="0"/>
              <a:t>lower bound on chip size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819400"/>
            <a:ext cx="3187700" cy="310546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 pads</a:t>
            </a:r>
          </a:p>
          <a:p>
            <a:r>
              <a:rPr lang="en-US" dirty="0"/>
              <a:t>25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pad spacing</a:t>
            </a:r>
          </a:p>
          <a:p>
            <a:r>
              <a:rPr lang="en-US" dirty="0">
                <a:solidFill>
                  <a:srgbClr val="FF6600"/>
                </a:solidFill>
              </a:rPr>
              <a:t>Square chip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dimensions?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338967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I/O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Perimeter grows as 4s</a:t>
            </a:r>
          </a:p>
          <a:p>
            <a:r>
              <a:rPr lang="en-US" dirty="0"/>
              <a:t>Area grows as s</a:t>
            </a:r>
            <a:r>
              <a:rPr lang="en-US" baseline="30000" dirty="0"/>
              <a:t>2</a:t>
            </a:r>
          </a:p>
          <a:p>
            <a:r>
              <a:rPr lang="en-US" dirty="0"/>
              <a:t>Area grows (NumIO/4)</a:t>
            </a:r>
            <a:r>
              <a:rPr lang="en-US" baseline="30000" dirty="0"/>
              <a:t>2</a:t>
            </a:r>
          </a:p>
          <a:p>
            <a:r>
              <a:rPr lang="en-US" dirty="0"/>
              <a:t>IO may drive chip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538163" y="4572000"/>
          <a:ext cx="8313737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2" name="Equation" r:id="rId3" imgW="2171700" imgH="495300" progId="Equation.3">
                  <p:embed/>
                </p:oleObj>
              </mc:Choice>
              <mc:Fallback>
                <p:oleObj name="Equation" r:id="rId3" imgW="21717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4572000"/>
                        <a:ext cx="8313737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I/O in grid over chip</a:t>
            </a:r>
          </a:p>
          <a:p>
            <a:r>
              <a:rPr lang="en-US" dirty="0"/>
              <a:t>I/O pads still large and take up space</a:t>
            </a:r>
          </a:p>
          <a:p>
            <a:r>
              <a:rPr lang="en-US" dirty="0"/>
              <a:t>Avoid perimeter scaling</a:t>
            </a:r>
          </a:p>
          <a:p>
            <a:r>
              <a:rPr lang="en-US" dirty="0"/>
              <a:t>Requires more expensive flip-chip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1000px-Flip_chip_pad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862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Flip Chip, Area 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 descr="areaio_solder_bump_gr_Fig07_6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3657603" cy="3621027"/>
          </a:xfrm>
          <a:prstGeom prst="rect">
            <a:avLst/>
          </a:prstGeom>
        </p:spPr>
      </p:pic>
      <p:pic>
        <p:nvPicPr>
          <p:cNvPr id="7" name="Picture 6" descr="flipchip_AR_3158_F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722557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375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www.microwavejournal.com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6598" y="5562600"/>
            <a:ext cx="803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http://www.izm.fraunhofer.de/en/abteilungen/high_density_interconnectwaferlevelpackaging/arbeitsgebiete/arbeitsgebiet1.html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need buffering</a:t>
            </a:r>
          </a:p>
          <a:p>
            <a:r>
              <a:rPr lang="en-US" dirty="0"/>
              <a:t>Buffers take up space</a:t>
            </a:r>
          </a:p>
          <a:p>
            <a:pPr lvl="1"/>
            <a:r>
              <a:rPr lang="en-US" dirty="0"/>
              <a:t>Weren’t in simple accounting of logic and memory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81600"/>
            <a:ext cx="72326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take up space</a:t>
            </a:r>
          </a:p>
          <a:p>
            <a:r>
              <a:rPr lang="en-US" dirty="0"/>
              <a:t>Similar issue to pad I/O</a:t>
            </a:r>
          </a:p>
          <a:p>
            <a:pPr lvl="1"/>
            <a:r>
              <a:rPr lang="en-US" dirty="0"/>
              <a:t>Wires crossing into region grow as perimeter</a:t>
            </a:r>
          </a:p>
          <a:p>
            <a:pPr lvl="1"/>
            <a:r>
              <a:rPr lang="en-US" dirty="0"/>
              <a:t>Logic inside grows as area</a:t>
            </a:r>
          </a:p>
          <a:p>
            <a:r>
              <a:rPr lang="en-US" dirty="0"/>
              <a:t>Region size may be dictated by wires entering/leaving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Wafer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Incremental cost of producing a silicon wafer is fixed for a given technology</a:t>
            </a:r>
          </a:p>
          <a:p>
            <a:pPr lvl="1"/>
            <a:r>
              <a:rPr lang="en-US" dirty="0"/>
              <a:t>Independent of the specific design</a:t>
            </a:r>
          </a:p>
          <a:p>
            <a:pPr lvl="1"/>
            <a:r>
              <a:rPr lang="en-US" dirty="0"/>
              <a:t>E.g. $3,500</a:t>
            </a:r>
          </a:p>
          <a:p>
            <a:r>
              <a:rPr lang="en-US" dirty="0"/>
              <a:t>Can fill wafer with </a:t>
            </a:r>
            <a:br>
              <a:rPr lang="en-US" dirty="0"/>
            </a:br>
            <a:r>
              <a:rPr lang="en-US" dirty="0"/>
              <a:t>copies of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66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By German </a:t>
            </a:r>
            <a:r>
              <a:rPr lang="en-US" sz="2000" dirty="0" err="1">
                <a:latin typeface="+mn-lt"/>
              </a:rPr>
              <a:t>Wikipediabiatch</a:t>
            </a:r>
            <a:r>
              <a:rPr lang="en-US" sz="2000" dirty="0">
                <a:latin typeface="+mn-lt"/>
              </a:rPr>
              <a:t>, original upload 7. </a:t>
            </a:r>
          </a:p>
          <a:p>
            <a:r>
              <a:rPr lang="en-US" sz="2000" dirty="0" err="1">
                <a:latin typeface="+mn-lt"/>
              </a:rPr>
              <a:t>Okt</a:t>
            </a:r>
            <a:r>
              <a:rPr lang="en-US" sz="2000" dirty="0">
                <a:latin typeface="+mn-lt"/>
              </a:rPr>
              <a:t> 2004 by </a:t>
            </a:r>
            <a:r>
              <a:rPr lang="en-US" sz="2000" dirty="0" err="1">
                <a:latin typeface="+mn-lt"/>
              </a:rPr>
              <a:t>Stahlkocher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de:Bild:Wafer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Zoll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bis</a:t>
            </a:r>
            <a:r>
              <a:rPr lang="en-US" sz="2000" dirty="0">
                <a:latin typeface="+mn-lt"/>
              </a:rPr>
              <a:t> 8 </a:t>
            </a:r>
            <a:r>
              <a:rPr lang="en-US" sz="2000" dirty="0" err="1">
                <a:latin typeface="+mn-lt"/>
              </a:rPr>
              <a:t>Zoll.jpg</a:t>
            </a:r>
            <a:r>
              <a:rPr lang="en-US" sz="2000" dirty="0">
                <a:latin typeface="+mn-lt"/>
              </a:rPr>
              <a:t>,</a:t>
            </a:r>
          </a:p>
          <a:p>
            <a:r>
              <a:rPr lang="en-US" sz="2000" dirty="0">
                <a:latin typeface="+mn-lt"/>
              </a:rPr>
              <a:t>CC BY-SA 3.0, https://</a:t>
            </a:r>
            <a:r>
              <a:rPr lang="en-US" sz="2000" dirty="0" err="1">
                <a:latin typeface="+mn-lt"/>
              </a:rPr>
              <a:t>commons.wikimedia.org/w/index.php?curid</a:t>
            </a:r>
            <a:r>
              <a:rPr lang="en-US" sz="2000" dirty="0">
                <a:latin typeface="+mn-lt"/>
              </a:rPr>
              <a:t>=928106</a:t>
            </a:r>
          </a:p>
        </p:txBody>
      </p:sp>
      <p:pic>
        <p:nvPicPr>
          <p:cNvPr id="7" name="Picture 6" descr="Wafer_2_Zoll_bis_8_Zol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32" y="3048000"/>
            <a:ext cx="3363468" cy="274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648200" cy="4114800"/>
          </a:xfrm>
        </p:spPr>
        <p:txBody>
          <a:bodyPr/>
          <a:lstStyle/>
          <a:p>
            <a:r>
              <a:rPr lang="en-US" sz="2800" dirty="0"/>
              <a:t>Wires 50nm pitch </a:t>
            </a:r>
          </a:p>
          <a:p>
            <a:r>
              <a:rPr lang="en-US" sz="2800" dirty="0"/>
              <a:t>Gates 500nm on side</a:t>
            </a:r>
          </a:p>
          <a:p>
            <a:pPr lvl="1"/>
            <a:r>
              <a:rPr lang="en-US" sz="2400" dirty="0"/>
              <a:t>(500nm </a:t>
            </a:r>
            <a:r>
              <a:rPr lang="en-US" sz="2400" dirty="0" err="1"/>
              <a:t>x</a:t>
            </a:r>
            <a:r>
              <a:rPr lang="en-US" sz="2400" dirty="0"/>
              <a:t> 500nm)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How many gates per row can provide outputs before saturate edge?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(single layer)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What if want more outputs to exit across edge?</a:t>
            </a:r>
          </a:p>
          <a:p>
            <a:endParaRPr lang="en-US" sz="2800" dirty="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029200" y="2819400"/>
            <a:ext cx="2962275" cy="3352800"/>
            <a:chOff x="2496" y="2544"/>
            <a:chExt cx="720" cy="9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96" y="2688"/>
              <a:ext cx="96" cy="672"/>
              <a:chOff x="2496" y="2688"/>
              <a:chExt cx="96" cy="672"/>
            </a:xfrm>
          </p:grpSpPr>
          <p:sp>
            <p:nvSpPr>
              <p:cNvPr id="62514" name="Rectangle 4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5" name="Rectangle 5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6" name="Rectangle 6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7" name="Rectangle 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8" name="Rectangle 8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40" y="2688"/>
              <a:ext cx="96" cy="672"/>
              <a:chOff x="2496" y="2688"/>
              <a:chExt cx="96" cy="672"/>
            </a:xfrm>
          </p:grpSpPr>
          <p:sp>
            <p:nvSpPr>
              <p:cNvPr id="62509" name="Rectangle 11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0" name="Rectangle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1" name="Rectangle 1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2" name="Rectangle 14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3" name="Rectangle 15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84" y="2688"/>
              <a:ext cx="96" cy="672"/>
              <a:chOff x="2496" y="2688"/>
              <a:chExt cx="96" cy="672"/>
            </a:xfrm>
          </p:grpSpPr>
          <p:sp>
            <p:nvSpPr>
              <p:cNvPr id="62504" name="Rectangle 17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5" name="Rectangle 1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6" name="Rectangle 19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7" name="Rectangle 2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8" name="Rectangle 21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28" y="2688"/>
              <a:ext cx="96" cy="672"/>
              <a:chOff x="2496" y="2688"/>
              <a:chExt cx="96" cy="672"/>
            </a:xfrm>
          </p:grpSpPr>
          <p:sp>
            <p:nvSpPr>
              <p:cNvPr id="62499" name="Rectangle 23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0" name="Rectangle 24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1" name="Rectangle 25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2" name="Rectangle 26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3" name="Rectangle 27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2476" name="Line 28"/>
            <p:cNvSpPr>
              <a:spLocks noChangeShapeType="1"/>
            </p:cNvSpPr>
            <p:nvPr/>
          </p:nvSpPr>
          <p:spPr bwMode="auto">
            <a:xfrm>
              <a:off x="3120" y="2544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9"/>
            <p:cNvSpPr>
              <a:spLocks noChangeShapeType="1"/>
            </p:cNvSpPr>
            <p:nvPr/>
          </p:nvSpPr>
          <p:spPr bwMode="auto">
            <a:xfrm>
              <a:off x="3216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0"/>
            <p:cNvSpPr>
              <a:spLocks noChangeShapeType="1"/>
            </p:cNvSpPr>
            <p:nvPr/>
          </p:nvSpPr>
          <p:spPr bwMode="auto">
            <a:xfrm>
              <a:off x="2688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688" y="2688"/>
              <a:ext cx="480" cy="96"/>
              <a:chOff x="2688" y="2688"/>
              <a:chExt cx="480" cy="96"/>
            </a:xfrm>
          </p:grpSpPr>
          <p:sp>
            <p:nvSpPr>
              <p:cNvPr id="62496" name="Line 31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Line 32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Line 33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688" y="2832"/>
              <a:ext cx="480" cy="96"/>
              <a:chOff x="2688" y="2688"/>
              <a:chExt cx="480" cy="96"/>
            </a:xfrm>
          </p:grpSpPr>
          <p:sp>
            <p:nvSpPr>
              <p:cNvPr id="62493" name="Line 36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Line 37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Line 38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688" y="2976"/>
              <a:ext cx="480" cy="96"/>
              <a:chOff x="2688" y="2688"/>
              <a:chExt cx="480" cy="96"/>
            </a:xfrm>
          </p:grpSpPr>
          <p:sp>
            <p:nvSpPr>
              <p:cNvPr id="62490" name="Line 40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Line 41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Line 4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688" y="3120"/>
              <a:ext cx="480" cy="96"/>
              <a:chOff x="2688" y="2688"/>
              <a:chExt cx="480" cy="96"/>
            </a:xfrm>
          </p:grpSpPr>
          <p:sp>
            <p:nvSpPr>
              <p:cNvPr id="62487" name="Line 4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8" name="Line 45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9" name="Line 46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88" y="3264"/>
              <a:ext cx="480" cy="96"/>
              <a:chOff x="2688" y="2688"/>
              <a:chExt cx="480" cy="96"/>
            </a:xfrm>
          </p:grpSpPr>
          <p:sp>
            <p:nvSpPr>
              <p:cNvPr id="62484" name="Line 48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5" name="Line 49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6" name="Line 50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95-ED3E-9C46-B314-769FBACB8651}" type="slidenum">
              <a:rPr lang="en-US"/>
              <a:pPr/>
              <a:t>41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Bisection Width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114800"/>
          </a:xfrm>
        </p:spPr>
        <p:txBody>
          <a:bodyPr/>
          <a:lstStyle/>
          <a:p>
            <a:r>
              <a:rPr lang="en-US" dirty="0"/>
              <a:t>Partition design into two equal size halves</a:t>
            </a:r>
          </a:p>
          <a:p>
            <a:pPr lvl="1"/>
            <a:r>
              <a:rPr lang="en-US" dirty="0"/>
              <a:t>Minimize wires (nets) with ends in both halves</a:t>
            </a:r>
          </a:p>
          <a:p>
            <a:r>
              <a:rPr lang="en-US" dirty="0"/>
              <a:t>Number of wires crossing is </a:t>
            </a:r>
            <a:r>
              <a:rPr lang="en-US" b="1" dirty="0"/>
              <a:t>bisection width</a:t>
            </a:r>
          </a:p>
          <a:p>
            <a:pPr lvl="1"/>
            <a:r>
              <a:rPr lang="en-US" dirty="0"/>
              <a:t>Information crossing </a:t>
            </a:r>
          </a:p>
          <a:p>
            <a:r>
              <a:rPr lang="en-US" dirty="0"/>
              <a:t>lower </a:t>
            </a:r>
            <a:r>
              <a:rPr lang="en-US" dirty="0" err="1"/>
              <a:t>bw</a:t>
            </a:r>
            <a:r>
              <a:rPr lang="en-US" dirty="0"/>
              <a:t> = more locality</a:t>
            </a:r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191000"/>
            <a:ext cx="1600200" cy="2133600"/>
            <a:chOff x="4224" y="2640"/>
            <a:chExt cx="1008" cy="1344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4800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484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460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224" y="2640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4752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224" y="3408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N/2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92348" y="4876800"/>
            <a:ext cx="1351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bisection</a:t>
            </a:r>
          </a:p>
          <a:p>
            <a:r>
              <a:rPr lang="en-US" dirty="0"/>
              <a:t>   width</a:t>
            </a:r>
          </a:p>
        </p:txBody>
      </p:sp>
      <p:pic>
        <p:nvPicPr>
          <p:cNvPr id="12302" name="Picture 14" descr="bi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648200"/>
            <a:ext cx="4038600" cy="199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Rent’s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If we recursively bisect a graph, attempting to minimize the cut size, </a:t>
            </a:r>
            <a:br>
              <a:rPr lang="en-US" dirty="0"/>
            </a:br>
            <a:r>
              <a:rPr lang="en-US" dirty="0"/>
              <a:t>we typically get: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/>
              <a:t>BW=IO = </a:t>
            </a:r>
            <a:r>
              <a:rPr lang="en-US" sz="4800" dirty="0" err="1"/>
              <a:t>c</a:t>
            </a:r>
            <a:r>
              <a:rPr lang="en-US" sz="4800" dirty="0"/>
              <a:t> </a:t>
            </a:r>
            <a:r>
              <a:rPr lang="en-US" sz="4800" dirty="0" err="1"/>
              <a:t>N</a:t>
            </a:r>
            <a:r>
              <a:rPr lang="en-US" sz="4800" baseline="30000" dirty="0" err="1"/>
              <a:t>p</a:t>
            </a:r>
            <a:endParaRPr lang="en-US" sz="4800" baseline="30000" dirty="0"/>
          </a:p>
          <a:p>
            <a:pPr lvl="1">
              <a:lnSpc>
                <a:spcPct val="90000"/>
              </a:lnSpc>
            </a:pPr>
            <a:r>
              <a:rPr lang="en-US" sz="3600" dirty="0"/>
              <a:t>0</a:t>
            </a:r>
            <a:r>
              <a:rPr lang="en-US" sz="3600" dirty="0">
                <a:sym typeface="Symbol" pitchFamily="1" charset="2"/>
              </a:rPr>
              <a:t>p1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ym typeface="Symbol" pitchFamily="1" charset="2"/>
              </a:rPr>
              <a:t>p1 </a:t>
            </a:r>
            <a:r>
              <a:rPr lang="en-US" sz="3200" dirty="0">
                <a:sym typeface="Symbol" pitchFamily="1" charset="2"/>
              </a:rPr>
              <a:t>means many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inputs come from 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within a partition</a:t>
            </a:r>
            <a:endParaRPr lang="en-US" sz="3600" dirty="0">
              <a:sym typeface="Symbol" pitchFamily="1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4" descr="recurse_bis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4699362"/>
            <a:ext cx="4010025" cy="21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406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[</a:t>
            </a:r>
            <a:r>
              <a:rPr lang="en-US" sz="1800" dirty="0" err="1">
                <a:solidFill>
                  <a:schemeClr val="accent6"/>
                </a:solidFill>
                <a:latin typeface="+mn-lt"/>
              </a:rPr>
              <a:t>Landman</a:t>
            </a:r>
            <a:r>
              <a:rPr lang="en-US" sz="1800" dirty="0">
                <a:solidFill>
                  <a:schemeClr val="accent6"/>
                </a:solidFill>
                <a:latin typeface="+mn-lt"/>
              </a:rPr>
              <a:t> and Russo, </a:t>
            </a:r>
          </a:p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      IEEE TR Computers p1469, 1971]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9949-2690-6544-9972-8D5ED6C4C3B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 and Locality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Rent and IO quantifying locality</a:t>
            </a:r>
          </a:p>
          <a:p>
            <a:pPr lvl="1"/>
            <a:r>
              <a:rPr lang="en-US">
                <a:ea typeface="ＭＳ Ｐゴシック" pitchFamily="1" charset="-128"/>
              </a:rPr>
              <a:t>local consumption</a:t>
            </a:r>
          </a:p>
          <a:p>
            <a:pPr lvl="1"/>
            <a:r>
              <a:rPr lang="en-US">
                <a:ea typeface="ＭＳ Ｐゴシック" pitchFamily="1" charset="-128"/>
              </a:rPr>
              <a:t>local fanout</a:t>
            </a:r>
          </a:p>
          <a:p>
            <a:pPr lvl="1"/>
            <a:endParaRPr lang="en-US">
              <a:ea typeface="ＭＳ Ｐゴシック" pitchFamily="1" charset="-128"/>
            </a:endParaRPr>
          </a:p>
        </p:txBody>
      </p:sp>
      <p:pic>
        <p:nvPicPr>
          <p:cNvPr id="55302" name="Picture 4" descr="rent_io_loc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667000"/>
            <a:ext cx="227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IO = </a:t>
            </a:r>
            <a:r>
              <a:rPr lang="en-US" sz="4000" dirty="0" err="1">
                <a:latin typeface="+mn-lt"/>
              </a:rPr>
              <a:t>c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N</a:t>
            </a:r>
            <a:r>
              <a:rPr lang="en-US" sz="4000" baseline="30000" dirty="0" err="1">
                <a:latin typeface="+mn-lt"/>
              </a:rPr>
              <a:t>p</a:t>
            </a:r>
            <a:endParaRPr lang="en-US" sz="4000" baseline="30000" dirty="0">
              <a:latin typeface="+mn-lt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Common 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572000"/>
          </a:xfrm>
        </p:spPr>
        <p:txBody>
          <a:bodyPr/>
          <a:lstStyle/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</a:t>
            </a:r>
          </a:p>
          <a:p>
            <a:pPr lvl="1"/>
            <a:r>
              <a:rPr lang="en-US" dirty="0"/>
              <a:t>Shift-register, 1D filter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=0.5</a:t>
            </a:r>
          </a:p>
          <a:p>
            <a:pPr lvl="1"/>
            <a:r>
              <a:rPr lang="en-US" dirty="0"/>
              <a:t>Array multiplier</a:t>
            </a:r>
          </a:p>
          <a:p>
            <a:pPr lvl="1"/>
            <a:r>
              <a:rPr lang="en-US" dirty="0"/>
              <a:t>2D Window Filter</a:t>
            </a:r>
          </a:p>
          <a:p>
            <a:pPr lvl="1"/>
            <a:r>
              <a:rPr lang="en-US" dirty="0"/>
              <a:t>nearest-neighbor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=1.0</a:t>
            </a:r>
          </a:p>
          <a:p>
            <a:pPr lvl="1"/>
            <a:r>
              <a:rPr lang="en-US" dirty="0"/>
              <a:t>FFT, Sort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 descr="D:\cygwin\tmp\fft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973750"/>
            <a:ext cx="2879081" cy="1884250"/>
          </a:xfrm>
          <a:prstGeom prst="rect">
            <a:avLst/>
          </a:prstGeom>
          <a:noFill/>
        </p:spPr>
      </p:pic>
      <p:grpSp>
        <p:nvGrpSpPr>
          <p:cNvPr id="23" name="Group 43"/>
          <p:cNvGrpSpPr/>
          <p:nvPr/>
        </p:nvGrpSpPr>
        <p:grpSpPr>
          <a:xfrm>
            <a:off x="5867400" y="228600"/>
            <a:ext cx="2362200" cy="2133600"/>
            <a:chOff x="533400" y="2133600"/>
            <a:chExt cx="5029200" cy="40386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2057400" y="2590800"/>
              <a:ext cx="2667000" cy="0"/>
              <a:chOff x="1296" y="1632"/>
              <a:chExt cx="1680" cy="0"/>
            </a:xfrm>
          </p:grpSpPr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2057400" y="3657600"/>
              <a:ext cx="2667000" cy="76200"/>
              <a:chOff x="1296" y="1632"/>
              <a:chExt cx="1680" cy="0"/>
            </a:xfrm>
          </p:grpSpPr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5" name="Group 27"/>
            <p:cNvGrpSpPr>
              <a:grpSpLocks/>
            </p:cNvGrpSpPr>
            <p:nvPr/>
          </p:nvGrpSpPr>
          <p:grpSpPr bwMode="auto">
            <a:xfrm>
              <a:off x="2057400" y="4724400"/>
              <a:ext cx="2667000" cy="76200"/>
              <a:chOff x="1296" y="1632"/>
              <a:chExt cx="1680" cy="0"/>
            </a:xfrm>
          </p:grpSpPr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2057400" y="5791200"/>
              <a:ext cx="2667000" cy="76200"/>
              <a:chOff x="1296" y="1632"/>
              <a:chExt cx="1680" cy="0"/>
            </a:xfrm>
          </p:grpSpPr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5105400" y="28956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1676400" y="39624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5105400" y="50292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533400" y="2590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533400" y="57912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61" name="Group 104"/>
          <p:cNvGrpSpPr/>
          <p:nvPr/>
        </p:nvGrpSpPr>
        <p:grpSpPr>
          <a:xfrm>
            <a:off x="6019800" y="2514600"/>
            <a:ext cx="2590800" cy="2362200"/>
            <a:chOff x="914400" y="1981200"/>
            <a:chExt cx="5257800" cy="4495800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Mpy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grpSp>
          <p:nvGrpSpPr>
            <p:cNvPr id="78" name="Group 39"/>
            <p:cNvGrpSpPr>
              <a:grpSpLocks/>
            </p:cNvGrpSpPr>
            <p:nvPr/>
          </p:nvGrpSpPr>
          <p:grpSpPr bwMode="auto">
            <a:xfrm>
              <a:off x="1524000" y="2895600"/>
              <a:ext cx="4648200" cy="381000"/>
              <a:chOff x="960" y="1824"/>
              <a:chExt cx="2928" cy="240"/>
            </a:xfrm>
          </p:grpSpPr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52578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>
              <a:off x="4038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>
              <a:off x="2895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1752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914400" y="23622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 flipH="1">
              <a:off x="990600" y="34290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990600" y="44958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H="1">
              <a:off x="990600" y="55626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87" name="Group 40"/>
            <p:cNvGrpSpPr>
              <a:grpSpLocks/>
            </p:cNvGrpSpPr>
            <p:nvPr/>
          </p:nvGrpSpPr>
          <p:grpSpPr bwMode="auto">
            <a:xfrm>
              <a:off x="1524000" y="3962400"/>
              <a:ext cx="4648200" cy="381000"/>
              <a:chOff x="960" y="1824"/>
              <a:chExt cx="2928" cy="240"/>
            </a:xfrm>
          </p:grpSpPr>
          <p:sp>
            <p:nvSpPr>
              <p:cNvPr id="79" name="Line 41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0" name="Line 42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1" name="Line 43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" name="Line 47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6" name="Line 48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96" name="Group 49"/>
            <p:cNvGrpSpPr>
              <a:grpSpLocks/>
            </p:cNvGrpSpPr>
            <p:nvPr/>
          </p:nvGrpSpPr>
          <p:grpSpPr bwMode="auto">
            <a:xfrm>
              <a:off x="1524000" y="5029200"/>
              <a:ext cx="4648200" cy="381000"/>
              <a:chOff x="960" y="1824"/>
              <a:chExt cx="2928" cy="240"/>
            </a:xfrm>
          </p:grpSpPr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" name="Line 52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2" name="Line 54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3" name="Line 55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4" name="Line 56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5" name="Line 5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105" name="Group 58"/>
            <p:cNvGrpSpPr>
              <a:grpSpLocks/>
            </p:cNvGrpSpPr>
            <p:nvPr/>
          </p:nvGrpSpPr>
          <p:grpSpPr bwMode="auto">
            <a:xfrm>
              <a:off x="1524000" y="6096000"/>
              <a:ext cx="4648200" cy="381000"/>
              <a:chOff x="960" y="1824"/>
              <a:chExt cx="2928" cy="240"/>
            </a:xfrm>
          </p:grpSpPr>
          <p:sp>
            <p:nvSpPr>
              <p:cNvPr id="97" name="Line 5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8" name="Line 60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3" name="Line 65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4" name="Line 66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096-3293-6C40-B0E9-33FF0EA0CA8F}" type="slidenum">
              <a:rPr lang="en-US"/>
              <a:pPr/>
              <a:t>45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VLSI Interconnect Area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Bisection width is lower-bound on IC width</a:t>
            </a:r>
          </a:p>
          <a:p>
            <a:pPr lvl="1"/>
            <a:r>
              <a:rPr lang="en-US" sz="2400" dirty="0"/>
              <a:t>When wire dominated, may be tight bound</a:t>
            </a:r>
          </a:p>
          <a:p>
            <a:r>
              <a:rPr lang="en-US" sz="2800" dirty="0"/>
              <a:t>(recursively)</a:t>
            </a:r>
          </a:p>
          <a:p>
            <a:r>
              <a:rPr lang="en-US" sz="2800" dirty="0">
                <a:solidFill>
                  <a:srgbClr val="3366FF"/>
                </a:solidFill>
                <a:sym typeface="Symbol" charset="2"/>
              </a:rPr>
              <a:t>Rent’s Rule tells us how big our chip must be</a:t>
            </a:r>
          </a:p>
        </p:txBody>
      </p:sp>
      <p:pic>
        <p:nvPicPr>
          <p:cNvPr id="1332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86000"/>
            <a:ext cx="3962400" cy="3725863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E9A93-8DDC-9B4E-9994-7A1820BAE52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a function of Bisection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A</a:t>
            </a:r>
            <a:r>
              <a:rPr lang="en-US" sz="3600" baseline="-25000"/>
              <a:t>gate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</a:t>
            </a:r>
            <a:r>
              <a:rPr lang="en-US" sz="3600" baseline="-25000"/>
              <a:t>horizontal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N</a:t>
            </a:r>
            <a:r>
              <a:rPr lang="en-US" sz="3600" baseline="-25000"/>
              <a:t>vertical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</a:p>
          <a:p>
            <a:pPr>
              <a:lnSpc>
                <a:spcPct val="90000"/>
              </a:lnSpc>
            </a:pPr>
            <a:r>
              <a:rPr lang="en-US" sz="3600"/>
              <a:t>N</a:t>
            </a:r>
            <a:r>
              <a:rPr lang="en-US" sz="3600" baseline="-25000"/>
              <a:t>horizontal</a:t>
            </a:r>
            <a:r>
              <a:rPr lang="en-US" sz="3600"/>
              <a:t> = N</a:t>
            </a:r>
            <a:r>
              <a:rPr lang="en-US" sz="3600" baseline="-25000"/>
              <a:t>vertical </a:t>
            </a:r>
            <a:r>
              <a:rPr lang="en-US" sz="3600"/>
              <a:t> = IO = cN</a:t>
            </a:r>
            <a:r>
              <a:rPr lang="en-US" sz="3600" baseline="30000"/>
              <a:t>p</a:t>
            </a:r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 (cN</a:t>
            </a:r>
            <a:r>
              <a:rPr lang="en-US" sz="3600"/>
              <a:t>)</a:t>
            </a:r>
            <a:r>
              <a:rPr lang="en-US" sz="3600" baseline="30000">
                <a:sym typeface="Symbol" pitchFamily="1" charset="2"/>
              </a:rPr>
              <a:t>2p</a:t>
            </a:r>
            <a:endParaRPr lang="en-US" sz="3600" baseline="-25000"/>
          </a:p>
          <a:p>
            <a:pPr>
              <a:lnSpc>
                <a:spcPct val="90000"/>
              </a:lnSpc>
            </a:pPr>
            <a:r>
              <a:rPr lang="en-US" sz="3600"/>
              <a:t>If p&lt;0.5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</a:t>
            </a:r>
            <a:r>
              <a:rPr lang="en-US" sz="3600">
                <a:ea typeface="ＭＳ Ｐゴシック" pitchFamily="1" charset="-128"/>
              </a:rPr>
              <a:t> N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3600"/>
              <a:t>If p&gt;0.5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 </a:t>
            </a:r>
            <a:r>
              <a:rPr lang="en-US" sz="3200">
                <a:ea typeface="ＭＳ Ｐゴシック" pitchFamily="1" charset="-128"/>
              </a:rPr>
              <a:t>N</a:t>
            </a:r>
            <a:r>
              <a:rPr lang="en-US" sz="3200" baseline="30000">
                <a:ea typeface="ＭＳ Ｐゴシック" pitchFamily="1" charset="-128"/>
                <a:sym typeface="Symbol" pitchFamily="1" charset="2"/>
              </a:rPr>
              <a:t>2p 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baseline="30000"/>
          </a:p>
          <a:p>
            <a:pPr>
              <a:lnSpc>
                <a:spcPct val="90000"/>
              </a:lnSpc>
            </a:pPr>
            <a:endParaRPr lang="en-US" sz="28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2D387-6EEA-794F-AD98-08B36E3F3BF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terms of Rent’s Rule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&lt;0.5,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/>
              <a:t> N</a:t>
            </a:r>
            <a:endParaRPr lang="en-US" sz="3600" dirty="0"/>
          </a:p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&gt;0.5,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>
                <a:sym typeface="Symbol" pitchFamily="1" charset="2"/>
              </a:rPr>
              <a:t> </a:t>
            </a:r>
            <a:r>
              <a:rPr lang="en-US" sz="4000" dirty="0"/>
              <a:t>N</a:t>
            </a:r>
            <a:r>
              <a:rPr lang="en-US" sz="4000" baseline="30000" dirty="0">
                <a:sym typeface="Symbol" pitchFamily="1" charset="2"/>
              </a:rPr>
              <a:t>2p </a:t>
            </a:r>
          </a:p>
          <a:p>
            <a:endParaRPr lang="en-US" dirty="0"/>
          </a:p>
          <a:p>
            <a:r>
              <a:rPr lang="en-US" b="1" dirty="0"/>
              <a:t>Typical </a:t>
            </a:r>
            <a:r>
              <a:rPr lang="en-US" dirty="0"/>
              <a:t>designs have </a:t>
            </a:r>
            <a:r>
              <a:rPr lang="en-US" b="1" dirty="0" err="1"/>
              <a:t>p</a:t>
            </a:r>
            <a:r>
              <a:rPr lang="en-US" b="1" dirty="0"/>
              <a:t>&gt;0.5</a:t>
            </a:r>
          </a:p>
          <a:p>
            <a:pPr lvl="1">
              <a:buFont typeface="Symbol" pitchFamily="1" charset="2"/>
              <a:buChar char="®"/>
            </a:pPr>
            <a:r>
              <a:rPr lang="en-US" sz="3200" dirty="0">
                <a:ea typeface="ＭＳ Ｐゴシック" pitchFamily="1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interconnect dominates</a:t>
            </a:r>
          </a:p>
          <a:p>
            <a:pPr lvl="1">
              <a:buFont typeface="Symbol" pitchFamily="1" charset="2"/>
              <a:buChar char="®"/>
            </a:pP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     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chip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&gt; </a:t>
            </a:r>
            <a:r>
              <a:rPr lang="en-US" sz="4000" dirty="0">
                <a:solidFill>
                  <a:srgbClr val="FF0000"/>
                </a:solidFill>
                <a:latin typeface="Symbol" charset="2"/>
                <a:ea typeface="ＭＳ Ｐゴシック" pitchFamily="1" charset="-128"/>
                <a:cs typeface="Symbol" charset="2"/>
              </a:rPr>
              <a:t>S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elements</a:t>
            </a:r>
            <a:endParaRPr lang="en-US" sz="4000" baseline="-25000" dirty="0">
              <a:solidFill>
                <a:srgbClr val="FF0000"/>
              </a:solidFill>
              <a:ea typeface="ＭＳ Ｐゴシック" pitchFamily="1" charset="-128"/>
            </a:endParaRPr>
          </a:p>
          <a:p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81000"/>
            <a:ext cx="7770812" cy="1143000"/>
          </a:xfrm>
        </p:spPr>
        <p:txBody>
          <a:bodyPr/>
          <a:lstStyle/>
          <a:p>
            <a:r>
              <a:rPr lang="en-US" dirty="0"/>
              <a:t>Rent Network Richness</a:t>
            </a:r>
          </a:p>
        </p:txBody>
      </p:sp>
      <p:pic>
        <p:nvPicPr>
          <p:cNvPr id="12291" name="Picture 3" descr="H:\amd\CS294F98\ex1tco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827963" cy="34401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Clocking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PLL (Phased-Lock-Loop) to generate and synchronize clock</a:t>
            </a:r>
          </a:p>
          <a:p>
            <a:r>
              <a:rPr lang="en-US" dirty="0"/>
              <a:t>Clock drivers are big (drive big load)</a:t>
            </a:r>
          </a:p>
          <a:p>
            <a:r>
              <a:rPr lang="en-US" dirty="0"/>
              <a:t>Need buffering all over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Rough cost per mm of silicon?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$3500 for 300mm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many I/O Pads</a:t>
            </a:r>
          </a:p>
          <a:p>
            <a:pPr lvl="1"/>
            <a:r>
              <a:rPr lang="en-US" dirty="0"/>
              <a:t>Carry current</a:t>
            </a:r>
          </a:p>
          <a:p>
            <a:pPr lvl="1"/>
            <a:r>
              <a:rPr lang="en-US" dirty="0"/>
              <a:t>Keep inductance low</a:t>
            </a:r>
          </a:p>
          <a:p>
            <a:r>
              <a:rPr lang="en-US" dirty="0"/>
              <a:t>Wires to distribute over chip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Capacitance to stabilize power</a:t>
            </a:r>
          </a:p>
          <a:p>
            <a:pPr lvl="1"/>
            <a:r>
              <a:rPr lang="en-US" dirty="0"/>
              <a:t>Voltage converters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sum of components, but…</a:t>
            </a:r>
          </a:p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  A ≥ N</a:t>
            </a:r>
            <a:r>
              <a:rPr lang="en-US" baseline="30000" dirty="0"/>
              <a:t>2p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6096000" y="381000"/>
          <a:ext cx="26130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0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"/>
                        <a:ext cx="26130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Areas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 Cortex A9 about 1mm</a:t>
            </a:r>
            <a:r>
              <a:rPr lang="en-US" baseline="30000" dirty="0"/>
              <a:t>2  </a:t>
            </a:r>
            <a:r>
              <a:rPr lang="en-US" dirty="0"/>
              <a:t>in 28nm</a:t>
            </a:r>
            <a:endParaRPr lang="en-US" baseline="30000" dirty="0"/>
          </a:p>
          <a:p>
            <a:pPr lvl="1"/>
            <a:r>
              <a:rPr lang="en-US" dirty="0" err="1"/>
              <a:t>Zynq</a:t>
            </a:r>
            <a:r>
              <a:rPr lang="en-US" dirty="0"/>
              <a:t> processor</a:t>
            </a:r>
          </a:p>
          <a:p>
            <a:pPr lvl="1"/>
            <a:r>
              <a:rPr lang="en-US" dirty="0" err="1"/>
              <a:t>SuperScalar</a:t>
            </a:r>
            <a:r>
              <a:rPr lang="en-US" dirty="0"/>
              <a:t> core</a:t>
            </a:r>
          </a:p>
          <a:p>
            <a:pPr lvl="1"/>
            <a:endParaRPr lang="en-US" dirty="0"/>
          </a:p>
          <a:p>
            <a:r>
              <a:rPr lang="en-US" dirty="0"/>
              <a:t>A5 (scalar) about 0.25mm</a:t>
            </a:r>
            <a:r>
              <a:rPr lang="en-US" baseline="30000" dirty="0"/>
              <a:t>2</a:t>
            </a:r>
          </a:p>
          <a:p>
            <a:r>
              <a:rPr lang="en-US" dirty="0"/>
              <a:t>A15 (higher performance) about 3mm</a:t>
            </a:r>
            <a:r>
              <a:rPr lang="en-US" baseline="30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Compute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Crude estimate, including interconnect</a:t>
            </a:r>
          </a:p>
          <a:p>
            <a:r>
              <a:rPr lang="en-US" dirty="0"/>
              <a:t>2000 6-LUTs per sq. mm </a:t>
            </a:r>
          </a:p>
          <a:p>
            <a:r>
              <a:rPr lang="en-US" dirty="0"/>
              <a:t>DSP Block ~ 0.1 sq. mm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program for modeling memories and caches</a:t>
            </a:r>
          </a:p>
          <a:p>
            <a:pPr lvl="1"/>
            <a:r>
              <a:rPr lang="en-US" dirty="0"/>
              <a:t>More sophisticated version of the simple modeling we’ve been doing</a:t>
            </a:r>
          </a:p>
          <a:p>
            <a:pPr lvl="1"/>
            <a:endParaRPr lang="en-US" dirty="0"/>
          </a:p>
          <a:p>
            <a:r>
              <a:rPr lang="en-US" dirty="0"/>
              <a:t>Will ask you to use for custom area estimates (P4 milestone, final report)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CACTI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  <a:p>
            <a:r>
              <a:rPr lang="en-US" dirty="0"/>
              <a:t>Capacity</a:t>
            </a:r>
          </a:p>
          <a:p>
            <a:r>
              <a:rPr lang="en-US" dirty="0"/>
              <a:t>Output Width</a:t>
            </a:r>
          </a:p>
          <a:p>
            <a:r>
              <a:rPr lang="en-US" dirty="0"/>
              <a:t>Ports</a:t>
            </a:r>
          </a:p>
          <a:p>
            <a:r>
              <a:rPr lang="en-US" dirty="0"/>
              <a:t>Cache ways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Example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856358"/>
            <a:ext cx="13081375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Total cache size (bytes): 32768</a:t>
            </a:r>
          </a:p>
          <a:p>
            <a:r>
              <a:rPr lang="en-US" dirty="0"/>
              <a:t>    Number of banks: 1</a:t>
            </a:r>
          </a:p>
          <a:p>
            <a:r>
              <a:rPr lang="en-US" dirty="0"/>
              <a:t>    </a:t>
            </a:r>
            <a:r>
              <a:rPr lang="en-US" dirty="0" err="1"/>
              <a:t>Associativity</a:t>
            </a:r>
            <a:r>
              <a:rPr lang="en-US" dirty="0"/>
              <a:t>: 4</a:t>
            </a:r>
          </a:p>
          <a:p>
            <a:r>
              <a:rPr lang="en-US" dirty="0"/>
              <a:t>    Block size (bytes): 64</a:t>
            </a:r>
          </a:p>
          <a:p>
            <a:r>
              <a:rPr lang="en-US" dirty="0"/>
              <a:t>    Read/write Ports: 1</a:t>
            </a:r>
          </a:p>
          <a:p>
            <a:r>
              <a:rPr lang="en-US" dirty="0"/>
              <a:t>    Read ports: 0</a:t>
            </a:r>
          </a:p>
          <a:p>
            <a:r>
              <a:rPr lang="en-US" dirty="0"/>
              <a:t>    Write ports: 0</a:t>
            </a:r>
          </a:p>
          <a:p>
            <a:r>
              <a:rPr lang="en-US" dirty="0"/>
              <a:t>    Technology size (nm): 32</a:t>
            </a:r>
          </a:p>
          <a:p>
            <a:endParaRPr lang="en-US" dirty="0"/>
          </a:p>
          <a:p>
            <a:r>
              <a:rPr lang="en-US" dirty="0"/>
              <a:t>    Access time (ns): 1.09421</a:t>
            </a:r>
          </a:p>
          <a:p>
            <a:r>
              <a:rPr lang="en-US" dirty="0"/>
              <a:t>    Cycle time (ns):  1.25458</a:t>
            </a:r>
          </a:p>
          <a:p>
            <a:r>
              <a:rPr lang="en-US" dirty="0"/>
              <a:t>    Total dynamic read energy per access (</a:t>
            </a:r>
            <a:r>
              <a:rPr lang="en-US" dirty="0" err="1"/>
              <a:t>nJ</a:t>
            </a:r>
            <a:r>
              <a:rPr lang="en-US" dirty="0"/>
              <a:t>): 0.0234295</a:t>
            </a:r>
          </a:p>
          <a:p>
            <a:r>
              <a:rPr lang="en-US" dirty="0"/>
              <a:t>    Total dynamic write energy per access (</a:t>
            </a:r>
            <a:r>
              <a:rPr lang="en-US" dirty="0" err="1"/>
              <a:t>nJ</a:t>
            </a:r>
            <a:r>
              <a:rPr lang="en-US" dirty="0"/>
              <a:t>): 0.018806</a:t>
            </a:r>
          </a:p>
          <a:p>
            <a:r>
              <a:rPr lang="en-US" dirty="0"/>
              <a:t>    Total leakage power of a bank without power gating, including its network outside (</a:t>
            </a:r>
            <a:r>
              <a:rPr lang="en-US" dirty="0" err="1"/>
              <a:t>mW</a:t>
            </a:r>
            <a:r>
              <a:rPr lang="en-US" dirty="0"/>
              <a:t>): 0.00787646</a:t>
            </a:r>
          </a:p>
          <a:p>
            <a:r>
              <a:rPr lang="en-US" dirty="0"/>
              <a:t>    Cache height </a:t>
            </a:r>
            <a:r>
              <a:rPr lang="en-US" dirty="0" err="1"/>
              <a:t>x</a:t>
            </a:r>
            <a:r>
              <a:rPr lang="en-US" dirty="0"/>
              <a:t> width (mm): 0.152304 </a:t>
            </a:r>
            <a:r>
              <a:rPr lang="en-US" dirty="0" err="1"/>
              <a:t>x</a:t>
            </a:r>
            <a:r>
              <a:rPr lang="en-US" dirty="0"/>
              <a:t> 0.523289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CACTI – Memories on </a:t>
            </a:r>
            <a:r>
              <a:rPr lang="en-US" dirty="0" err="1"/>
              <a:t>Zynq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32nm (closest technology it models to 28nm in </a:t>
            </a:r>
            <a:r>
              <a:rPr lang="en-US" dirty="0" err="1"/>
              <a:t>Zynq</a:t>
            </a:r>
            <a:r>
              <a:rPr lang="en-US" dirty="0"/>
              <a:t>)</a:t>
            </a:r>
          </a:p>
          <a:p>
            <a:r>
              <a:rPr lang="en-US" dirty="0"/>
              <a:t>36Kb </a:t>
            </a:r>
            <a:r>
              <a:rPr lang="en-US" dirty="0" err="1"/>
              <a:t>BRAMs</a:t>
            </a:r>
            <a:r>
              <a:rPr lang="en-US" dirty="0"/>
              <a:t>                           0.025mm</a:t>
            </a:r>
          </a:p>
          <a:p>
            <a:pPr lvl="1"/>
            <a:r>
              <a:rPr lang="en-US" dirty="0"/>
              <a:t>2 port, 72b output</a:t>
            </a:r>
          </a:p>
          <a:p>
            <a:r>
              <a:rPr lang="en-US" dirty="0"/>
              <a:t>ARM L1 cache                         0.08mm</a:t>
            </a:r>
          </a:p>
          <a:p>
            <a:pPr lvl="1"/>
            <a:r>
              <a:rPr lang="en-US" dirty="0"/>
              <a:t>32KB 4-way associative (previous slide)</a:t>
            </a:r>
          </a:p>
          <a:p>
            <a:r>
              <a:rPr lang="en-US" dirty="0"/>
              <a:t>ARM L2 cache                         1.5 mm</a:t>
            </a:r>
          </a:p>
          <a:p>
            <a:pPr lvl="1"/>
            <a:r>
              <a:rPr lang="en-US" dirty="0"/>
              <a:t>512KB 8-way associative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Component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r>
              <a:rPr lang="en-US" dirty="0"/>
              <a:t>6-LUT                                      0.0005 mm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DSP Block                               0.1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36Kb </a:t>
            </a:r>
            <a:r>
              <a:rPr lang="en-US" dirty="0" err="1"/>
              <a:t>BRAMs</a:t>
            </a:r>
            <a:r>
              <a:rPr lang="en-US" dirty="0"/>
              <a:t>                           0.025mm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L1 cache                         0.08mm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L2 cache                         1.5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Cortex A9                        1.0 mm</a:t>
            </a:r>
            <a:r>
              <a:rPr lang="en-US" baseline="30000" dirty="0"/>
              <a:t>2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silicon die cost is roughly proportional to area</a:t>
            </a:r>
          </a:p>
          <a:p>
            <a:pPr lvl="1"/>
            <a:r>
              <a:rPr lang="en-US" dirty="0"/>
              <a:t>Larger the die, the fewer we get on the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Apple A10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772400" cy="4114800"/>
          </a:xfrm>
        </p:spPr>
        <p:txBody>
          <a:bodyPr/>
          <a:lstStyle/>
          <a:p>
            <a:r>
              <a:rPr lang="en-US" dirty="0"/>
              <a:t>Quad=Dual Dual Core</a:t>
            </a:r>
          </a:p>
          <a:p>
            <a:pPr lvl="1"/>
            <a:r>
              <a:rPr lang="en-US" dirty="0"/>
              <a:t>Dual 64-bit ARM 2.3GHz</a:t>
            </a:r>
          </a:p>
          <a:p>
            <a:pPr lvl="1"/>
            <a:r>
              <a:rPr lang="en-US" dirty="0"/>
              <a:t>Dual 64-bit ARM low energy</a:t>
            </a:r>
          </a:p>
          <a:p>
            <a:r>
              <a:rPr lang="en-US" dirty="0"/>
              <a:t>3MB L2 cache</a:t>
            </a:r>
          </a:p>
          <a:p>
            <a:r>
              <a:rPr lang="en-US" dirty="0"/>
              <a:t>6 GPU cores</a:t>
            </a:r>
          </a:p>
          <a:p>
            <a:r>
              <a:rPr lang="en-US" dirty="0"/>
              <a:t>Custom accelerators</a:t>
            </a:r>
          </a:p>
          <a:p>
            <a:pPr lvl="1"/>
            <a:r>
              <a:rPr lang="en-US" dirty="0"/>
              <a:t>Image Processor?</a:t>
            </a:r>
          </a:p>
          <a:p>
            <a:r>
              <a:rPr lang="en-US" dirty="0"/>
              <a:t>125mm</a:t>
            </a:r>
            <a:r>
              <a:rPr lang="en-US" baseline="30000" dirty="0"/>
              <a:t>2</a:t>
            </a:r>
            <a:r>
              <a:rPr lang="en-US" dirty="0"/>
              <a:t> 16nm </a:t>
            </a:r>
            <a:r>
              <a:rPr lang="en-US" dirty="0" err="1"/>
              <a:t>FinFET</a:t>
            </a:r>
            <a:endParaRPr lang="en-US" dirty="0"/>
          </a:p>
          <a:p>
            <a:r>
              <a:rPr lang="en-US" dirty="0"/>
              <a:t>3.3B transistors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5715000"/>
            <a:ext cx="305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  <a:latin typeface="+mn-lt"/>
              </a:rPr>
              <a:t>Chipworks</a:t>
            </a:r>
            <a:r>
              <a:rPr lang="en-US" dirty="0">
                <a:solidFill>
                  <a:srgbClr val="3366FF"/>
                </a:solidFill>
                <a:latin typeface="+mn-lt"/>
              </a:rPr>
              <a:t> Die Photo</a:t>
            </a:r>
          </a:p>
        </p:txBody>
      </p:sp>
      <p:pic>
        <p:nvPicPr>
          <p:cNvPr id="9" name="Picture 8" descr="A10_d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91" y="1447800"/>
            <a:ext cx="3762209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1143000"/>
          </a:xfrm>
        </p:spPr>
        <p:txBody>
          <a:bodyPr/>
          <a:lstStyle/>
          <a:p>
            <a:r>
              <a:rPr lang="en-US" dirty="0"/>
              <a:t>Apple A11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 descr="Apple_A11-5-740x493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5919582" cy="5194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09600"/>
            <a:ext cx="4648200" cy="4114800"/>
          </a:xfrm>
        </p:spPr>
        <p:txBody>
          <a:bodyPr/>
          <a:lstStyle/>
          <a:p>
            <a:r>
              <a:rPr lang="en-US" sz="2800" dirty="0"/>
              <a:t>90mm</a:t>
            </a:r>
            <a:r>
              <a:rPr lang="en-US" sz="2800" baseline="30000" dirty="0"/>
              <a:t>2</a:t>
            </a:r>
            <a:r>
              <a:rPr lang="en-US" sz="2800" dirty="0"/>
              <a:t> 10nm </a:t>
            </a:r>
            <a:r>
              <a:rPr lang="en-US" sz="2800" dirty="0" err="1"/>
              <a:t>FinFET</a:t>
            </a:r>
            <a:endParaRPr lang="en-US" sz="2800" dirty="0"/>
          </a:p>
          <a:p>
            <a:r>
              <a:rPr lang="en-US" sz="2800" dirty="0"/>
              <a:t>4.3B transistors</a:t>
            </a:r>
          </a:p>
          <a:p>
            <a:r>
              <a:rPr lang="en-US" sz="2800" dirty="0" err="1"/>
              <a:t>iPhone</a:t>
            </a:r>
            <a:r>
              <a:rPr lang="en-US" sz="2800" dirty="0"/>
              <a:t> 8, 8s, X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(2.4GHz)</a:t>
            </a:r>
          </a:p>
          <a:p>
            <a:pPr lvl="1"/>
            <a:r>
              <a:rPr lang="en-US" sz="2400" dirty="0"/>
              <a:t> 4 low energy</a:t>
            </a:r>
          </a:p>
          <a:p>
            <a:r>
              <a:rPr lang="en-US" sz="2800" dirty="0"/>
              <a:t>3 custom </a:t>
            </a:r>
            <a:r>
              <a:rPr lang="en-US" sz="2800" dirty="0" err="1"/>
              <a:t>GPUs</a:t>
            </a:r>
            <a:r>
              <a:rPr lang="en-US" sz="2800" dirty="0"/>
              <a:t>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600 Bops?</a:t>
            </a:r>
          </a:p>
          <a:p>
            <a:r>
              <a:rPr lang="en-US" sz="2800" dirty="0"/>
              <a:t>Motion, image </a:t>
            </a:r>
            <a:r>
              <a:rPr lang="en-US" sz="2800" dirty="0" err="1"/>
              <a:t>accel</a:t>
            </a:r>
            <a:r>
              <a:rPr lang="en-US" sz="2800" dirty="0"/>
              <a:t>.</a:t>
            </a:r>
          </a:p>
          <a:p>
            <a:r>
              <a:rPr lang="en-US" sz="2800" dirty="0"/>
              <a:t>              8MB L2 cache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6519446"/>
            <a:ext cx="625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https://wccftech.com/apple-iphone-8-plus-a11-bionic-complete-teardown/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B9000-427B-1947-AA01-A6CDC2F9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48EF5-785D-1D49-B518-1EFA6E1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C17E2-A5A3-4649-909B-EF04846C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7" y="0"/>
            <a:ext cx="801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62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A12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02971"/>
            <a:ext cx="3924300" cy="4114800"/>
          </a:xfrm>
        </p:spPr>
        <p:txBody>
          <a:bodyPr/>
          <a:lstStyle/>
          <a:p>
            <a:r>
              <a:rPr lang="en-US" dirty="0"/>
              <a:t>84mm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7 Billion Tr.</a:t>
            </a:r>
          </a:p>
          <a:p>
            <a:r>
              <a:rPr lang="en-US" dirty="0"/>
              <a:t>iPhone XS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2FF52-92B9-AE43-B6F1-23523617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019300"/>
            <a:ext cx="48064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476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DB85-FC3E-8C44-AFF9-6E8A49E3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A12 Die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6256F-9D06-1541-ACDF-E5986D5D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91004-FC41-6940-9F35-90BCCC80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ED0B0-D08D-064E-8BD5-03E20C60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557B6-6DEA-934A-8008-C278AB1A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020125"/>
            <a:ext cx="7759700" cy="401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61FF32-CED3-C84F-B7E0-05EE9784995E}"/>
              </a:ext>
            </a:extLst>
          </p:cNvPr>
          <p:cNvSpPr txBox="1"/>
          <p:nvPr/>
        </p:nvSpPr>
        <p:spPr>
          <a:xfrm>
            <a:off x="0" y="6218205"/>
            <a:ext cx="866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www.anandtech.com</a:t>
            </a:r>
            <a:r>
              <a:rPr lang="en-US" sz="1800" dirty="0"/>
              <a:t>/print/13393/techinsights-publishes-apple-a12-die-shot-our-take</a:t>
            </a:r>
          </a:p>
        </p:txBody>
      </p:sp>
    </p:spTree>
    <p:extLst>
      <p:ext uri="{BB962C8B-B14F-4D97-AF65-F5344CB8AC3E}">
        <p14:creationId xmlns:p14="http://schemas.microsoft.com/office/powerpoint/2010/main" val="31024997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2"/>
            <a:r>
              <a:rPr lang="en-US" dirty="0"/>
              <a:t>Limited range over which “linear” accurate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7097554" y="1905000"/>
          <a:ext cx="1763871" cy="102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8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554" y="1905000"/>
                        <a:ext cx="1763871" cy="102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7" y="12865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327" y="644237"/>
            <a:ext cx="7772400" cy="4724400"/>
          </a:xfrm>
        </p:spPr>
        <p:txBody>
          <a:bodyPr/>
          <a:lstStyle/>
          <a:p>
            <a:r>
              <a:rPr lang="en-US" dirty="0">
                <a:sym typeface="Wingdings"/>
              </a:rPr>
              <a:t>Tomorrow</a:t>
            </a:r>
          </a:p>
          <a:p>
            <a:pPr lvl="1"/>
            <a:r>
              <a:rPr lang="en-US" dirty="0">
                <a:sym typeface="Wingdings"/>
              </a:rPr>
              <a:t>Is a virtual Thursday</a:t>
            </a:r>
          </a:p>
          <a:p>
            <a:pPr lvl="2"/>
            <a:r>
              <a:rPr lang="en-US" dirty="0">
                <a:sym typeface="Wingdings"/>
              </a:rPr>
              <a:t>There are TA office hours</a:t>
            </a:r>
          </a:p>
          <a:p>
            <a:pPr lvl="1"/>
            <a:r>
              <a:rPr lang="en-US" dirty="0">
                <a:sym typeface="Wingdings"/>
              </a:rPr>
              <a:t>I will have “Tuesday” office hours</a:t>
            </a:r>
          </a:p>
          <a:p>
            <a:pPr lvl="2"/>
            <a:r>
              <a:rPr lang="en-US" dirty="0">
                <a:sym typeface="Wingdings"/>
              </a:rPr>
              <a:t>But running to airport right at 5:25pm</a:t>
            </a:r>
          </a:p>
          <a:p>
            <a:r>
              <a:rPr lang="en-US" dirty="0">
                <a:sym typeface="Wingdings"/>
              </a:rPr>
              <a:t>Wednesday is a virtual “Friday”</a:t>
            </a:r>
          </a:p>
          <a:p>
            <a:pPr lvl="1"/>
            <a:r>
              <a:rPr lang="en-US" dirty="0">
                <a:sym typeface="Wingdings"/>
              </a:rPr>
              <a:t>No lecture</a:t>
            </a:r>
          </a:p>
          <a:p>
            <a:r>
              <a:rPr lang="en-US" dirty="0">
                <a:sym typeface="Wingdings"/>
              </a:rPr>
              <a:t>Friday is a Holiday – no milestone due</a:t>
            </a:r>
          </a:p>
          <a:p>
            <a:r>
              <a:rPr lang="en-US" dirty="0">
                <a:sym typeface="Wingdings"/>
              </a:rPr>
              <a:t>P4 due Friday, Nov. 30</a:t>
            </a:r>
            <a:r>
              <a:rPr lang="en-US" baseline="30000" dirty="0">
                <a:sym typeface="Wingdings"/>
              </a:rPr>
              <a:t>th</a:t>
            </a: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Proj</a:t>
            </a:r>
            <a:r>
              <a:rPr lang="en-US" dirty="0">
                <a:sym typeface="Wingdings"/>
              </a:rPr>
              <a:t>. supplement – additional instructions for </a:t>
            </a:r>
            <a:r>
              <a:rPr lang="en-US" dirty="0" err="1">
                <a:sym typeface="Wingdings"/>
              </a:rPr>
              <a:t>turnin</a:t>
            </a:r>
            <a:r>
              <a:rPr lang="en-US" dirty="0">
                <a:sym typeface="Wingdings"/>
              </a:rPr>
              <a:t> and run final </a:t>
            </a:r>
            <a:r>
              <a:rPr lang="en-US" dirty="0" err="1">
                <a:sym typeface="Wingdings"/>
              </a:rPr>
              <a:t>proj</a:t>
            </a:r>
            <a:r>
              <a:rPr lang="en-US" dirty="0">
                <a:sym typeface="Wingding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to how big we can make chips</a:t>
            </a:r>
          </a:p>
          <a:p>
            <a:pPr lvl="1"/>
            <a:r>
              <a:rPr lang="en-US" dirty="0"/>
              <a:t>Manufactures are prepared to create</a:t>
            </a:r>
          </a:p>
          <a:p>
            <a:pPr lvl="1"/>
            <a:r>
              <a:rPr lang="en-US" dirty="0"/>
              <a:t>Can be reliably manufactured</a:t>
            </a:r>
          </a:p>
          <a:p>
            <a:r>
              <a:rPr lang="en-US" dirty="0"/>
              <a:t>…and how small we can make chips</a:t>
            </a:r>
          </a:p>
          <a:p>
            <a:pPr lvl="1"/>
            <a:r>
              <a:rPr lang="en-US" dirty="0"/>
              <a:t>I/O pads</a:t>
            </a:r>
          </a:p>
          <a:p>
            <a:pPr lvl="1"/>
            <a:r>
              <a:rPr lang="en-US" dirty="0"/>
              <a:t>Cutting/handling/marking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ml_FS_steps_visual_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86200"/>
            <a:ext cx="612648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114800"/>
          </a:xfrm>
        </p:spPr>
        <p:txBody>
          <a:bodyPr/>
          <a:lstStyle/>
          <a:p>
            <a:r>
              <a:rPr lang="en-US" dirty="0"/>
              <a:t>Limit to how large optical imaging supports</a:t>
            </a:r>
          </a:p>
          <a:p>
            <a:r>
              <a:rPr lang="en-US" dirty="0" err="1"/>
              <a:t>Reticle</a:t>
            </a:r>
            <a:r>
              <a:rPr lang="en-US" dirty="0"/>
              <a:t> – </a:t>
            </a:r>
            <a:r>
              <a:rPr lang="en-US" dirty="0" err="1"/>
              <a:t>imagable</a:t>
            </a:r>
            <a:r>
              <a:rPr lang="en-US" dirty="0"/>
              <a:t> region for photo lithography </a:t>
            </a:r>
          </a:p>
          <a:p>
            <a:pPr lvl="1"/>
            <a:r>
              <a:rPr lang="en-US" dirty="0"/>
              <a:t>Around 600mm</a:t>
            </a:r>
            <a:r>
              <a:rPr lang="en-US" baseline="30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3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</a:t>
            </a:r>
          </a:p>
          <a:p>
            <a:r>
              <a:rPr lang="en-US" sz="900" dirty="0"/>
              <a:t>https://www.asml.com/the-asml-exposure-apparatus-is-the-most-expensive-and-complex-step-in-the-chip-fabrication-process-what-is-involved-in-the-lithography-business/ja/s28145?rid=44709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won’t be manufactured perfectly</a:t>
            </a:r>
          </a:p>
          <a:p>
            <a:pPr lvl="1"/>
            <a:r>
              <a:rPr lang="en-US" dirty="0"/>
              <a:t>Dust particles can impact imaging</a:t>
            </a:r>
          </a:p>
          <a:p>
            <a:pPr lvl="1"/>
            <a:r>
              <a:rPr lang="en-US" dirty="0"/>
              <a:t>Manufacturing processes are statistical</a:t>
            </a:r>
          </a:p>
          <a:p>
            <a:r>
              <a:rPr lang="en-US" dirty="0"/>
              <a:t>If chips must be defect-free,</a:t>
            </a:r>
          </a:p>
          <a:p>
            <a:pPr lvl="1"/>
            <a:r>
              <a:rPr lang="en-US" dirty="0"/>
              <a:t> larger chips are more likely to have defects than smaller chips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32580</TotalTime>
  <Words>2435</Words>
  <Application>Microsoft Macintosh PowerPoint</Application>
  <PresentationFormat>On-screen Show (4:3)</PresentationFormat>
  <Paragraphs>563</Paragraphs>
  <Slides>66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ＭＳ Ｐゴシック</vt:lpstr>
      <vt:lpstr>Arial</vt:lpstr>
      <vt:lpstr>Symbol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Wafer Cost</vt:lpstr>
      <vt:lpstr>Preclass 1</vt:lpstr>
      <vt:lpstr>Implication</vt:lpstr>
      <vt:lpstr>…but</vt:lpstr>
      <vt:lpstr>Imaging</vt:lpstr>
      <vt:lpstr>Yield</vt:lpstr>
      <vt:lpstr>Simple Yield Model</vt:lpstr>
      <vt:lpstr>Chip Yield</vt:lpstr>
      <vt:lpstr>Preclass 2</vt:lpstr>
      <vt:lpstr>Yielded Die</vt:lpstr>
      <vt:lpstr>Preclass 3</vt:lpstr>
      <vt:lpstr>Yielded Die Cost</vt:lpstr>
      <vt:lpstr>Yielded Die Cost</vt:lpstr>
      <vt:lpstr>Design Dependent Cost</vt:lpstr>
      <vt:lpstr>Slightly Fuller Story</vt:lpstr>
      <vt:lpstr>Test</vt:lpstr>
      <vt:lpstr>Packaging</vt:lpstr>
      <vt:lpstr>Plastic Packages</vt:lpstr>
      <vt:lpstr>Ceramic Packages</vt:lpstr>
      <vt:lpstr>Flip Chip Packages</vt:lpstr>
      <vt:lpstr>Flip Chip I/O</vt:lpstr>
      <vt:lpstr>Zynq Land Grid Package</vt:lpstr>
      <vt:lpstr>Don’t Forget NRE</vt:lpstr>
      <vt:lpstr>Putting Together</vt:lpstr>
      <vt:lpstr>Price vs. Cost</vt:lpstr>
      <vt:lpstr>Area</vt:lpstr>
      <vt:lpstr>Area</vt:lpstr>
      <vt:lpstr>Too Simplistic</vt:lpstr>
      <vt:lpstr>I/O Pads</vt:lpstr>
      <vt:lpstr>Pad Ring</vt:lpstr>
      <vt:lpstr>Preclass 4</vt:lpstr>
      <vt:lpstr>I/O Limits</vt:lpstr>
      <vt:lpstr>Area I/O</vt:lpstr>
      <vt:lpstr>Flip Chip, Area IO</vt:lpstr>
      <vt:lpstr>Interconnect</vt:lpstr>
      <vt:lpstr>Interconnect</vt:lpstr>
      <vt:lpstr>Wiring Requirements</vt:lpstr>
      <vt:lpstr>Bisection Width</vt:lpstr>
      <vt:lpstr>Rent’s Rule</vt:lpstr>
      <vt:lpstr>Rent and Locality</vt:lpstr>
      <vt:lpstr>Common  Applications</vt:lpstr>
      <vt:lpstr>VLSI Interconnect Area</vt:lpstr>
      <vt:lpstr>As a function of Bisection</vt:lpstr>
      <vt:lpstr>In terms of Rent’s Rule</vt:lpstr>
      <vt:lpstr>Rent Network Richness</vt:lpstr>
      <vt:lpstr>Infrastructure: Clocking</vt:lpstr>
      <vt:lpstr>Infrastructure: Power</vt:lpstr>
      <vt:lpstr>Area</vt:lpstr>
      <vt:lpstr>Some Areas</vt:lpstr>
      <vt:lpstr>Processor Areas</vt:lpstr>
      <vt:lpstr>Zynq Compute Blocks</vt:lpstr>
      <vt:lpstr>CACTI</vt:lpstr>
      <vt:lpstr>CACTI Parameters</vt:lpstr>
      <vt:lpstr>Example Output</vt:lpstr>
      <vt:lpstr>CACTI – Memories on Zynq </vt:lpstr>
      <vt:lpstr>Zynq Component Estimates</vt:lpstr>
      <vt:lpstr>Apple A10</vt:lpstr>
      <vt:lpstr>Apple A11</vt:lpstr>
      <vt:lpstr>PowerPoint Presentation</vt:lpstr>
      <vt:lpstr>Apple A12</vt:lpstr>
      <vt:lpstr>A12 Die Areas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144</cp:revision>
  <cp:lastPrinted>2018-11-19T13:54:44Z</cp:lastPrinted>
  <dcterms:created xsi:type="dcterms:W3CDTF">2017-11-12T20:06:07Z</dcterms:created>
  <dcterms:modified xsi:type="dcterms:W3CDTF">2018-11-19T14:28:11Z</dcterms:modified>
</cp:coreProperties>
</file>