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441" r:id="rId10"/>
    <p:sldId id="391" r:id="rId11"/>
    <p:sldId id="392" r:id="rId12"/>
    <p:sldId id="393" r:id="rId13"/>
    <p:sldId id="439" r:id="rId14"/>
    <p:sldId id="398" r:id="rId15"/>
    <p:sldId id="399" r:id="rId16"/>
    <p:sldId id="400" r:id="rId17"/>
    <p:sldId id="401" r:id="rId18"/>
    <p:sldId id="402" r:id="rId19"/>
    <p:sldId id="396" r:id="rId20"/>
    <p:sldId id="397" r:id="rId21"/>
    <p:sldId id="404" r:id="rId22"/>
    <p:sldId id="405" r:id="rId23"/>
    <p:sldId id="407" r:id="rId24"/>
    <p:sldId id="436" r:id="rId25"/>
    <p:sldId id="408" r:id="rId26"/>
    <p:sldId id="409" r:id="rId27"/>
    <p:sldId id="410" r:id="rId28"/>
    <p:sldId id="413" r:id="rId29"/>
    <p:sldId id="411" r:id="rId30"/>
    <p:sldId id="412" r:id="rId31"/>
    <p:sldId id="440" r:id="rId32"/>
    <p:sldId id="415" r:id="rId33"/>
    <p:sldId id="414" r:id="rId34"/>
    <p:sldId id="416" r:id="rId35"/>
    <p:sldId id="432" r:id="rId36"/>
    <p:sldId id="406" r:id="rId37"/>
    <p:sldId id="417" r:id="rId38"/>
    <p:sldId id="418" r:id="rId39"/>
    <p:sldId id="419" r:id="rId40"/>
    <p:sldId id="420" r:id="rId41"/>
    <p:sldId id="421" r:id="rId42"/>
    <p:sldId id="422" r:id="rId43"/>
    <p:sldId id="423" r:id="rId44"/>
    <p:sldId id="424" r:id="rId45"/>
    <p:sldId id="425" r:id="rId46"/>
    <p:sldId id="426" r:id="rId47"/>
    <p:sldId id="428" r:id="rId48"/>
    <p:sldId id="427" r:id="rId49"/>
    <p:sldId id="429" r:id="rId50"/>
    <p:sldId id="299" r:id="rId51"/>
    <p:sldId id="300" r:id="rId5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29" autoAdjust="0"/>
  </p:normalViewPr>
  <p:slideViewPr>
    <p:cSldViewPr>
      <p:cViewPr varScale="1">
        <p:scale>
          <a:sx n="108" d="100"/>
          <a:sy n="108" d="100"/>
        </p:scale>
        <p:origin x="17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24:  November 26, 2018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 Scheduling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Driven by application – demands of external control</a:t>
            </a:r>
          </a:p>
          <a:p>
            <a:pPr lvl="1"/>
            <a:r>
              <a:rPr lang="en-US" dirty="0"/>
              <a:t>Control loop 100 Hz</a:t>
            </a:r>
          </a:p>
          <a:p>
            <a:pPr lvl="2"/>
            <a:r>
              <a:rPr lang="en-US" dirty="0"/>
              <a:t>Robot, airplane, car, manufacturing plant</a:t>
            </a:r>
          </a:p>
          <a:p>
            <a:pPr lvl="1"/>
            <a:r>
              <a:rPr lang="en-US" dirty="0"/>
              <a:t>Video at 33 fps </a:t>
            </a:r>
          </a:p>
          <a:p>
            <a:pPr lvl="1"/>
            <a:r>
              <a:rPr lang="en-US" dirty="0"/>
              <a:t>Game with 20ms response</a:t>
            </a:r>
          </a:p>
          <a:p>
            <a:pPr lvl="1"/>
            <a:r>
              <a:rPr lang="en-US" dirty="0"/>
              <a:t>Router with 1ms packet latency</a:t>
            </a:r>
          </a:p>
          <a:p>
            <a:pPr lvl="2"/>
            <a:r>
              <a:rPr lang="en-US" dirty="0"/>
              <a:t>12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/>
              <a:t>Multiple rates</a:t>
            </a:r>
          </a:p>
          <a:p>
            <a:pPr lvl="1"/>
            <a:r>
              <a:rPr lang="en-US" dirty="0"/>
              <a:t>May need master tick as least-common multiple of set of interaction rates</a:t>
            </a:r>
          </a:p>
          <a:p>
            <a:pPr lvl="2"/>
            <a:r>
              <a:rPr lang="en-US" dirty="0"/>
              <a:t>…and lower freq. events scheduled less frequently</a:t>
            </a:r>
          </a:p>
          <a:p>
            <a:pPr lvl="1"/>
            <a:r>
              <a:rPr lang="en-US" dirty="0"/>
              <a:t>E.g. 100Hz control loop and 33Hz video</a:t>
            </a:r>
          </a:p>
          <a:p>
            <a:pPr lvl="2"/>
            <a:r>
              <a:rPr lang="en-US" dirty="0"/>
              <a:t>Master at 10ms</a:t>
            </a:r>
          </a:p>
          <a:p>
            <a:pPr lvl="2"/>
            <a:r>
              <a:rPr lang="en-US" dirty="0"/>
              <a:t>Schedule video over 3 10ms time-slots</a:t>
            </a:r>
          </a:p>
          <a:p>
            <a:pPr lvl="3"/>
            <a:r>
              <a:rPr lang="en-US" dirty="0"/>
              <a:t>May force decompose into tasks fit into smaller time window since must schedule events at highest frequency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114800"/>
          </a:xfrm>
        </p:spPr>
        <p:txBody>
          <a:bodyPr/>
          <a:lstStyle/>
          <a:p>
            <a:r>
              <a:rPr lang="en-US" dirty="0"/>
              <a:t>Ideal model</a:t>
            </a:r>
          </a:p>
          <a:p>
            <a:pPr lvl="1"/>
            <a:r>
              <a:rPr lang="en-US" dirty="0"/>
              <a:t>Per tick reaction (task processing) instantaneous</a:t>
            </a:r>
          </a:p>
          <a:p>
            <a:r>
              <a:rPr lang="en-US" dirty="0"/>
              <a:t>Separate function from compute time</a:t>
            </a:r>
          </a:p>
          <a:p>
            <a:r>
              <a:rPr lang="en-US" dirty="0"/>
              <a:t>Separate function from technology</a:t>
            </a:r>
          </a:p>
          <a:p>
            <a:pPr lvl="1"/>
            <a:r>
              <a:rPr lang="en-US" dirty="0"/>
              <a:t>Feature size, processor mapped to</a:t>
            </a:r>
          </a:p>
          <a:p>
            <a:r>
              <a:rPr lang="en-US" dirty="0"/>
              <a:t>Like synchronous circuit</a:t>
            </a:r>
          </a:p>
          <a:p>
            <a:pPr lvl="1"/>
            <a:r>
              <a:rPr lang="en-US" dirty="0"/>
              <a:t>If logic correct, works when run clock slow enough</a:t>
            </a:r>
          </a:p>
          <a:p>
            <a:pPr lvl="1"/>
            <a:r>
              <a:rPr lang="en-US" dirty="0"/>
              <a:t>Works functionally when change technology</a:t>
            </a:r>
          </a:p>
          <a:p>
            <a:pPr lvl="1"/>
            <a:r>
              <a:rPr lang="en-US" dirty="0"/>
              <a:t>Then focus on reducing critical path</a:t>
            </a:r>
          </a:p>
          <a:p>
            <a:pPr lvl="2"/>
            <a:r>
              <a:rPr lang="en-US" dirty="0">
                <a:sym typeface="Wingdings" pitchFamily="2" charset="2"/>
              </a:rPr>
              <a:t> making timing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want to separate function from technology and timing?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get faster (slower)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</a:t>
            </a:r>
          </a:p>
          <a:p>
            <a:pPr lvl="2"/>
            <a:r>
              <a:rPr lang="en-US" dirty="0"/>
              <a:t>Can complete in tick time-slot</a:t>
            </a:r>
          </a:p>
          <a:p>
            <a:pPr lvl="2"/>
            <a:r>
              <a:rPr lang="en-US" dirty="0"/>
              <a:t>On particular target architecture</a:t>
            </a:r>
          </a:p>
          <a:p>
            <a:r>
              <a:rPr lang="en-US" dirty="0"/>
              <a:t>Identify WCET (</a:t>
            </a:r>
            <a:r>
              <a:rPr lang="en-US" sz="2800" dirty="0"/>
              <a:t>worst-case execution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Time available to process objects?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98" y="1295400"/>
            <a:ext cx="5694602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Worst-case object processing time?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Maximum number of objects on single GHz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can complete in tick time-slot</a:t>
            </a:r>
          </a:p>
          <a:p>
            <a:pPr lvl="1"/>
            <a:r>
              <a:rPr lang="en-US" dirty="0"/>
              <a:t>On particular target architecture</a:t>
            </a:r>
          </a:p>
          <a:p>
            <a:r>
              <a:rPr lang="en-US" dirty="0"/>
              <a:t>Identify WCET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r>
              <a:rPr lang="en-US" dirty="0"/>
              <a:t>Schedule onto platform </a:t>
            </a:r>
          </a:p>
          <a:p>
            <a:pPr lvl="1"/>
            <a:r>
              <a:rPr lang="en-US" dirty="0"/>
              <a:t>Threads onto </a:t>
            </a:r>
            <a:r>
              <a:rPr lang="en-US" dirty="0" err="1"/>
              <a:t>processor(s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Threads Mapped to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Synchronous Reactive 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Interrupts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Resource Scheduling Graphs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Platform 1: </a:t>
            </a:r>
            <a:br>
              <a:rPr lang="en-US" dirty="0"/>
            </a:br>
            <a:r>
              <a:rPr lang="en-US" dirty="0"/>
              <a:t>fast processor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Platform 2: </a:t>
            </a:r>
            <a:br>
              <a:rPr lang="en-US" dirty="0"/>
            </a:br>
            <a:r>
              <a:rPr lang="en-US" dirty="0"/>
              <a:t>many slow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the “synchronous circuit model”</a:t>
            </a:r>
          </a:p>
          <a:p>
            <a:pPr lvl="1"/>
            <a:r>
              <a:rPr lang="en-US" dirty="0"/>
              <a:t>Master clock rate</a:t>
            </a:r>
          </a:p>
          <a:p>
            <a:pPr lvl="1"/>
            <a:r>
              <a:rPr lang="en-US" dirty="0"/>
              <a:t>Computation decomposed per clock</a:t>
            </a:r>
          </a:p>
          <a:p>
            <a:pPr lvl="1"/>
            <a:r>
              <a:rPr lang="en-US" dirty="0"/>
              <a:t>Functionality assuming instantaneous compute</a:t>
            </a:r>
          </a:p>
          <a:p>
            <a:pPr lvl="1"/>
            <a:r>
              <a:rPr lang="en-US" dirty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event that redirects processor flow of control</a:t>
            </a:r>
          </a:p>
          <a:p>
            <a:r>
              <a:rPr lang="en-US" dirty="0"/>
              <a:t>Typically forces a thread switch</a:t>
            </a:r>
          </a:p>
          <a:p>
            <a:r>
              <a:rPr lang="en-US" dirty="0"/>
              <a:t>Common for I/O, Timers</a:t>
            </a:r>
          </a:p>
          <a:p>
            <a:pPr lvl="1"/>
            <a:r>
              <a:rPr lang="en-US" dirty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would we use interrupts for I/O?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processor to run some other work</a:t>
            </a:r>
          </a:p>
          <a:p>
            <a:r>
              <a:rPr lang="en-US" dirty="0"/>
              <a:t>Infrequent, irregular task service with low response service latency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Low throughput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Alternate to I/O interrupts</a:t>
            </a:r>
          </a:p>
          <a:p>
            <a:r>
              <a:rPr lang="en-US" dirty="0"/>
              <a:t>Every I/O task is a thread</a:t>
            </a:r>
          </a:p>
          <a:p>
            <a:r>
              <a:rPr lang="en-US" dirty="0"/>
              <a:t>Budget time and rate it needs to run</a:t>
            </a:r>
          </a:p>
          <a:p>
            <a:pPr lvl="1"/>
            <a:r>
              <a:rPr lang="en-US" dirty="0"/>
              <a:t>E.g. 10,000 cycles every 5ms</a:t>
            </a:r>
          </a:p>
          <a:p>
            <a:pPr lvl="1"/>
            <a:r>
              <a:rPr lang="en-US" dirty="0"/>
              <a:t>Likely tied to </a:t>
            </a:r>
          </a:p>
          <a:p>
            <a:pPr lvl="2"/>
            <a:r>
              <a:rPr lang="en-US" dirty="0"/>
              <a:t>Buffer sizes</a:t>
            </a:r>
          </a:p>
          <a:p>
            <a:pPr lvl="2"/>
            <a:r>
              <a:rPr lang="en-US" dirty="0"/>
              <a:t>Response latency</a:t>
            </a:r>
          </a:p>
          <a:p>
            <a:r>
              <a:rPr lang="en-US" dirty="0"/>
              <a:t>Schedule I/O threads as real-time tasks</a:t>
            </a:r>
          </a:p>
          <a:p>
            <a:pPr lvl="1"/>
            <a:r>
              <a:rPr lang="en-US" dirty="0"/>
              <a:t>Some can be DMA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</a:t>
            </a:r>
            <a:r>
              <a:rPr lang="en-US" dirty="0" err="1"/>
              <a:t>process_input</a:t>
            </a:r>
            <a:r>
              <a:rPr lang="en-US" dirty="0"/>
              <a:t>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Like tick() -- yields after doing its work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at 100KB/s</a:t>
            </a:r>
          </a:p>
          <a:p>
            <a:r>
              <a:rPr lang="en-US" dirty="0"/>
              <a:t>30ms time-slot window</a:t>
            </a:r>
          </a:p>
          <a:p>
            <a:r>
              <a:rPr lang="en-US" dirty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Fraction of processor capacity?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Guarantees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I/O Tasks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do we have timer interrupts in conventional operating systems?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in </a:t>
            </a:r>
            <a:r>
              <a:rPr lang="en-US" dirty="0" err="1">
                <a:solidFill>
                  <a:srgbClr val="FF6600"/>
                </a:solidFill>
              </a:rPr>
              <a:t>linux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153400" cy="4495800"/>
          </a:xfrm>
        </p:spPr>
        <p:txBody>
          <a:bodyPr/>
          <a:lstStyle/>
          <a:p>
            <a:r>
              <a:rPr lang="en-US" dirty="0"/>
              <a:t>Best effort tasks (i.e. non-real-time tasks)</a:t>
            </a:r>
          </a:p>
          <a:p>
            <a:pPr lvl="1"/>
            <a:r>
              <a:rPr lang="en-US" dirty="0"/>
              <a:t>Have no guarantee to finish in bounded time</a:t>
            </a:r>
          </a:p>
          <a:p>
            <a:pPr lvl="1"/>
            <a:r>
              <a:rPr lang="en-US" dirty="0"/>
              <a:t>Timer interrupts necessary </a:t>
            </a:r>
          </a:p>
          <a:p>
            <a:pPr lvl="2"/>
            <a:r>
              <a:rPr lang="en-US" dirty="0"/>
              <a:t>to allow other threads to run</a:t>
            </a:r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to switch to real-time service tasks</a:t>
            </a:r>
          </a:p>
          <a:p>
            <a:r>
              <a:rPr lang="en-US" dirty="0"/>
              <a:t>Need timer interrupts if need to share processor with real-time threads</a:t>
            </a:r>
          </a:p>
          <a:p>
            <a:pPr lvl="1"/>
            <a:r>
              <a:rPr lang="en-US" b="1" dirty="0"/>
              <a:t>Alternate: </a:t>
            </a:r>
            <a:r>
              <a:rPr lang="en-US" dirty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Bounded-time tasks</a:t>
            </a:r>
          </a:p>
          <a:p>
            <a:pPr lvl="1"/>
            <a:r>
              <a:rPr lang="en-US" dirty="0"/>
              <a:t>E.g. reactive tasks in real-time</a:t>
            </a:r>
          </a:p>
          <a:p>
            <a:pPr lvl="1"/>
            <a:r>
              <a:rPr lang="en-US" dirty="0"/>
              <a:t>Task has guarantee to release processor within time window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need timer interrupts to regain control from task</a:t>
            </a:r>
          </a:p>
          <a:p>
            <a:pPr lvl="1"/>
            <a:r>
              <a:rPr lang="en-US" dirty="0"/>
              <a:t>(Maybe use deadline operations [Day9]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real-time tasks</a:t>
            </a:r>
          </a:p>
          <a:p>
            <a:pPr lvl="1"/>
            <a:r>
              <a:rPr lang="en-US" dirty="0"/>
              <a:t>Scheduled based on worst-case, so may not use all time allocated</a:t>
            </a:r>
          </a:p>
          <a:p>
            <a:r>
              <a:rPr lang="en-US" dirty="0"/>
              <a:t>Run best-effort tasks at end of time-slice after complete real-time tasks</a:t>
            </a:r>
          </a:p>
          <a:p>
            <a:pPr lvl="1"/>
            <a:r>
              <a:rPr lang="en-US" dirty="0"/>
              <a:t>Timer-interrupt to recover processor in time for start of next scheduling time slot</a:t>
            </a:r>
          </a:p>
          <a:p>
            <a:r>
              <a:rPr lang="en-US" dirty="0"/>
              <a:t>(adds complexity)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Interrupts less attractive</a:t>
            </a:r>
          </a:p>
          <a:p>
            <a:pPr lvl="1"/>
            <a:r>
              <a:rPr lang="en-US" dirty="0"/>
              <a:t>More disruptive</a:t>
            </a:r>
          </a:p>
          <a:p>
            <a:r>
              <a:rPr lang="en-US" dirty="0"/>
              <a:t>Scheduled polling better predictability</a:t>
            </a:r>
          </a:p>
          <a:p>
            <a:r>
              <a:rPr lang="en-US" dirty="0"/>
              <a:t>Fits with Synchronous Reactive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Scheduling Graphs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think about scheduling a processor by task usage</a:t>
            </a:r>
          </a:p>
          <a:p>
            <a:r>
              <a:rPr lang="en-US" dirty="0"/>
              <a:t>Useful to budget and co-schedule required resources</a:t>
            </a:r>
          </a:p>
          <a:p>
            <a:pPr lvl="1"/>
            <a:r>
              <a:rPr lang="en-US" dirty="0"/>
              <a:t>Bus</a:t>
            </a:r>
          </a:p>
          <a:p>
            <a:pPr lvl="1"/>
            <a:r>
              <a:rPr lang="en-US" dirty="0"/>
              <a:t>Memory port</a:t>
            </a:r>
          </a:p>
          <a:p>
            <a:pPr lvl="1"/>
            <a:r>
              <a:rPr lang="en-US" dirty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requires</a:t>
            </a:r>
          </a:p>
          <a:p>
            <a:pPr lvl="1"/>
            <a:r>
              <a:rPr lang="en-US" dirty="0"/>
              <a:t>Data to be transferred</a:t>
            </a:r>
          </a:p>
          <a:p>
            <a:pPr lvl="1"/>
            <a:r>
              <a:rPr lang="en-US" dirty="0"/>
              <a:t>Local storage state</a:t>
            </a:r>
          </a:p>
          <a:p>
            <a:pPr lvl="1"/>
            <a:r>
              <a:rPr lang="en-US" dirty="0"/>
              <a:t>Computational cycles</a:t>
            </a:r>
          </a:p>
          <a:p>
            <a:pPr lvl="1"/>
            <a:r>
              <a:rPr lang="en-US" dirty="0"/>
              <a:t>(Result data to be transferred)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/>
              <a:t>Uses resources</a:t>
            </a:r>
          </a:p>
          <a:p>
            <a:pPr lvl="1"/>
            <a:r>
              <a:rPr lang="en-US" dirty="0"/>
              <a:t>Bus/channel to transfer data</a:t>
            </a:r>
          </a:p>
          <a:p>
            <a:pPr lvl="2"/>
            <a:r>
              <a:rPr lang="en-US" dirty="0"/>
              <a:t>(in and out)</a:t>
            </a:r>
          </a:p>
          <a:p>
            <a:pPr lvl="1"/>
            <a:r>
              <a:rPr lang="en-US" dirty="0"/>
              <a:t>Space in memory on accelerator</a:t>
            </a:r>
          </a:p>
          <a:p>
            <a:pPr lvl="1"/>
            <a:r>
              <a:rPr lang="en-US" dirty="0"/>
              <a:t>Cycles on accelerator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Circuit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 simple synchronous circuit is a good “model” for real-time task</a:t>
            </a:r>
          </a:p>
          <a:p>
            <a:pPr lvl="1"/>
            <a:r>
              <a:rPr lang="en-US" dirty="0"/>
              <a:t>Run at fixed clock rate</a:t>
            </a:r>
          </a:p>
          <a:p>
            <a:pPr lvl="1"/>
            <a:r>
              <a:rPr lang="en-US" dirty="0"/>
              <a:t>Take input every cycle</a:t>
            </a:r>
          </a:p>
          <a:p>
            <a:pPr lvl="1"/>
            <a:r>
              <a:rPr lang="en-US" dirty="0"/>
              <a:t>Produce output every cycle</a:t>
            </a:r>
          </a:p>
          <a:p>
            <a:pPr lvl="1"/>
            <a:r>
              <a:rPr lang="en-US" dirty="0"/>
              <a:t>Complete computation between input and output</a:t>
            </a:r>
          </a:p>
          <a:p>
            <a:pPr lvl="1"/>
            <a:r>
              <a:rPr lang="en-US" dirty="0"/>
              <a:t>Designed to run at fixed-frequency</a:t>
            </a:r>
          </a:p>
          <a:p>
            <a:pPr lvl="2"/>
            <a:r>
              <a:rPr lang="en-US" dirty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Resource Schedule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Extend as necessary to capture potentially limiting resources and usage</a:t>
            </a:r>
          </a:p>
          <a:p>
            <a:pPr lvl="1"/>
            <a:r>
              <a:rPr lang="en-US" dirty="0"/>
              <a:t>Regions in memories</a:t>
            </a:r>
          </a:p>
          <a:p>
            <a:pPr lvl="1"/>
            <a:r>
              <a:rPr lang="en-US" dirty="0"/>
              <a:t>Memory ports</a:t>
            </a:r>
          </a:p>
          <a:p>
            <a:pPr lvl="1"/>
            <a:r>
              <a:rPr lang="en-US" dirty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Extended Details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Ideal/initial – look at processing requirements</a:t>
            </a:r>
          </a:p>
          <a:p>
            <a:pPr lvl="1"/>
            <a:r>
              <a:rPr lang="en-US" dirty="0"/>
              <a:t>Resource bound on processing</a:t>
            </a:r>
          </a:p>
          <a:p>
            <a:r>
              <a:rPr lang="en-US" dirty="0"/>
              <a:t>Look for bottlenecks / limits with Resource Bounds independently</a:t>
            </a:r>
          </a:p>
          <a:p>
            <a:pPr lvl="1"/>
            <a:r>
              <a:rPr lang="en-US" dirty="0"/>
              <a:t>Add buses, memories, etc.</a:t>
            </a:r>
          </a:p>
          <a:p>
            <a:r>
              <a:rPr lang="en-US" dirty="0"/>
              <a:t>Plan/schedule with Resource Schedule Graph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 when processor must wait while local memory is written?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4495800"/>
            <a:ext cx="8496300" cy="2054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94800" cy="1456428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Common trick to overlap compute and communication</a:t>
            </a:r>
          </a:p>
          <a:p>
            <a:r>
              <a:rPr lang="en-US" dirty="0"/>
              <a:t>Reserve two buffers input (output)</a:t>
            </a:r>
          </a:p>
          <a:p>
            <a:r>
              <a:rPr lang="en-US" dirty="0"/>
              <a:t>Alternate buffer use for input</a:t>
            </a:r>
          </a:p>
          <a:p>
            <a:r>
              <a:rPr lang="en-US" dirty="0"/>
              <a:t>Producer fills one buffer while consumer working from the other</a:t>
            </a:r>
          </a:p>
          <a:p>
            <a:r>
              <a:rPr lang="en-US" dirty="0"/>
              <a:t>Swap between tasks</a:t>
            </a:r>
          </a:p>
          <a:p>
            <a:r>
              <a:rPr lang="en-US" dirty="0"/>
              <a:t>Tradeoff memory for concurrency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94800" cy="1456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5000" y="5410200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Schedule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plan/visualize resource sharing and bottlenecks in </a:t>
            </a:r>
            <a:r>
              <a:rPr lang="en-US" dirty="0" err="1"/>
              <a:t>SoC</a:t>
            </a:r>
            <a:endParaRPr lang="en-US" dirty="0"/>
          </a:p>
          <a:p>
            <a:r>
              <a:rPr lang="en-US" dirty="0"/>
              <a:t>Supports scheduling</a:t>
            </a:r>
          </a:p>
          <a:p>
            <a:r>
              <a:rPr lang="en-US" dirty="0"/>
              <a:t>Necessary for real-time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Analysis, Guarantees </a:t>
            </a:r>
          </a:p>
          <a:p>
            <a:r>
              <a:rPr lang="en-US" dirty="0"/>
              <a:t>Synchronous reactive</a:t>
            </a:r>
          </a:p>
          <a:p>
            <a:pPr lvl="1"/>
            <a:r>
              <a:rPr lang="en-US" dirty="0"/>
              <a:t>Scheduling worst-case tasks “reactions” into master time-slice matching rate</a:t>
            </a:r>
          </a:p>
          <a:p>
            <a:r>
              <a:rPr lang="en-US" dirty="0"/>
              <a:t>Schedule I/O with polling threads</a:t>
            </a:r>
          </a:p>
          <a:p>
            <a:pPr lvl="1"/>
            <a:r>
              <a:rPr lang="en-US" dirty="0"/>
              <a:t>Avoid interrupts</a:t>
            </a:r>
          </a:p>
          <a:p>
            <a:r>
              <a:rPr lang="en-US" dirty="0"/>
              <a:t>Schedule dependent resources</a:t>
            </a:r>
          </a:p>
          <a:p>
            <a:pPr lvl="1"/>
            <a:r>
              <a:rPr lang="en-US" dirty="0"/>
              <a:t>Buses, memory ports, memory regions…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P4 due Friday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/>
              <a:t>There is a rate for interaction with external world (like the clock)</a:t>
            </a:r>
          </a:p>
          <a:p>
            <a:r>
              <a:rPr lang="en-US" dirty="0"/>
              <a:t>Computation scheduled around these clock ticks (or time-slices)</a:t>
            </a:r>
          </a:p>
          <a:p>
            <a:pPr lvl="1"/>
            <a:r>
              <a:rPr lang="en-US" dirty="0"/>
              <a:t>Continuously running threads</a:t>
            </a:r>
          </a:p>
          <a:p>
            <a:pPr lvl="1"/>
            <a:r>
              <a:rPr lang="en-US" dirty="0"/>
              <a:t>Each thread performs action per tick</a:t>
            </a:r>
          </a:p>
          <a:p>
            <a:r>
              <a:rPr lang="en-US" dirty="0"/>
              <a:t>Inputs and outputs processed at this rate</a:t>
            </a:r>
          </a:p>
          <a:p>
            <a:r>
              <a:rPr lang="en-US" dirty="0"/>
              <a:t>Computation can “react” to events</a:t>
            </a:r>
          </a:p>
          <a:p>
            <a:pPr lvl="1"/>
            <a:r>
              <a:rPr lang="en-US" dirty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tick();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tick() -- yields after doing its work</a:t>
            </a:r>
          </a:p>
          <a:p>
            <a:pPr lvl="1"/>
            <a:r>
              <a:rPr lang="en-US" dirty="0"/>
              <a:t>May be state machine</a:t>
            </a:r>
          </a:p>
          <a:p>
            <a:pPr lvl="2"/>
            <a:r>
              <a:rPr lang="en-US" dirty="0"/>
              <a:t>May change state and have different behavior based on state</a:t>
            </a:r>
          </a:p>
          <a:p>
            <a:pPr lvl="1"/>
            <a:r>
              <a:rPr lang="en-US" dirty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real-world interaction times?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Video frame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Video game input?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Anti-lock brakes, cruise-control?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22116</TotalTime>
  <Words>1661</Words>
  <Application>Microsoft Macintosh PowerPoint</Application>
  <PresentationFormat>On-screen Show (4:3)</PresentationFormat>
  <Paragraphs>409</Paragraphs>
  <Slides>51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ＭＳ Ｐゴシック</vt:lpstr>
      <vt:lpstr>Arial</vt:lpstr>
      <vt:lpstr>Symbol</vt:lpstr>
      <vt:lpstr>Times New Roman</vt:lpstr>
      <vt:lpstr>Wingdings</vt:lpstr>
      <vt:lpstr>Blank Presentation</vt:lpstr>
      <vt:lpstr>ESE532: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Preclass 1</vt:lpstr>
      <vt:lpstr>Tick Rate</vt:lpstr>
      <vt:lpstr>Tick Rate</vt:lpstr>
      <vt:lpstr>Synchronous Reactive</vt:lpstr>
      <vt:lpstr>Timing and Function</vt:lpstr>
      <vt:lpstr>Synchronous Reactive Timing</vt:lpstr>
      <vt:lpstr>Preclass 2</vt:lpstr>
      <vt:lpstr>Preclass 2</vt:lpstr>
      <vt:lpstr>Preclass 2</vt:lpstr>
      <vt:lpstr>Synchronous Reactive Timing</vt:lpstr>
      <vt:lpstr>Threads Mapped to Processor</vt:lpstr>
      <vt:lpstr>Platforms</vt:lpstr>
      <vt:lpstr>Synchronous Reactive Model</vt:lpstr>
      <vt:lpstr>Interrupts</vt:lpstr>
      <vt:lpstr>Interrupt</vt:lpstr>
      <vt:lpstr>Interrupts</vt:lpstr>
      <vt:lpstr>Interrupts: Good</vt:lpstr>
      <vt:lpstr>Interrupts: Bad</vt:lpstr>
      <vt:lpstr>Polling Discipline</vt:lpstr>
      <vt:lpstr>IO Thread</vt:lpstr>
      <vt:lpstr>Preclass 3</vt:lpstr>
      <vt:lpstr>Scheduling I/O Tasks</vt:lpstr>
      <vt:lpstr>Timer Interrupts</vt:lpstr>
      <vt:lpstr>Timer Interrupts</vt:lpstr>
      <vt:lpstr>Timer Interrupts?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4a</vt:lpstr>
      <vt:lpstr>Preclass 4b Schedule</vt:lpstr>
      <vt:lpstr>Double Buffering</vt:lpstr>
      <vt:lpstr>Preclass 4c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109</cp:revision>
  <cp:lastPrinted>2018-11-26T14:03:09Z</cp:lastPrinted>
  <dcterms:created xsi:type="dcterms:W3CDTF">2017-12-04T23:35:41Z</dcterms:created>
  <dcterms:modified xsi:type="dcterms:W3CDTF">2018-11-26T14:58:52Z</dcterms:modified>
</cp:coreProperties>
</file>