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81" r:id="rId2"/>
    <p:sldId id="382" r:id="rId3"/>
    <p:sldId id="477" r:id="rId4"/>
    <p:sldId id="432" r:id="rId5"/>
    <p:sldId id="486" r:id="rId6"/>
    <p:sldId id="430" r:id="rId7"/>
    <p:sldId id="487" r:id="rId8"/>
    <p:sldId id="433" r:id="rId9"/>
    <p:sldId id="431" r:id="rId10"/>
    <p:sldId id="434" r:id="rId11"/>
    <p:sldId id="440" r:id="rId12"/>
    <p:sldId id="441" r:id="rId13"/>
    <p:sldId id="437" r:id="rId14"/>
    <p:sldId id="445" r:id="rId15"/>
    <p:sldId id="446" r:id="rId16"/>
    <p:sldId id="436" r:id="rId17"/>
    <p:sldId id="435" r:id="rId18"/>
    <p:sldId id="465" r:id="rId19"/>
    <p:sldId id="442" r:id="rId20"/>
    <p:sldId id="466" r:id="rId21"/>
    <p:sldId id="467" r:id="rId22"/>
    <p:sldId id="468" r:id="rId23"/>
    <p:sldId id="444" r:id="rId24"/>
    <p:sldId id="438" r:id="rId25"/>
    <p:sldId id="480" r:id="rId26"/>
    <p:sldId id="490" r:id="rId27"/>
    <p:sldId id="489" r:id="rId28"/>
    <p:sldId id="493" r:id="rId29"/>
    <p:sldId id="449" r:id="rId30"/>
    <p:sldId id="454" r:id="rId31"/>
    <p:sldId id="450" r:id="rId32"/>
    <p:sldId id="470" r:id="rId33"/>
    <p:sldId id="464" r:id="rId34"/>
    <p:sldId id="453" r:id="rId35"/>
    <p:sldId id="471" r:id="rId36"/>
    <p:sldId id="488" r:id="rId37"/>
    <p:sldId id="494" r:id="rId38"/>
    <p:sldId id="469" r:id="rId39"/>
    <p:sldId id="473" r:id="rId40"/>
    <p:sldId id="474" r:id="rId41"/>
    <p:sldId id="472" r:id="rId42"/>
    <p:sldId id="475" r:id="rId43"/>
    <p:sldId id="476" r:id="rId44"/>
    <p:sldId id="458" r:id="rId45"/>
    <p:sldId id="460" r:id="rId46"/>
    <p:sldId id="461" r:id="rId47"/>
    <p:sldId id="499" r:id="rId48"/>
    <p:sldId id="479" r:id="rId49"/>
    <p:sldId id="462" r:id="rId50"/>
    <p:sldId id="495" r:id="rId51"/>
    <p:sldId id="478" r:id="rId52"/>
    <p:sldId id="463" r:id="rId53"/>
    <p:sldId id="485" r:id="rId54"/>
    <p:sldId id="452" r:id="rId55"/>
    <p:sldId id="500" r:id="rId56"/>
    <p:sldId id="481" r:id="rId57"/>
    <p:sldId id="482" r:id="rId58"/>
    <p:sldId id="483" r:id="rId59"/>
    <p:sldId id="484" r:id="rId60"/>
    <p:sldId id="428" r:id="rId61"/>
    <p:sldId id="300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835F3-11F5-E042-B3FD-42DEBC2B13D3}" type="slidenum">
              <a:rPr lang="en-US"/>
              <a:pPr/>
              <a:t>36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pga.org/2017/01/12/grvi-phalanx-joins-the-kilocore-club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25:  November 28,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Network-on-a-Chip (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NoC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 to Ring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76600"/>
            <a:ext cx="8737600" cy="2190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r>
              <a:rPr lang="en-US" dirty="0"/>
              <a:t>Traffic pattern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Similar bandwidth?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has higher bandwidth?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05000"/>
            <a:ext cx="4876800" cy="1222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05200"/>
            <a:ext cx="4585856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77200" cy="34102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Interleaved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problem does the bottom layout solve (compared to top)?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14800"/>
            <a:ext cx="8128000" cy="19399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2D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49149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area scale with N?</a:t>
            </a:r>
          </a:p>
          <a:p>
            <a:r>
              <a:rPr lang="en-US" dirty="0"/>
              <a:t>How does neighbor distance scale with 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Unidirectional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bidirectional</a:t>
            </a:r>
          </a:p>
          <a:p>
            <a:r>
              <a:rPr lang="en-US" dirty="0"/>
              <a:t>How does worst-case distance in ring scale with 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Unidirectional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bidirectional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8600"/>
            <a:ext cx="20955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48000"/>
            <a:ext cx="4851400" cy="115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1D to 2D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8737600" cy="219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7200"/>
            <a:ext cx="81534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/>
              <a:t>Row and Column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29200"/>
            <a:ext cx="56388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77900"/>
            <a:ext cx="1404637" cy="588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563880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5638800" cy="140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56388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2D Mesh Networks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Design Issues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Buffering and deflection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Dynamic and static routing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Mesh as Row &amp; Column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0501"/>
            <a:ext cx="5645450" cy="49574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Directional Mesh (Torus)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45777"/>
            <a:ext cx="6259938" cy="55122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41" y="1905000"/>
            <a:ext cx="4672959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3746321" cy="45339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Bidirectional 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5528292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Mesh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area scale with N?</a:t>
            </a:r>
          </a:p>
          <a:p>
            <a:r>
              <a:rPr lang="en-US" dirty="0">
                <a:solidFill>
                  <a:srgbClr val="FF6600"/>
                </a:solidFill>
              </a:rPr>
              <a:t>How does neighbor distance scale with N?</a:t>
            </a:r>
          </a:p>
          <a:p>
            <a:r>
              <a:rPr lang="en-US" dirty="0">
                <a:solidFill>
                  <a:srgbClr val="FF6600"/>
                </a:solidFill>
              </a:rPr>
              <a:t>How does worst-case distance in mesh scale with N?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41" y="1905000"/>
            <a:ext cx="467295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Simple: add destination address</a:t>
            </a:r>
          </a:p>
          <a:p>
            <a:r>
              <a:rPr lang="en-US" dirty="0"/>
              <a:t>Ring or Mesh wires carry:</a:t>
            </a:r>
          </a:p>
          <a:p>
            <a:pPr lvl="1"/>
            <a:r>
              <a:rPr lang="en-US" dirty="0"/>
              <a:t>Valid bit + Address + Payload (Data)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26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Mesh Routing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4724400" cy="4114800"/>
          </a:xfrm>
        </p:spPr>
        <p:txBody>
          <a:bodyPr/>
          <a:lstStyle/>
          <a:p>
            <a:r>
              <a:rPr lang="en-US" dirty="0"/>
              <a:t>Route in Y until reach row</a:t>
            </a:r>
          </a:p>
          <a:p>
            <a:r>
              <a:rPr lang="en-US" dirty="0"/>
              <a:t>Then route in X until reach column</a:t>
            </a:r>
          </a:p>
          <a:p>
            <a:r>
              <a:rPr lang="en-US" dirty="0"/>
              <a:t>Consume from PE when arrives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746321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"/>
            <a:ext cx="2235200" cy="2705100"/>
          </a:xfrm>
          <a:prstGeom prst="rect">
            <a:avLst/>
          </a:prstGeom>
        </p:spPr>
      </p:pic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Mesh Routing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idx="1"/>
          </p:nvPr>
        </p:nvSpPr>
        <p:spPr>
          <a:xfrm>
            <a:off x="95003" y="2971800"/>
            <a:ext cx="9067800" cy="3657600"/>
          </a:xfrm>
        </p:spPr>
        <p:txBody>
          <a:bodyPr/>
          <a:lstStyle/>
          <a:p>
            <a:r>
              <a:rPr lang="en-US" sz="2800" dirty="0" err="1"/>
              <a:t>Yout</a:t>
            </a:r>
            <a:r>
              <a:rPr lang="en-US" sz="2800" dirty="0"/>
              <a:t>=</a:t>
            </a:r>
            <a:r>
              <a:rPr lang="en-US" sz="2800" dirty="0" err="1"/>
              <a:t>Yin.valid</a:t>
            </a:r>
            <a:r>
              <a:rPr lang="en-US" sz="2800" dirty="0"/>
              <a:t> &amp; </a:t>
            </a:r>
            <a:r>
              <a:rPr lang="en-US" sz="2800" dirty="0" err="1"/>
              <a:t>row(Yin.address</a:t>
            </a:r>
            <a:r>
              <a:rPr lang="en-US" sz="2800" dirty="0"/>
              <a:t>)!=row &amp; Yin </a:t>
            </a:r>
            <a:br>
              <a:rPr lang="en-US" sz="2800" dirty="0"/>
            </a:br>
            <a:r>
              <a:rPr lang="en-US" sz="2800" dirty="0"/>
              <a:t>+ </a:t>
            </a:r>
            <a:r>
              <a:rPr lang="en-US" sz="2800" dirty="0" err="1"/>
              <a:t>Pin.valid</a:t>
            </a:r>
            <a:r>
              <a:rPr lang="en-US" sz="2800" dirty="0"/>
              <a:t> &amp; P</a:t>
            </a:r>
          </a:p>
          <a:p>
            <a:r>
              <a:rPr lang="en-US" sz="2800" dirty="0" err="1"/>
              <a:t>Xout</a:t>
            </a:r>
            <a:r>
              <a:rPr lang="en-US" sz="2800" dirty="0"/>
              <a:t>=</a:t>
            </a:r>
            <a:r>
              <a:rPr lang="en-US" sz="2800" dirty="0" err="1"/>
              <a:t>Xin.valid</a:t>
            </a:r>
            <a:r>
              <a:rPr lang="en-US" sz="2800" dirty="0"/>
              <a:t> &amp; </a:t>
            </a:r>
            <a:r>
              <a:rPr lang="en-US" sz="2800" dirty="0" err="1"/>
              <a:t>column(Xin.address</a:t>
            </a:r>
            <a:r>
              <a:rPr lang="en-US" sz="2800" dirty="0"/>
              <a:t>)!=column &amp; </a:t>
            </a:r>
            <a:r>
              <a:rPr lang="en-US" sz="2800" dirty="0" err="1"/>
              <a:t>Xin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+ </a:t>
            </a:r>
            <a:r>
              <a:rPr lang="en-US" sz="2800" dirty="0" err="1"/>
              <a:t>Yin.valid</a:t>
            </a:r>
            <a:r>
              <a:rPr lang="en-US" sz="2800" dirty="0"/>
              <a:t> &amp; </a:t>
            </a:r>
            <a:r>
              <a:rPr lang="en-US" sz="2800" dirty="0" err="1"/>
              <a:t>row(Yin.address</a:t>
            </a:r>
            <a:r>
              <a:rPr lang="en-US" sz="2800" dirty="0"/>
              <a:t>==row)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Not deal with congestion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2400" y="3048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7669" y="106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26670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371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Xout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28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Mesh Routing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9067800" cy="4114800"/>
          </a:xfrm>
        </p:spPr>
        <p:txBody>
          <a:bodyPr/>
          <a:lstStyle/>
          <a:p>
            <a:r>
              <a:rPr lang="en-US" dirty="0" err="1"/>
              <a:t>Yout</a:t>
            </a:r>
            <a:r>
              <a:rPr lang="en-US" dirty="0"/>
              <a:t>=</a:t>
            </a:r>
            <a:r>
              <a:rPr lang="en-US" dirty="0" err="1"/>
              <a:t>Yin.valid</a:t>
            </a:r>
            <a:r>
              <a:rPr lang="en-US" dirty="0"/>
              <a:t> &amp; row(</a:t>
            </a:r>
            <a:r>
              <a:rPr lang="en-US" dirty="0" err="1"/>
              <a:t>Yin.address</a:t>
            </a:r>
            <a:r>
              <a:rPr lang="en-US" dirty="0"/>
              <a:t>)!=row &amp; Yin 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Pin.valid</a:t>
            </a:r>
            <a:r>
              <a:rPr lang="en-US" dirty="0"/>
              <a:t> &amp; P</a:t>
            </a:r>
          </a:p>
          <a:p>
            <a:r>
              <a:rPr lang="en-US" dirty="0" err="1"/>
              <a:t>Xout</a:t>
            </a:r>
            <a:r>
              <a:rPr lang="en-US" dirty="0"/>
              <a:t>=</a:t>
            </a:r>
            <a:r>
              <a:rPr lang="en-US" dirty="0" err="1"/>
              <a:t>Xin.valid</a:t>
            </a:r>
            <a:r>
              <a:rPr lang="en-US" dirty="0"/>
              <a:t> &amp; </a:t>
            </a:r>
            <a:r>
              <a:rPr lang="en-US" dirty="0" err="1"/>
              <a:t>column(Xin.address</a:t>
            </a:r>
            <a:r>
              <a:rPr lang="en-US" dirty="0"/>
              <a:t>)!=column &amp; </a:t>
            </a:r>
            <a:r>
              <a:rPr lang="en-US" dirty="0" err="1"/>
              <a:t>Xin</a:t>
            </a:r>
            <a:r>
              <a:rPr lang="en-US" dirty="0"/>
              <a:t> + </a:t>
            </a:r>
            <a:r>
              <a:rPr lang="en-US" dirty="0" err="1"/>
              <a:t>Yin.valid</a:t>
            </a:r>
            <a:r>
              <a:rPr lang="en-US" dirty="0"/>
              <a:t> &amp; </a:t>
            </a:r>
            <a:r>
              <a:rPr lang="en-US" dirty="0" err="1"/>
              <a:t>row(Yin.address</a:t>
            </a:r>
            <a:r>
              <a:rPr lang="en-US" dirty="0"/>
              <a:t>==row)</a:t>
            </a:r>
          </a:p>
          <a:p>
            <a:r>
              <a:rPr lang="en-US" dirty="0">
                <a:solidFill>
                  <a:srgbClr val="0000FF"/>
                </a:solidFill>
              </a:rPr>
              <a:t>Complexity of route function can impact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Area, cycle time, route latency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658960"/>
            <a:ext cx="2635160" cy="31891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Mesh Congestion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Scalable interconnect for locality</a:t>
            </a:r>
          </a:p>
          <a:p>
            <a:pPr lvl="1"/>
            <a:r>
              <a:rPr lang="en-US" dirty="0"/>
              <a:t>has rich design space</a:t>
            </a:r>
          </a:p>
          <a:p>
            <a:r>
              <a:rPr lang="en-US" dirty="0"/>
              <a:t>Customize to compute and application</a:t>
            </a:r>
          </a:p>
          <a:p>
            <a:r>
              <a:rPr lang="en-US" dirty="0"/>
              <a:t>Support real-time with static scheduled communication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30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Mesh Congest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371600"/>
            <a:ext cx="3810000" cy="4114800"/>
          </a:xfrm>
        </p:spPr>
        <p:txBody>
          <a:bodyPr/>
          <a:lstStyle/>
          <a:p>
            <a:r>
              <a:rPr lang="en-US" dirty="0"/>
              <a:t>What happens when inputs from 2 sides want to travel out same output?</a:t>
            </a:r>
          </a:p>
          <a:p>
            <a:pPr lvl="1"/>
            <a:r>
              <a:rPr lang="en-US" dirty="0"/>
              <a:t>(here </a:t>
            </a:r>
            <a:r>
              <a:rPr lang="en-US" dirty="0" err="1"/>
              <a:t>Xin</a:t>
            </a:r>
            <a:r>
              <a:rPr lang="en-US" dirty="0"/>
              <a:t>, Yin)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746321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let it happen (offline/static)</a:t>
            </a:r>
          </a:p>
          <a:p>
            <a:pPr lvl="1"/>
            <a:r>
              <a:rPr lang="en-US" dirty="0"/>
              <a:t>Schedule to avoid</a:t>
            </a:r>
          </a:p>
          <a:p>
            <a:r>
              <a:rPr lang="en-US" dirty="0"/>
              <a:t>Online/dynamic</a:t>
            </a:r>
          </a:p>
          <a:p>
            <a:pPr lvl="1"/>
            <a:r>
              <a:rPr lang="en-US" dirty="0"/>
              <a:t>Store in place -- Buffer</a:t>
            </a:r>
          </a:p>
          <a:p>
            <a:pPr lvl="1"/>
            <a:r>
              <a:rPr lang="en-US" dirty="0"/>
              <a:t>Misroute -- Deflect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1D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simplicity, we look at congestion in 1D case (</a:t>
            </a:r>
            <a:r>
              <a:rPr lang="en-US" dirty="0" err="1"/>
              <a:t>Preclass</a:t>
            </a:r>
            <a:r>
              <a:rPr lang="en-US" dirty="0"/>
              <a:t> 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Complete table – identify uncongested latencies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Worst-case?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D8E-B8CF-0E43-A668-EAF1DB7E9670}" type="slidenum">
              <a:rPr lang="en-US"/>
              <a:pPr/>
              <a:t>34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2c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828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from simulation?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have congestion</a:t>
            </a:r>
          </a:p>
          <a:p>
            <a:pPr lvl="1"/>
            <a:r>
              <a:rPr lang="en-US" dirty="0"/>
              <a:t>Ran slower than the single-link case (2b)</a:t>
            </a:r>
          </a:p>
          <a:p>
            <a:r>
              <a:rPr lang="en-US" dirty="0"/>
              <a:t>How we make decisions matters</a:t>
            </a:r>
          </a:p>
          <a:p>
            <a:pPr lvl="1"/>
            <a:r>
              <a:rPr lang="en-US" dirty="0"/>
              <a:t>Who gets to route, which is stalled</a:t>
            </a:r>
          </a:p>
          <a:p>
            <a:r>
              <a:rPr lang="en-US" dirty="0"/>
              <a:t>Best, global decision can be better than local decisions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C2D6-E735-0B46-B2E0-4CF1CCFEBC2B}" type="slidenum">
              <a:rPr lang="en-US"/>
              <a:pPr/>
              <a:t>36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Offline vs. Online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457200" y="5715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>
              <a:latin typeface="Arial" pitchFamily="1" charset="0"/>
            </a:endParaRP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67913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175125" y="6211888"/>
            <a:ext cx="355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[Kapre et al., FCCM 200]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let it happen (offline/static)</a:t>
            </a:r>
          </a:p>
          <a:p>
            <a:pPr lvl="1"/>
            <a:r>
              <a:rPr lang="en-US" dirty="0"/>
              <a:t>Schedule to avoid</a:t>
            </a:r>
          </a:p>
          <a:p>
            <a:r>
              <a:rPr lang="en-US" dirty="0"/>
              <a:t>Online/dynamic</a:t>
            </a:r>
          </a:p>
          <a:p>
            <a:pPr lvl="1"/>
            <a:r>
              <a:rPr lang="en-US" dirty="0"/>
              <a:t>Store in place -- Buffer</a:t>
            </a:r>
          </a:p>
          <a:p>
            <a:pPr lvl="1"/>
            <a:r>
              <a:rPr lang="en-US" dirty="0"/>
              <a:t>Misroute -- Deflect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38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Congestion: Buffer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buffer</a:t>
            </a:r>
          </a:p>
          <a:p>
            <a:pPr marL="971550" lvl="1" indent="-514350"/>
            <a:r>
              <a:rPr lang="en-US" dirty="0"/>
              <a:t>How big do we make the FIFO?</a:t>
            </a:r>
          </a:p>
          <a:p>
            <a:pPr marL="971550" lvl="1" indent="-514350"/>
            <a:r>
              <a:rPr lang="en-US" dirty="0"/>
              <a:t>FIFO Buffers cost space</a:t>
            </a:r>
          </a:p>
          <a:p>
            <a:pPr marL="1371600" lvl="2" indent="-514350"/>
            <a:r>
              <a:rPr lang="en-US" dirty="0"/>
              <a:t>Often more than </a:t>
            </a:r>
            <a:br>
              <a:rPr lang="en-US" dirty="0"/>
            </a:br>
            <a:r>
              <a:rPr lang="en-US" dirty="0"/>
              <a:t>multiplexers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90" y="3581400"/>
            <a:ext cx="282536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39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Congestion: Buffer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buffer</a:t>
            </a:r>
          </a:p>
          <a:p>
            <a:pPr marL="971550" lvl="1" indent="-514350"/>
            <a:r>
              <a:rPr lang="en-US" dirty="0"/>
              <a:t>How big do we make the FIFO?</a:t>
            </a:r>
          </a:p>
          <a:p>
            <a:pPr marL="971550" lvl="1" indent="-514350"/>
            <a:r>
              <a:rPr lang="en-US" dirty="0">
                <a:solidFill>
                  <a:srgbClr val="FF6600"/>
                </a:solidFill>
              </a:rPr>
              <a:t>What if FIFO full?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86200"/>
            <a:ext cx="7302500" cy="26876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/>
              <a:t>Will need an infrastructure for programmable connections</a:t>
            </a:r>
          </a:p>
          <a:p>
            <a:r>
              <a:rPr lang="en-US" dirty="0"/>
              <a:t>Rich design space to tune </a:t>
            </a:r>
            <a:br>
              <a:rPr lang="en-US" dirty="0"/>
            </a:br>
            <a:r>
              <a:rPr lang="en-US" dirty="0"/>
              <a:t>area-bandwidth-locality</a:t>
            </a:r>
          </a:p>
          <a:p>
            <a:pPr lvl="1"/>
            <a:r>
              <a:rPr lang="en-US" dirty="0"/>
              <a:t>Will explore more </a:t>
            </a:r>
            <a:br>
              <a:rPr lang="en-US" dirty="0"/>
            </a:br>
            <a:r>
              <a:rPr lang="en-US" dirty="0"/>
              <a:t>later in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52800"/>
            <a:ext cx="2801086" cy="322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Day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40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Congestion: Buffer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buffer</a:t>
            </a:r>
          </a:p>
          <a:p>
            <a:pPr marL="971550" lvl="1" indent="-514350"/>
            <a:r>
              <a:rPr lang="en-US" dirty="0"/>
              <a:t>How big do we make the FIFO?</a:t>
            </a:r>
          </a:p>
          <a:p>
            <a:pPr marL="971550" lvl="1" indent="-514350"/>
            <a:r>
              <a:rPr lang="en-US" dirty="0"/>
              <a:t>What if FIFO full?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733800"/>
            <a:ext cx="7829550" cy="27446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41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Congestion: Deflect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Misroute: (deflection routing)</a:t>
            </a:r>
          </a:p>
          <a:p>
            <a:pPr marL="971550" lvl="1" indent="-514350"/>
            <a:r>
              <a:rPr lang="en-US" dirty="0"/>
              <a:t>Send in to an available (wrong) direction</a:t>
            </a:r>
          </a:p>
          <a:p>
            <a:pPr marL="971550" lvl="1" indent="-514350"/>
            <a:r>
              <a:rPr lang="en-US" dirty="0"/>
              <a:t>Avoid Buffer</a:t>
            </a:r>
          </a:p>
          <a:p>
            <a:pPr marL="971550" lvl="1" indent="-514350"/>
            <a:r>
              <a:rPr lang="en-US" dirty="0"/>
              <a:t>Requires balance of ins and outs</a:t>
            </a:r>
          </a:p>
          <a:p>
            <a:pPr marL="1371600" lvl="2" indent="-457200"/>
            <a:r>
              <a:rPr lang="en-US" dirty="0"/>
              <a:t>Can make work on mesh</a:t>
            </a:r>
          </a:p>
          <a:p>
            <a:pPr marL="971550" lvl="1" indent="-457200"/>
            <a:r>
              <a:rPr lang="en-US" dirty="0"/>
              <a:t>How much more traffic do we create misrouting?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767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per-cycle instruction for switch</a:t>
            </a:r>
          </a:p>
          <a:p>
            <a:pPr lvl="1"/>
            <a:r>
              <a:rPr lang="en-US" dirty="0"/>
              <a:t>Doesn’t need</a:t>
            </a:r>
            <a:br>
              <a:rPr lang="en-US" dirty="0"/>
            </a:br>
            <a:r>
              <a:rPr lang="en-US" dirty="0"/>
              <a:t>address header</a:t>
            </a:r>
            <a:br>
              <a:rPr lang="en-US" dirty="0"/>
            </a:br>
            <a:r>
              <a:rPr lang="en-US" dirty="0"/>
              <a:t>on route</a:t>
            </a:r>
          </a:p>
          <a:p>
            <a:pPr lvl="1"/>
            <a:r>
              <a:rPr lang="en-US" dirty="0"/>
              <a:t>Local memories</a:t>
            </a:r>
            <a:br>
              <a:rPr lang="en-US" dirty="0"/>
            </a:br>
            <a:r>
              <a:rPr lang="en-US" dirty="0"/>
              <a:t>control destination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3053724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Static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injection cycle from processor so never have conflict</a:t>
            </a:r>
          </a:p>
          <a:p>
            <a:r>
              <a:rPr lang="en-US" dirty="0"/>
              <a:t>Simple </a:t>
            </a:r>
            <a:r>
              <a:rPr lang="en-US" dirty="0" err="1"/>
              <a:t>datapath</a:t>
            </a:r>
            <a:r>
              <a:rPr lang="en-US" dirty="0"/>
              <a:t> logic to select available data</a:t>
            </a:r>
          </a:p>
          <a:p>
            <a:pPr lvl="1"/>
            <a:r>
              <a:rPr lang="en-US" dirty="0"/>
              <a:t>Needs address header</a:t>
            </a:r>
            <a:br>
              <a:rPr lang="en-US" dirty="0"/>
            </a:br>
            <a:r>
              <a:rPr lang="en-US" dirty="0"/>
              <a:t>on routed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767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Mesh Packet Switched 32b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10000" cy="4114800"/>
          </a:xfrm>
        </p:spPr>
        <p:txBody>
          <a:bodyPr/>
          <a:lstStyle/>
          <a:p>
            <a:r>
              <a:rPr lang="en-US" dirty="0"/>
              <a:t>Bidirectional FIFO</a:t>
            </a:r>
          </a:p>
          <a:p>
            <a:pPr lvl="1"/>
            <a:r>
              <a:rPr lang="en-US" dirty="0" err="1"/>
              <a:t>bidrectional</a:t>
            </a:r>
            <a:endParaRPr lang="en-US" dirty="0"/>
          </a:p>
          <a:p>
            <a:pPr lvl="1"/>
            <a:r>
              <a:rPr lang="en-US" dirty="0"/>
              <a:t>1800 </a:t>
            </a:r>
            <a:r>
              <a:rPr lang="en-US" dirty="0" err="1"/>
              <a:t>LUTs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114800"/>
          </a:xfrm>
        </p:spPr>
        <p:txBody>
          <a:bodyPr/>
          <a:lstStyle/>
          <a:p>
            <a:r>
              <a:rPr lang="en-US" dirty="0"/>
              <a:t>Deflection (</a:t>
            </a:r>
            <a:r>
              <a:rPr lang="en-US" dirty="0" err="1"/>
              <a:t>bufferless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undirectional</a:t>
            </a:r>
            <a:endParaRPr lang="en-US" dirty="0"/>
          </a:p>
          <a:p>
            <a:pPr lvl="1"/>
            <a:r>
              <a:rPr lang="en-US" dirty="0"/>
              <a:t>60 </a:t>
            </a:r>
            <a:r>
              <a:rPr lang="en-US" dirty="0" err="1"/>
              <a:t>LUTs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8051800" cy="2928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FPL 2015]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2999" y="2971800"/>
            <a:ext cx="506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Big difference in area costs.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   Need to look at area and benefits.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Deflection Route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concerns might we have about deflection route?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vs. Deflection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639679" cy="3936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FPL 2015]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could we increase bandwidth to better handle high throughput?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Especially when the switches are small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Mesh switch 1800</a:t>
            </a:r>
          </a:p>
          <a:p>
            <a:r>
              <a:rPr lang="en-US" dirty="0"/>
              <a:t>Deflection Torus 60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0"/>
            <a:ext cx="4111508" cy="28701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Tune 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/>
              <a:t>Add channels to tune bandwidth</a:t>
            </a:r>
          </a:p>
          <a:p>
            <a:pPr lvl="1"/>
            <a:r>
              <a:rPr lang="en-US" dirty="0"/>
              <a:t>Rings per row, column</a:t>
            </a:r>
          </a:p>
          <a:p>
            <a:pPr lvl="1"/>
            <a:r>
              <a:rPr lang="en-US" dirty="0"/>
              <a:t>Single deflection channel ~60</a:t>
            </a:r>
          </a:p>
          <a:p>
            <a:pPr lvl="2"/>
            <a:r>
              <a:rPr lang="en-US" dirty="0"/>
              <a:t>…two around 120 … still &lt;&lt; 1800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05225"/>
            <a:ext cx="2802467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6576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2, they are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055516" cy="2714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FPL 2015]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being a bottleneck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Latency</a:t>
            </a:r>
          </a:p>
          <a:p>
            <a:r>
              <a:rPr lang="en-US" dirty="0"/>
              <a:t>Competes for area and energy</a:t>
            </a:r>
          </a:p>
          <a:p>
            <a:pPr lvl="1"/>
            <a:r>
              <a:rPr lang="en-US" dirty="0"/>
              <a:t>against compute and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Mesh Area Deflection PS/TM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r>
              <a:rPr lang="en-US" sz="2000" dirty="0"/>
              <a:t>Hoplite = Deflection</a:t>
            </a:r>
          </a:p>
          <a:p>
            <a:r>
              <a:rPr lang="en-US" sz="2000" dirty="0"/>
              <a:t>Marathon = Deflection + static schedule at source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3895328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FCCM 2015]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39" y="1828800"/>
            <a:ext cx="5497661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Schedule vs. Deflection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5919913" cy="4110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FCCM 2015]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2362200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Deflection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2743200"/>
            <a:ext cx="236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Scheduled Deflection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Static Schedule vs. Deflection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2743200" cy="4114800"/>
          </a:xfrm>
        </p:spPr>
        <p:txBody>
          <a:bodyPr/>
          <a:lstStyle/>
          <a:p>
            <a:r>
              <a:rPr lang="en-US" dirty="0"/>
              <a:t>Routing </a:t>
            </a:r>
            <a:br>
              <a:rPr lang="en-US" dirty="0"/>
            </a:br>
            <a:r>
              <a:rPr lang="en-US" dirty="0"/>
              <a:t>142K </a:t>
            </a:r>
            <a:br>
              <a:rPr lang="en-US" dirty="0"/>
            </a:br>
            <a:r>
              <a:rPr lang="en-US" dirty="0"/>
              <a:t>message</a:t>
            </a:r>
            <a:br>
              <a:rPr lang="en-US" dirty="0"/>
            </a:br>
            <a:r>
              <a:rPr lang="en-US" dirty="0"/>
              <a:t> add20 </a:t>
            </a:r>
            <a:br>
              <a:rPr lang="en-US" dirty="0"/>
            </a:br>
            <a:r>
              <a:rPr lang="en-US" dirty="0"/>
              <a:t>benchmark</a:t>
            </a:r>
          </a:p>
          <a:p>
            <a:r>
              <a:rPr lang="en-US" dirty="0"/>
              <a:t>Marathon</a:t>
            </a:r>
            <a:br>
              <a:rPr lang="en-US" dirty="0"/>
            </a:br>
            <a:r>
              <a:rPr lang="en-US" dirty="0"/>
              <a:t>statically</a:t>
            </a:r>
            <a:br>
              <a:rPr lang="en-US" dirty="0"/>
            </a:br>
            <a:r>
              <a:rPr lang="en-US" dirty="0"/>
              <a:t>schedule</a:t>
            </a:r>
            <a:br>
              <a:rPr lang="en-US" dirty="0"/>
            </a:br>
            <a:r>
              <a:rPr lang="en-US" dirty="0"/>
              <a:t>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05000"/>
            <a:ext cx="5442100" cy="3805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FCCM 2015]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2286000"/>
            <a:ext cx="236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Scheduled Deflection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1981200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Deflection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</p:spPr>
        <p:txBody>
          <a:bodyPr/>
          <a:lstStyle/>
          <a:p>
            <a:r>
              <a:rPr lang="en-US" dirty="0"/>
              <a:t>Large 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114383" cy="4114800"/>
          </a:xfrm>
        </p:spPr>
        <p:txBody>
          <a:bodyPr/>
          <a:lstStyle/>
          <a:p>
            <a:r>
              <a:rPr lang="en-US" dirty="0"/>
              <a:t>Natural to use static network with VLIW clusters</a:t>
            </a:r>
          </a:p>
          <a:p>
            <a:pPr lvl="1"/>
            <a:r>
              <a:rPr lang="en-US" dirty="0"/>
              <a:t>Network routing becomes part of </a:t>
            </a:r>
            <a:br>
              <a:rPr lang="en-US" dirty="0"/>
            </a:br>
            <a:r>
              <a:rPr lang="en-US" dirty="0"/>
              <a:t>long instruction word</a:t>
            </a:r>
          </a:p>
          <a:p>
            <a:pPr lvl="1"/>
            <a:r>
              <a:rPr lang="en-US" dirty="0"/>
              <a:t>Schedule with computation</a:t>
            </a:r>
          </a:p>
          <a:p>
            <a:r>
              <a:rPr lang="en-US" dirty="0"/>
              <a:t>Extreme one operator per mesh PE</a:t>
            </a:r>
          </a:p>
          <a:p>
            <a:r>
              <a:rPr lang="en-US" dirty="0"/>
              <a:t>Tune bandwidth by clustering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4038183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Mesh Customization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could we do to reduce area if we needed less bandwidth?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Down 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need less bandwidth, cluster multiple </a:t>
            </a:r>
            <a:r>
              <a:rPr lang="en-US" dirty="0" err="1"/>
              <a:t>PEs</a:t>
            </a:r>
            <a:r>
              <a:rPr lang="en-US" dirty="0"/>
              <a:t> to share a router.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971800"/>
            <a:ext cx="3511878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Simple Bandwidth/Area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Width of channels</a:t>
            </a:r>
          </a:p>
          <a:p>
            <a:pPr lvl="1"/>
            <a:r>
              <a:rPr lang="en-US" dirty="0"/>
              <a:t>Like SIMD</a:t>
            </a:r>
          </a:p>
          <a:p>
            <a:pPr lvl="1"/>
            <a:r>
              <a:rPr lang="en-US" dirty="0"/>
              <a:t>All bits going to same destination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Simple story is, each “word” routed on mesh is: </a:t>
            </a:r>
            <a:r>
              <a:rPr lang="en-US" dirty="0" err="1"/>
              <a:t>address+payload</a:t>
            </a:r>
            <a:endParaRPr lang="en-US" dirty="0"/>
          </a:p>
          <a:p>
            <a:r>
              <a:rPr lang="en-US" dirty="0"/>
              <a:t>Alternately:</a:t>
            </a:r>
          </a:p>
          <a:p>
            <a:pPr lvl="1"/>
            <a:r>
              <a:rPr lang="en-US" dirty="0"/>
              <a:t>Multiword packet with single address</a:t>
            </a:r>
          </a:p>
          <a:p>
            <a:pPr lvl="1"/>
            <a:r>
              <a:rPr lang="en-US" dirty="0"/>
              <a:t>Share “address” across larger payload</a:t>
            </a:r>
          </a:p>
          <a:p>
            <a:pPr lvl="1"/>
            <a:r>
              <a:rPr lang="en-US" dirty="0"/>
              <a:t>Control width of </a:t>
            </a:r>
            <a:r>
              <a:rPr lang="en-US" dirty="0" err="1"/>
              <a:t>datapath</a:t>
            </a:r>
            <a:r>
              <a:rPr lang="en-US" dirty="0"/>
              <a:t> separate from size of payload</a:t>
            </a:r>
          </a:p>
          <a:p>
            <a:r>
              <a:rPr lang="en-US" dirty="0"/>
              <a:t>Additional control issues to route packet together and buffer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Bandwidth</a:t>
            </a:r>
          </a:p>
          <a:p>
            <a:pPr lvl="1"/>
            <a:r>
              <a:rPr lang="en-US" dirty="0"/>
              <a:t>Width, clustering, channels</a:t>
            </a:r>
          </a:p>
          <a:p>
            <a:r>
              <a:rPr lang="en-US" dirty="0"/>
              <a:t>Directional/Bidirectional</a:t>
            </a:r>
          </a:p>
          <a:p>
            <a:r>
              <a:rPr lang="en-US" dirty="0"/>
              <a:t>Online dynamic/offline static</a:t>
            </a:r>
          </a:p>
          <a:p>
            <a:r>
              <a:rPr lang="en-US" dirty="0"/>
              <a:t>Buffer/deflect</a:t>
            </a:r>
          </a:p>
          <a:p>
            <a:pPr lvl="1"/>
            <a:r>
              <a:rPr lang="en-US" dirty="0"/>
              <a:t>Buffer depth</a:t>
            </a:r>
          </a:p>
          <a:p>
            <a:r>
              <a:rPr lang="en-US" dirty="0"/>
              <a:t>Route function sophistication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r>
              <a:rPr lang="en-US" dirty="0"/>
              <a:t>Connect any I inputs, O outputs</a:t>
            </a:r>
          </a:p>
          <a:p>
            <a:r>
              <a:rPr lang="en-US" dirty="0"/>
              <a:t>Area ~ I×O</a:t>
            </a:r>
          </a:p>
          <a:p>
            <a:r>
              <a:rPr lang="en-US" dirty="0"/>
              <a:t>For N </a:t>
            </a:r>
            <a:r>
              <a:rPr lang="en-US" dirty="0" err="1"/>
              <a:t>PEs</a:t>
            </a:r>
            <a:br>
              <a:rPr lang="en-US" dirty="0"/>
            </a:br>
            <a:r>
              <a:rPr lang="en-US" dirty="0"/>
              <a:t>	scale as N</a:t>
            </a:r>
            <a:r>
              <a:rPr lang="en-US" baseline="30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93" y="2438400"/>
            <a:ext cx="3888907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Scalable interconnect for locality</a:t>
            </a:r>
          </a:p>
          <a:p>
            <a:pPr lvl="1"/>
            <a:r>
              <a:rPr lang="en-US" dirty="0"/>
              <a:t>Has rich design space</a:t>
            </a:r>
          </a:p>
          <a:p>
            <a:r>
              <a:rPr lang="en-US" dirty="0"/>
              <a:t>Customize to compute and application</a:t>
            </a:r>
          </a:p>
          <a:p>
            <a:r>
              <a:rPr lang="en-US" dirty="0"/>
              <a:t>Support real-time with static scheduled communication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61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P4 Due Friday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Today’s </a:t>
            </a:r>
            <a:r>
              <a:rPr lang="en-US" dirty="0" err="1"/>
              <a:t>SoC</a:t>
            </a:r>
            <a:r>
              <a:rPr lang="en-US" dirty="0"/>
              <a:t> Large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419600"/>
          </a:xfrm>
        </p:spPr>
        <p:txBody>
          <a:bodyPr/>
          <a:lstStyle/>
          <a:p>
            <a:r>
              <a:rPr lang="en-US" dirty="0"/>
              <a:t>At 0.4mm</a:t>
            </a:r>
            <a:r>
              <a:rPr lang="en-US" baseline="30000" dirty="0"/>
              <a:t>2</a:t>
            </a:r>
            <a:r>
              <a:rPr lang="en-US" dirty="0"/>
              <a:t> small core on Apple A12</a:t>
            </a:r>
          </a:p>
          <a:p>
            <a:pPr lvl="1"/>
            <a:r>
              <a:rPr lang="en-US" dirty="0"/>
              <a:t>can put 250 on 1cm</a:t>
            </a:r>
            <a:r>
              <a:rPr lang="en-US" baseline="30000" dirty="0"/>
              <a:t>2</a:t>
            </a:r>
            <a:r>
              <a:rPr lang="en-US" dirty="0"/>
              <a:t> chip</a:t>
            </a:r>
          </a:p>
          <a:p>
            <a:r>
              <a:rPr lang="en-US" dirty="0"/>
              <a:t>Intel Knight’s Bridge with 76 </a:t>
            </a:r>
            <a:r>
              <a:rPr lang="en-US" dirty="0" err="1"/>
              <a:t>PEs</a:t>
            </a:r>
            <a:endParaRPr lang="en-US" dirty="0"/>
          </a:p>
          <a:p>
            <a:r>
              <a:rPr lang="en-US" dirty="0"/>
              <a:t>120 core MIPS on </a:t>
            </a:r>
            <a:r>
              <a:rPr lang="en-US" dirty="0" err="1"/>
              <a:t>Stratix</a:t>
            </a:r>
            <a:r>
              <a:rPr lang="en-US" dirty="0"/>
              <a:t> V FPGA</a:t>
            </a:r>
          </a:p>
          <a:p>
            <a:pPr lvl="1"/>
            <a:r>
              <a:rPr lang="en-US" dirty="0"/>
              <a:t>FPGA 2017</a:t>
            </a:r>
          </a:p>
          <a:p>
            <a:r>
              <a:rPr lang="en-US" dirty="0"/>
              <a:t>1680 core RISC-V on Xilinx </a:t>
            </a:r>
            <a:r>
              <a:rPr lang="en-US" dirty="0" err="1"/>
              <a:t>Ultrascale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http://fpga.org/2017/01/12/grvi-phalanx-joins-the-kilocore-club/</a:t>
            </a:r>
            <a:endParaRPr lang="en-US" dirty="0"/>
          </a:p>
          <a:p>
            <a:r>
              <a:rPr lang="en-US" dirty="0"/>
              <a:t>Scaling to 100s and 1000s of processing elements (</a:t>
            </a:r>
            <a:r>
              <a:rPr lang="en-US" dirty="0" err="1"/>
              <a:t>PEs</a:t>
            </a:r>
            <a:r>
              <a:rPr lang="en-US" dirty="0"/>
              <a:t>) that need interconnect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/>
              <a:t>Delay and energy proportional to distance</a:t>
            </a:r>
          </a:p>
          <a:p>
            <a:r>
              <a:rPr lang="en-US" dirty="0"/>
              <a:t>Want to keep communications short</a:t>
            </a:r>
          </a:p>
          <a:p>
            <a:pPr lvl="1"/>
            <a:r>
              <a:rPr lang="en-US" dirty="0"/>
              <a:t>Data near compute</a:t>
            </a:r>
          </a:p>
          <a:p>
            <a:pPr lvl="1"/>
            <a:r>
              <a:rPr lang="en-US" dirty="0"/>
              <a:t>From compute block to compute block</a:t>
            </a:r>
          </a:p>
          <a:p>
            <a:r>
              <a:rPr lang="en-US" dirty="0"/>
              <a:t>How build network? </a:t>
            </a:r>
          </a:p>
          <a:p>
            <a:pPr lvl="1"/>
            <a:r>
              <a:rPr lang="en-US" dirty="0"/>
              <a:t>Scalable (Area ~ N = things connected?)</a:t>
            </a:r>
          </a:p>
          <a:p>
            <a:pPr lvl="1"/>
            <a:r>
              <a:rPr lang="en-US" dirty="0"/>
              <a:t>Supports locality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404061" cy="491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Day 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39035</TotalTime>
  <Words>1471</Words>
  <Application>Microsoft Macintosh PowerPoint</Application>
  <PresentationFormat>On-screen Show (4:3)</PresentationFormat>
  <Paragraphs>364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ＭＳ Ｐゴシック</vt:lpstr>
      <vt:lpstr>Arial</vt:lpstr>
      <vt:lpstr>Times New Roman</vt:lpstr>
      <vt:lpstr>Wingdings</vt:lpstr>
      <vt:lpstr>Blank Presentation</vt:lpstr>
      <vt:lpstr>ESE532: System-on-a-Chip Architecture</vt:lpstr>
      <vt:lpstr>Today</vt:lpstr>
      <vt:lpstr>Message</vt:lpstr>
      <vt:lpstr>Interconnect</vt:lpstr>
      <vt:lpstr>Interconnect Concerns</vt:lpstr>
      <vt:lpstr>Crossbar</vt:lpstr>
      <vt:lpstr>Today’s SoC Large</vt:lpstr>
      <vt:lpstr>Locality</vt:lpstr>
      <vt:lpstr>Mesh</vt:lpstr>
      <vt:lpstr>Bus to Ring</vt:lpstr>
      <vt:lpstr>Ring</vt:lpstr>
      <vt:lpstr>Preclass 1</vt:lpstr>
      <vt:lpstr>Bidirectional Ring</vt:lpstr>
      <vt:lpstr>Interleaved Layout</vt:lpstr>
      <vt:lpstr>2D Layout</vt:lpstr>
      <vt:lpstr>Scaling</vt:lpstr>
      <vt:lpstr>1D to 2D</vt:lpstr>
      <vt:lpstr>Ring Abstract</vt:lpstr>
      <vt:lpstr>Row and Column Rings</vt:lpstr>
      <vt:lpstr>Mesh as Row &amp; Column Rings</vt:lpstr>
      <vt:lpstr>Directional Mesh (Torus)</vt:lpstr>
      <vt:lpstr>Mesh Datapath</vt:lpstr>
      <vt:lpstr>Bidirectional Mesh</vt:lpstr>
      <vt:lpstr>2D Mesh Scaling</vt:lpstr>
      <vt:lpstr>Specifying Destination</vt:lpstr>
      <vt:lpstr>Mesh Routing</vt:lpstr>
      <vt:lpstr>Mesh Routing</vt:lpstr>
      <vt:lpstr>Mesh Routing</vt:lpstr>
      <vt:lpstr>Mesh Congestion</vt:lpstr>
      <vt:lpstr>Mesh Congest</vt:lpstr>
      <vt:lpstr>Dealing with Congestion</vt:lpstr>
      <vt:lpstr>Congestion 1D</vt:lpstr>
      <vt:lpstr>Preclass 2ab</vt:lpstr>
      <vt:lpstr>Preclass 2c</vt:lpstr>
      <vt:lpstr>Observe</vt:lpstr>
      <vt:lpstr>Offline vs. Online</vt:lpstr>
      <vt:lpstr>Dealing with Congestion</vt:lpstr>
      <vt:lpstr>Congestion: Buffer</vt:lpstr>
      <vt:lpstr>Congestion: Buffer</vt:lpstr>
      <vt:lpstr>Congestion: Buffer</vt:lpstr>
      <vt:lpstr>Congestion: Deflect</vt:lpstr>
      <vt:lpstr>Static Schedule</vt:lpstr>
      <vt:lpstr>Alternate Static Schedule</vt:lpstr>
      <vt:lpstr>Mesh Packet Switched 32b</vt:lpstr>
      <vt:lpstr>Deflection Route</vt:lpstr>
      <vt:lpstr>Buffer vs. Deflection</vt:lpstr>
      <vt:lpstr>Tuning</vt:lpstr>
      <vt:lpstr>Tune Bandwidth</vt:lpstr>
      <vt:lpstr>Take 2, they are small</vt:lpstr>
      <vt:lpstr>Mesh Area Deflection PS/TM</vt:lpstr>
      <vt:lpstr>Static Schedule vs. Deflection</vt:lpstr>
      <vt:lpstr>Static Schedule vs. Deflection</vt:lpstr>
      <vt:lpstr>Large VLIW</vt:lpstr>
      <vt:lpstr>Mesh Customization</vt:lpstr>
      <vt:lpstr>Tuning Down</vt:lpstr>
      <vt:lpstr>Tuning Down Bandwidth</vt:lpstr>
      <vt:lpstr>Simple Bandwidth/Area Control</vt:lpstr>
      <vt:lpstr>Packets</vt:lpstr>
      <vt:lpstr>Customization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167</cp:revision>
  <cp:lastPrinted>2017-12-06T14:18:32Z</cp:lastPrinted>
  <dcterms:created xsi:type="dcterms:W3CDTF">2017-12-05T20:20:49Z</dcterms:created>
  <dcterms:modified xsi:type="dcterms:W3CDTF">2018-11-27T16:17:44Z</dcterms:modified>
</cp:coreProperties>
</file>