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81" r:id="rId2"/>
    <p:sldId id="382" r:id="rId3"/>
    <p:sldId id="383" r:id="rId4"/>
    <p:sldId id="430" r:id="rId5"/>
    <p:sldId id="429" r:id="rId6"/>
    <p:sldId id="431" r:id="rId7"/>
    <p:sldId id="432" r:id="rId8"/>
    <p:sldId id="433" r:id="rId9"/>
    <p:sldId id="434" r:id="rId10"/>
    <p:sldId id="435" r:id="rId11"/>
    <p:sldId id="436" r:id="rId12"/>
    <p:sldId id="438" r:id="rId13"/>
    <p:sldId id="439" r:id="rId14"/>
    <p:sldId id="440" r:id="rId15"/>
    <p:sldId id="441" r:id="rId16"/>
    <p:sldId id="443" r:id="rId17"/>
    <p:sldId id="437" r:id="rId18"/>
    <p:sldId id="445" r:id="rId19"/>
    <p:sldId id="444" r:id="rId20"/>
    <p:sldId id="446" r:id="rId21"/>
    <p:sldId id="447" r:id="rId22"/>
    <p:sldId id="448" r:id="rId23"/>
    <p:sldId id="449" r:id="rId24"/>
    <p:sldId id="450" r:id="rId25"/>
    <p:sldId id="476" r:id="rId26"/>
    <p:sldId id="451" r:id="rId27"/>
    <p:sldId id="488" r:id="rId28"/>
    <p:sldId id="452" r:id="rId29"/>
    <p:sldId id="453" r:id="rId30"/>
    <p:sldId id="454" r:id="rId31"/>
    <p:sldId id="455" r:id="rId32"/>
    <p:sldId id="456" r:id="rId33"/>
    <p:sldId id="483" r:id="rId34"/>
    <p:sldId id="457" r:id="rId35"/>
    <p:sldId id="477" r:id="rId36"/>
    <p:sldId id="458" r:id="rId37"/>
    <p:sldId id="484" r:id="rId38"/>
    <p:sldId id="480" r:id="rId39"/>
    <p:sldId id="478" r:id="rId40"/>
    <p:sldId id="489" r:id="rId41"/>
    <p:sldId id="479" r:id="rId42"/>
    <p:sldId id="460" r:id="rId43"/>
    <p:sldId id="461" r:id="rId44"/>
    <p:sldId id="481" r:id="rId45"/>
    <p:sldId id="462" r:id="rId46"/>
    <p:sldId id="463" r:id="rId47"/>
    <p:sldId id="475" r:id="rId48"/>
    <p:sldId id="464" r:id="rId49"/>
    <p:sldId id="465" r:id="rId50"/>
    <p:sldId id="467" r:id="rId51"/>
    <p:sldId id="469" r:id="rId52"/>
    <p:sldId id="470" r:id="rId53"/>
    <p:sldId id="472" r:id="rId54"/>
    <p:sldId id="471" r:id="rId55"/>
    <p:sldId id="473" r:id="rId56"/>
    <p:sldId id="474" r:id="rId57"/>
    <p:sldId id="428" r:id="rId58"/>
    <p:sldId id="300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27:  December 5,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Representation and Precision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Looping: Bound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res=0;</a:t>
            </a:r>
          </a:p>
          <a:p>
            <a:pPr>
              <a:buNone/>
            </a:pPr>
            <a:r>
              <a:rPr lang="en-US" dirty="0"/>
              <a:t>for(</a:t>
            </a:r>
            <a:r>
              <a:rPr lang="en-US" dirty="0" err="1"/>
              <a:t>i</a:t>
            </a:r>
            <a:r>
              <a:rPr lang="en-US" dirty="0"/>
              <a:t>=0;i&lt;3;i++)</a:t>
            </a:r>
          </a:p>
          <a:p>
            <a:pPr lvl="1">
              <a:buNone/>
            </a:pPr>
            <a:r>
              <a:rPr lang="en-US" dirty="0"/>
              <a:t>res=res*</a:t>
            </a:r>
            <a:r>
              <a:rPr lang="en-US" dirty="0" err="1"/>
              <a:t>x+a[i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Assume </a:t>
            </a:r>
            <a:r>
              <a:rPr lang="en-US" dirty="0" err="1"/>
              <a:t>a[i</a:t>
            </a:r>
            <a:r>
              <a:rPr lang="en-US" dirty="0"/>
              <a:t>], </a:t>
            </a:r>
            <a:r>
              <a:rPr lang="en-US" dirty="0" err="1"/>
              <a:t>x</a:t>
            </a:r>
            <a:r>
              <a:rPr lang="en-US" dirty="0"/>
              <a:t> start Fixed-Point 16.8</a:t>
            </a:r>
          </a:p>
          <a:p>
            <a:r>
              <a:rPr lang="en-US" dirty="0">
                <a:solidFill>
                  <a:srgbClr val="FF6600"/>
                </a:solidFill>
              </a:rPr>
              <a:t>Final precision needed for res?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Looping: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res=0;</a:t>
            </a:r>
          </a:p>
          <a:p>
            <a:pPr>
              <a:buNone/>
            </a:pPr>
            <a:r>
              <a:rPr lang="en-US" dirty="0" err="1"/>
              <a:t>for(i</a:t>
            </a:r>
            <a:r>
              <a:rPr lang="en-US" dirty="0"/>
              <a:t>=0;i&lt;</a:t>
            </a:r>
            <a:r>
              <a:rPr lang="en-US" dirty="0" err="1"/>
              <a:t>len;i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res=res*</a:t>
            </a:r>
            <a:r>
              <a:rPr lang="en-US" dirty="0" err="1"/>
              <a:t>x+a[i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Assume </a:t>
            </a:r>
            <a:r>
              <a:rPr lang="en-US" dirty="0" err="1"/>
              <a:t>a[i</a:t>
            </a:r>
            <a:r>
              <a:rPr lang="en-US" dirty="0"/>
              <a:t>], </a:t>
            </a:r>
            <a:r>
              <a:rPr lang="en-US" dirty="0" err="1"/>
              <a:t>x</a:t>
            </a:r>
            <a:r>
              <a:rPr lang="en-US" dirty="0"/>
              <a:t> start Fixed-Point 16.8, </a:t>
            </a:r>
            <a:r>
              <a:rPr lang="en-US" dirty="0" err="1"/>
              <a:t>len</a:t>
            </a:r>
            <a:r>
              <a:rPr lang="en-US" dirty="0"/>
              <a:t> starts Integer 16</a:t>
            </a:r>
          </a:p>
          <a:p>
            <a:r>
              <a:rPr lang="en-US" dirty="0">
                <a:solidFill>
                  <a:srgbClr val="FF6600"/>
                </a:solidFill>
              </a:rPr>
              <a:t>Final precision needed for res?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Fixed-Point 16.8</a:t>
            </a:r>
          </a:p>
          <a:p>
            <a:r>
              <a:rPr lang="en-US" dirty="0"/>
              <a:t>What do we need to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represent the result of a division? (1c)</a:t>
            </a:r>
          </a:p>
          <a:p>
            <a:pPr lvl="2"/>
            <a:r>
              <a:rPr lang="en-US" dirty="0"/>
              <a:t>E.g. 00000001.00000000/00000011.00000000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generally keep perfect precision</a:t>
            </a:r>
          </a:p>
          <a:p>
            <a:r>
              <a:rPr lang="en-US" dirty="0"/>
              <a:t>Will typically need to decide how much precision we need and where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Errors from Limited Precision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Accept errors necessary.</a:t>
            </a:r>
          </a:p>
          <a:p>
            <a:r>
              <a:rPr lang="en-US" dirty="0"/>
              <a:t>How big are they? </a:t>
            </a:r>
          </a:p>
          <a:p>
            <a:r>
              <a:rPr lang="en-US" dirty="0"/>
              <a:t>How design to manage them?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error introduce?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r>
              <a:rPr lang="en-US" b="1" dirty="0"/>
              <a:t>Absolute Error </a:t>
            </a:r>
            <a:r>
              <a:rPr lang="en-US" dirty="0"/>
              <a:t>– what level of error do we have in approximated value or a result</a:t>
            </a:r>
          </a:p>
          <a:p>
            <a:r>
              <a:rPr lang="en-US" dirty="0"/>
              <a:t>Might be all we care about</a:t>
            </a:r>
          </a:p>
          <a:p>
            <a:pPr lvl="1"/>
            <a:r>
              <a:rPr lang="en-US" dirty="0"/>
              <a:t>Get answer to 1mV accuracy</a:t>
            </a:r>
          </a:p>
          <a:p>
            <a:pPr lvl="1"/>
            <a:r>
              <a:rPr lang="en-US" dirty="0"/>
              <a:t>…or 1 pixel accuracy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419600"/>
          </a:xfrm>
        </p:spPr>
        <p:txBody>
          <a:bodyPr/>
          <a:lstStyle/>
          <a:p>
            <a:r>
              <a:rPr lang="en-US" dirty="0"/>
              <a:t>4.13742 – assume full</a:t>
            </a:r>
          </a:p>
          <a:p>
            <a:r>
              <a:rPr lang="en-US" dirty="0"/>
              <a:t>4.1374 – 0.00002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r>
              <a:rPr lang="en-US" dirty="0"/>
              <a:t>4.137 – 0.00042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-4</a:t>
            </a:r>
            <a:endParaRPr lang="en-US" dirty="0"/>
          </a:p>
          <a:p>
            <a:r>
              <a:rPr lang="en-US" dirty="0"/>
              <a:t>4.14 – 0.00256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4.1 – 0.03742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-2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77" y="190500"/>
            <a:ext cx="7772400" cy="1143000"/>
          </a:xfrm>
        </p:spPr>
        <p:txBody>
          <a:bodyPr/>
          <a:lstStyle/>
          <a:p>
            <a:r>
              <a:rPr lang="en-US" dirty="0"/>
              <a:t>What error introduce?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r>
              <a:rPr lang="en-US" b="1" dirty="0"/>
              <a:t>Relative Error </a:t>
            </a:r>
            <a:r>
              <a:rPr lang="en-US" dirty="0"/>
              <a:t>– error as percentage of intended result</a:t>
            </a:r>
          </a:p>
          <a:p>
            <a:r>
              <a:rPr lang="en-US" dirty="0"/>
              <a:t>May be more relevant, particularly if trying to identify small values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19600" cy="4419600"/>
          </a:xfrm>
        </p:spPr>
        <p:txBody>
          <a:bodyPr/>
          <a:lstStyle/>
          <a:p>
            <a:r>
              <a:rPr lang="en-US" dirty="0"/>
              <a:t>4.13742 – 0.0003</a:t>
            </a:r>
          </a:p>
          <a:p>
            <a:pPr lvl="1"/>
            <a:r>
              <a:rPr lang="en-US" dirty="0"/>
              <a:t>Ideal: 4.13712</a:t>
            </a:r>
          </a:p>
          <a:p>
            <a:pPr lvl="1"/>
            <a:r>
              <a:rPr lang="en-US" dirty="0"/>
              <a:t>2 decimal </a:t>
            </a:r>
            <a:r>
              <a:rPr lang="en-US" dirty="0" err="1"/>
              <a:t>frac</a:t>
            </a:r>
            <a:r>
              <a:rPr lang="en-US" dirty="0"/>
              <a:t>: 4.14-0.00</a:t>
            </a:r>
          </a:p>
          <a:p>
            <a:pPr lvl="2"/>
            <a:r>
              <a:rPr lang="en-US" dirty="0"/>
              <a:t>4.14</a:t>
            </a:r>
          </a:p>
          <a:p>
            <a:pPr lvl="2"/>
            <a:r>
              <a:rPr lang="en-US" dirty="0"/>
              <a:t>(4.14-4.13712)/4.13712</a:t>
            </a:r>
          </a:p>
          <a:p>
            <a:pPr lvl="2"/>
            <a:r>
              <a:rPr lang="en-US" dirty="0"/>
              <a:t>0.07% error</a:t>
            </a:r>
          </a:p>
          <a:p>
            <a:r>
              <a:rPr lang="en-US" dirty="0"/>
              <a:t>4.13742-4.13628</a:t>
            </a:r>
          </a:p>
          <a:p>
            <a:pPr lvl="1"/>
            <a:r>
              <a:rPr lang="en-US" dirty="0"/>
              <a:t>Ideal: 0.00114</a:t>
            </a:r>
          </a:p>
          <a:p>
            <a:pPr lvl="1"/>
            <a:r>
              <a:rPr lang="en-US" dirty="0"/>
              <a:t>2 decimal </a:t>
            </a:r>
            <a:r>
              <a:rPr lang="en-US" dirty="0" err="1"/>
              <a:t>fac</a:t>
            </a:r>
            <a:r>
              <a:rPr lang="en-US" dirty="0"/>
              <a:t>: 4.14-4.14</a:t>
            </a:r>
          </a:p>
          <a:p>
            <a:pPr lvl="2"/>
            <a:r>
              <a:rPr lang="en-US" dirty="0"/>
              <a:t>0.00</a:t>
            </a:r>
          </a:p>
          <a:p>
            <a:pPr lvl="2"/>
            <a:r>
              <a:rPr lang="en-US" dirty="0"/>
              <a:t>(0.00114-0)/0.00114</a:t>
            </a:r>
          </a:p>
          <a:p>
            <a:pPr lvl="2"/>
            <a:r>
              <a:rPr lang="en-US" dirty="0"/>
              <a:t>100%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Complete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3C5FA-9188-CC46-8679-650CA0C1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88773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Add/Multiply relatively well behaved</a:t>
            </a:r>
          </a:p>
          <a:p>
            <a:r>
              <a:rPr lang="en-US" dirty="0"/>
              <a:t>Must be very careful when</a:t>
            </a:r>
          </a:p>
          <a:p>
            <a:pPr lvl="1"/>
            <a:r>
              <a:rPr lang="en-US" dirty="0"/>
              <a:t>Division involved</a:t>
            </a:r>
          </a:p>
          <a:p>
            <a:pPr lvl="1"/>
            <a:r>
              <a:rPr lang="en-US" dirty="0"/>
              <a:t>Divisors can be small</a:t>
            </a:r>
          </a:p>
          <a:p>
            <a:pPr lvl="2"/>
            <a:r>
              <a:rPr lang="en-US" dirty="0"/>
              <a:t>Get approximated near zero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precision can be too expensive</a:t>
            </a:r>
          </a:p>
          <a:p>
            <a:pPr lvl="1"/>
            <a:r>
              <a:rPr lang="en-US" dirty="0"/>
              <a:t>Non-</a:t>
            </a:r>
            <a:r>
              <a:rPr lang="en-US" dirty="0" err="1"/>
              <a:t>sensical</a:t>
            </a:r>
            <a:endParaRPr lang="en-US" dirty="0"/>
          </a:p>
          <a:p>
            <a:r>
              <a:rPr lang="en-US" dirty="0"/>
              <a:t> Limited precision introduces errors</a:t>
            </a:r>
          </a:p>
          <a:p>
            <a:pPr lvl="1"/>
            <a:r>
              <a:rPr lang="en-US" dirty="0"/>
              <a:t>May be smaller than we care about</a:t>
            </a:r>
          </a:p>
          <a:p>
            <a:endParaRPr lang="en-US" dirty="0"/>
          </a:p>
          <a:p>
            <a:r>
              <a:rPr lang="en-US" dirty="0"/>
              <a:t>Determine minimal precision needed</a:t>
            </a:r>
          </a:p>
          <a:p>
            <a:pPr lvl="1"/>
            <a:r>
              <a:rPr lang="en-US" dirty="0"/>
              <a:t>…or where to spend precision…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Fixed Point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Errors from Limited Precision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Precision Analysis / Interval Arithmetic</a:t>
            </a:r>
          </a:p>
          <a:p>
            <a:r>
              <a:rPr lang="en-US" dirty="0">
                <a:solidFill>
                  <a:schemeClr val="bg2"/>
                </a:solidFill>
                <a:ea typeface="ＭＳ Ｐゴシック" pitchFamily="1" charset="-128"/>
                <a:cs typeface="ＭＳ Ｐゴシック" pitchFamily="1" charset="-128"/>
              </a:rPr>
              <a:t>Floating Point </a:t>
            </a:r>
          </a:p>
          <a:p>
            <a:pPr lvl="1"/>
            <a:r>
              <a:rPr lang="en-US" dirty="0">
                <a:solidFill>
                  <a:schemeClr val="bg2"/>
                </a:solidFill>
                <a:ea typeface="ＭＳ Ｐゴシック" pitchFamily="1" charset="-128"/>
                <a:cs typeface="ＭＳ Ｐゴシック" pitchFamily="1" charset="-128"/>
              </a:rPr>
              <a:t>If time permits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Empirical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r>
              <a:rPr lang="en-US" dirty="0"/>
              <a:t>Make guess at precisions</a:t>
            </a:r>
          </a:p>
          <a:p>
            <a:r>
              <a:rPr lang="en-US" dirty="0"/>
              <a:t>Set precisions in calculation</a:t>
            </a:r>
          </a:p>
          <a:p>
            <a:r>
              <a:rPr lang="en-US" dirty="0"/>
              <a:t>Simulate on data</a:t>
            </a:r>
          </a:p>
          <a:p>
            <a:r>
              <a:rPr lang="en-US" dirty="0"/>
              <a:t>Evaluate results (absolute, relative error) compared to gold standard</a:t>
            </a:r>
          </a:p>
          <a:p>
            <a:pPr lvl="1"/>
            <a:r>
              <a:rPr lang="en-US" dirty="0"/>
              <a:t>Unlimited precision…or, at least, higher precision</a:t>
            </a:r>
          </a:p>
          <a:p>
            <a:pPr lvl="2"/>
            <a:r>
              <a:rPr lang="en-US" dirty="0"/>
              <a:t>Often standard is double-precision float</a:t>
            </a:r>
          </a:p>
          <a:p>
            <a:pPr lvl="3"/>
            <a:r>
              <a:rPr lang="en-US" dirty="0"/>
              <a:t>…but, as we’ll, even that’s a compromise</a:t>
            </a:r>
          </a:p>
          <a:p>
            <a:r>
              <a:rPr lang="en-US" dirty="0"/>
              <a:t>Update precision guess and repeat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guess at precisions</a:t>
            </a:r>
          </a:p>
          <a:p>
            <a:r>
              <a:rPr lang="en-US" dirty="0"/>
              <a:t>Set precisions in calculation</a:t>
            </a:r>
          </a:p>
          <a:p>
            <a:r>
              <a:rPr lang="en-US" dirty="0"/>
              <a:t>Simulate on data</a:t>
            </a:r>
          </a:p>
          <a:p>
            <a:r>
              <a:rPr lang="en-US" dirty="0"/>
              <a:t>Evaluate results compared to gold standard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Demands Care</a:t>
            </a:r>
          </a:p>
          <a:p>
            <a:r>
              <a:rPr lang="en-US" dirty="0"/>
              <a:t>Test coverage</a:t>
            </a:r>
          </a:p>
          <a:p>
            <a:pPr lvl="1"/>
            <a:r>
              <a:rPr lang="en-US" dirty="0"/>
              <a:t>Adequate set of test data to trigger worst-case errors?</a:t>
            </a:r>
          </a:p>
          <a:p>
            <a:r>
              <a:rPr lang="en-US" dirty="0"/>
              <a:t>Requires some understanding of calculation</a:t>
            </a:r>
          </a:p>
          <a:p>
            <a:r>
              <a:rPr lang="en-US" dirty="0"/>
              <a:t>Shouldn’t be entirely black box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Support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libraries to support </a:t>
            </a:r>
          </a:p>
          <a:p>
            <a:pPr lvl="1"/>
            <a:r>
              <a:rPr lang="en-US" dirty="0"/>
              <a:t>Arbitrary precision integers</a:t>
            </a:r>
          </a:p>
          <a:p>
            <a:pPr lvl="1"/>
            <a:r>
              <a:rPr lang="en-US" dirty="0"/>
              <a:t>Arbitrary precision fixed point</a:t>
            </a:r>
          </a:p>
          <a:p>
            <a:r>
              <a:rPr lang="en-US" dirty="0"/>
              <a:t>For</a:t>
            </a:r>
          </a:p>
          <a:p>
            <a:pPr lvl="1"/>
            <a:r>
              <a:rPr lang="en-US" dirty="0"/>
              <a:t>Simulation</a:t>
            </a:r>
          </a:p>
          <a:p>
            <a:pPr lvl="1"/>
            <a:r>
              <a:rPr lang="en-US" dirty="0"/>
              <a:t>Synthesis</a:t>
            </a:r>
          </a:p>
          <a:p>
            <a:r>
              <a:rPr lang="en-US" dirty="0"/>
              <a:t>UG902 – </a:t>
            </a:r>
            <a:r>
              <a:rPr lang="en-US" dirty="0" err="1"/>
              <a:t>Vivado</a:t>
            </a:r>
            <a:r>
              <a:rPr lang="en-US" dirty="0"/>
              <a:t> HLS User Guide</a:t>
            </a:r>
          </a:p>
          <a:p>
            <a:pPr lvl="1"/>
            <a:r>
              <a:rPr lang="en-US" sz="2400" dirty="0"/>
              <a:t>Chapter 2: </a:t>
            </a:r>
            <a:r>
              <a:rPr lang="en-US" sz="2400" dirty="0" err="1"/>
              <a:t>Abritrary</a:t>
            </a:r>
            <a:r>
              <a:rPr lang="en-US" sz="2400" dirty="0"/>
              <a:t> Precision Data Type Library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Precision Analysis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analyze worst-case error impacts from limited precision</a:t>
            </a:r>
          </a:p>
          <a:p>
            <a:r>
              <a:rPr lang="en-US" dirty="0"/>
              <a:t>Give results not sensitive to test set</a:t>
            </a:r>
          </a:p>
          <a:p>
            <a:r>
              <a:rPr lang="en-US" dirty="0"/>
              <a:t>Give guidance on where to allocate precision</a:t>
            </a:r>
          </a:p>
          <a:p>
            <a:r>
              <a:rPr lang="en-US" dirty="0"/>
              <a:t>…can be automated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Precision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Typically start with limited precision</a:t>
            </a:r>
          </a:p>
          <a:p>
            <a:pPr lvl="1"/>
            <a:r>
              <a:rPr lang="en-US" dirty="0"/>
              <a:t>A/D only sample to 12b</a:t>
            </a:r>
          </a:p>
          <a:p>
            <a:pPr lvl="2"/>
            <a:r>
              <a:rPr lang="en-US" dirty="0"/>
              <a:t>Real-world had more precise value, but didn’t capture</a:t>
            </a:r>
          </a:p>
          <a:p>
            <a:pPr lvl="1"/>
            <a:r>
              <a:rPr lang="en-US" dirty="0"/>
              <a:t>Quantized data stored in representation</a:t>
            </a:r>
          </a:p>
          <a:p>
            <a:pPr lvl="2"/>
            <a:r>
              <a:rPr lang="en-US" dirty="0"/>
              <a:t>Sound samples, DCT frequency coefficients </a:t>
            </a:r>
          </a:p>
          <a:p>
            <a:pPr lvl="2"/>
            <a:endParaRPr lang="en-US" dirty="0"/>
          </a:p>
          <a:p>
            <a:r>
              <a:rPr lang="en-US" dirty="0"/>
              <a:t>We start with error</a:t>
            </a:r>
          </a:p>
          <a:p>
            <a:pPr lvl="1"/>
            <a:r>
              <a:rPr lang="en-US" dirty="0"/>
              <a:t>What does that mean about values we calculate?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dirty="0"/>
              <a:t>Interval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572000"/>
          </a:xfrm>
        </p:spPr>
        <p:txBody>
          <a:bodyPr/>
          <a:lstStyle/>
          <a:p>
            <a:r>
              <a:rPr lang="en-US" dirty="0"/>
              <a:t>Treat every value as an interval arrange</a:t>
            </a:r>
          </a:p>
          <a:p>
            <a:r>
              <a:rPr lang="en-US" dirty="0"/>
              <a:t>Model effects of operations on range of results</a:t>
            </a:r>
          </a:p>
          <a:p>
            <a:r>
              <a:rPr lang="en-US" dirty="0"/>
              <a:t>A=(A.H, A.L)   e.g. read 37 </a:t>
            </a:r>
            <a:r>
              <a:rPr lang="en-US" sz="2800" dirty="0"/>
              <a:t>(37.49,37.51)</a:t>
            </a:r>
          </a:p>
          <a:p>
            <a:r>
              <a:rPr lang="en-US" dirty="0"/>
              <a:t>A+B=(A.H+B.H,A.L+B.L)</a:t>
            </a:r>
          </a:p>
          <a:p>
            <a:r>
              <a:rPr lang="en-US" dirty="0"/>
              <a:t>Assuming Positive A, B and interval not cross 0, what is range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A*B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A/B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Treat every value as an interval arrange</a:t>
            </a:r>
          </a:p>
          <a:p>
            <a:r>
              <a:rPr lang="en-US" dirty="0"/>
              <a:t>Model effects of operations on range of results</a:t>
            </a:r>
          </a:p>
          <a:p>
            <a:r>
              <a:rPr lang="en-US" dirty="0"/>
              <a:t>A=(A.H, A.L)</a:t>
            </a:r>
          </a:p>
          <a:p>
            <a:r>
              <a:rPr lang="en-US" dirty="0"/>
              <a:t>A+B=(A.H+B.H,A.L+B.L)</a:t>
            </a:r>
          </a:p>
          <a:p>
            <a:r>
              <a:rPr lang="en-US" dirty="0"/>
              <a:t>Positive A, B and B interval not cross 0</a:t>
            </a:r>
          </a:p>
          <a:p>
            <a:pPr lvl="1"/>
            <a:r>
              <a:rPr lang="en-US" dirty="0"/>
              <a:t>A*B=(A.H*B.H,A.L*B.L)</a:t>
            </a:r>
          </a:p>
          <a:p>
            <a:pPr lvl="1"/>
            <a:r>
              <a:rPr lang="en-US" dirty="0"/>
              <a:t>A/B=(A.H/B.L,A.L/B.H)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6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ranges that may cross zero…</a:t>
            </a:r>
          </a:p>
          <a:p>
            <a:r>
              <a:rPr lang="en-US" dirty="0"/>
              <a:t>A*B=(</a:t>
            </a:r>
            <a:r>
              <a:rPr lang="en-US" sz="2400" dirty="0"/>
              <a:t>max(A.H*B.H,A.H*B.L,A.L*B.H,A.L*B.L)</a:t>
            </a:r>
            <a:r>
              <a:rPr lang="en-US" dirty="0"/>
              <a:t>,</a:t>
            </a:r>
            <a:br>
              <a:rPr lang="en-US" sz="2400" dirty="0"/>
            </a:br>
            <a:r>
              <a:rPr lang="en-US" sz="2400" dirty="0"/>
              <a:t>             min(A.H*B.H,A.H*B.L,A.L*B.H,A.L*B.L)</a:t>
            </a:r>
            <a:r>
              <a:rPr lang="en-US" dirty="0"/>
              <a:t>)</a:t>
            </a:r>
          </a:p>
          <a:p>
            <a:r>
              <a:rPr lang="en-US" dirty="0"/>
              <a:t>A/B … more complicated</a:t>
            </a:r>
          </a:p>
          <a:p>
            <a:pPr lvl="1"/>
            <a:r>
              <a:rPr lang="en-US" dirty="0"/>
              <a:t>If B.H positive, B.L negative, can become infinity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A=(A.H,A.L)=(</a:t>
            </a:r>
            <a:r>
              <a:rPr lang="en-US" dirty="0" err="1"/>
              <a:t>A+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,A-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)=</a:t>
            </a:r>
            <a:r>
              <a:rPr lang="en-US" dirty="0" err="1"/>
              <a:t>A±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endParaRPr lang="en-US" dirty="0"/>
          </a:p>
          <a:p>
            <a:r>
              <a:rPr lang="en-US" dirty="0"/>
              <a:t>E.g. if rounded to Fixed Point 16.8</a:t>
            </a:r>
          </a:p>
          <a:p>
            <a:pPr lvl="1">
              <a:buFont typeface="Symbol" pitchFamily="-111" charset="2"/>
              <a:buChar char=" "/>
            </a:pP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 may be 2</a:t>
            </a:r>
            <a:r>
              <a:rPr lang="en-US" baseline="30000" dirty="0"/>
              <a:t>-9</a:t>
            </a:r>
          </a:p>
          <a:p>
            <a:pPr lvl="1">
              <a:buFont typeface="Symbol" pitchFamily="-111" charset="2"/>
              <a:buChar char=" "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48200"/>
          </a:xfrm>
        </p:spPr>
        <p:txBody>
          <a:bodyPr/>
          <a:lstStyle/>
          <a:p>
            <a:r>
              <a:rPr lang="en-US" dirty="0"/>
              <a:t>We must always calculate with limited precision</a:t>
            </a:r>
          </a:p>
          <a:p>
            <a:r>
              <a:rPr lang="en-US" dirty="0"/>
              <a:t>Precision costs area (and energy)</a:t>
            </a:r>
          </a:p>
          <a:p>
            <a:pPr lvl="1"/>
            <a:r>
              <a:rPr lang="en-US" dirty="0"/>
              <a:t>Can economize area (and energy) by judiciously using just the precision we need</a:t>
            </a:r>
          </a:p>
          <a:p>
            <a:pPr lvl="2"/>
            <a:r>
              <a:rPr lang="en-US" dirty="0"/>
              <a:t>Something can do when building customized accelerator</a:t>
            </a:r>
          </a:p>
          <a:p>
            <a:pPr lvl="1"/>
            <a:r>
              <a:rPr lang="en-US" dirty="0"/>
              <a:t>Precision-cost tradeoff </a:t>
            </a:r>
            <a:r>
              <a:rPr lang="en-US" dirty="0">
                <a:sym typeface="Wingdings" pitchFamily="2" charset="2"/>
              </a:rPr>
              <a:t> design-space axis</a:t>
            </a:r>
            <a:endParaRPr lang="en-US" dirty="0"/>
          </a:p>
          <a:p>
            <a:r>
              <a:rPr lang="en-US" dirty="0"/>
              <a:t>Can perform analysis on precision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Complete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8705850" cy="32181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A±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)(B±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)</a:t>
            </a:r>
          </a:p>
          <a:p>
            <a:r>
              <a:rPr lang="en-US" dirty="0"/>
              <a:t>A*B ± ( (A+B)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30000" dirty="0"/>
              <a:t>2 </a:t>
            </a:r>
            <a:r>
              <a:rPr lang="en-US" dirty="0"/>
              <a:t>)</a:t>
            </a:r>
          </a:p>
          <a:p>
            <a:r>
              <a:rPr lang="en-US" dirty="0"/>
              <a:t>A and B can be MAXVAL, MINVAL</a:t>
            </a:r>
          </a:p>
          <a:p>
            <a:pPr lvl="1"/>
            <a:r>
              <a:rPr lang="en-US" dirty="0"/>
              <a:t>Assume symmetric (MAXVAL=-MINVAL)</a:t>
            </a:r>
          </a:p>
          <a:p>
            <a:r>
              <a:rPr lang="en-US" dirty="0"/>
              <a:t>A*B ± ( 2*MAXVAL*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30000" dirty="0"/>
              <a:t>2 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Probably reasonable to drop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30000" dirty="0"/>
              <a:t>2</a:t>
            </a:r>
          </a:p>
          <a:p>
            <a:r>
              <a:rPr lang="en-US" dirty="0"/>
              <a:t>A*B ± 2*MAXVAL*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Range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Fixed-Point 16.8 multiply</a:t>
            </a:r>
          </a:p>
          <a:p>
            <a:pPr lvl="1"/>
            <a:r>
              <a:rPr lang="en-US" dirty="0"/>
              <a:t>Full precision result: 32.16 (</a:t>
            </a:r>
            <a:r>
              <a:rPr lang="en-US" dirty="0" err="1"/>
              <a:t>preclass</a:t>
            </a:r>
            <a:r>
              <a:rPr lang="en-US" dirty="0"/>
              <a:t> 1b)</a:t>
            </a:r>
          </a:p>
          <a:p>
            <a:r>
              <a:rPr lang="en-US" dirty="0">
                <a:solidFill>
                  <a:srgbClr val="FF6600"/>
                </a:solidFill>
              </a:rPr>
              <a:t>What is error interval for result of 16.8 multiply?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 dirty="0">
                <a:cs typeface="Symbol" charset="2"/>
              </a:rPr>
              <a:t>Error Interval for 16.8 fixed-point multiply</a:t>
            </a:r>
          </a:p>
          <a:p>
            <a:r>
              <a:rPr lang="en-US" dirty="0">
                <a:cs typeface="Symbol" charset="2"/>
              </a:rPr>
              <a:t>For 16.8,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0</a:t>
            </a:r>
            <a:r>
              <a:rPr lang="en-US" dirty="0"/>
              <a:t>=1/512, </a:t>
            </a:r>
            <a:r>
              <a:rPr lang="en-US" dirty="0" err="1"/>
              <a:t>maxval</a:t>
            </a:r>
            <a:r>
              <a:rPr lang="en-US" dirty="0"/>
              <a:t>=256</a:t>
            </a:r>
          </a:p>
          <a:p>
            <a:r>
              <a:rPr lang="en-US" dirty="0"/>
              <a:t>From </a:t>
            </a:r>
            <a:r>
              <a:rPr lang="en-US" dirty="0" err="1"/>
              <a:t>preclass</a:t>
            </a:r>
            <a:r>
              <a:rPr lang="en-US" dirty="0"/>
              <a:t> 3 symbolic answer</a:t>
            </a:r>
          </a:p>
          <a:p>
            <a:pPr lvl="1"/>
            <a:r>
              <a:rPr lang="en-US" dirty="0"/>
              <a:t>A*B ± 2*MAXVAL*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A*B ± 2*256*(1/512)</a:t>
            </a:r>
          </a:p>
          <a:p>
            <a:pPr lvl="1"/>
            <a:r>
              <a:rPr lang="en-US" dirty="0"/>
              <a:t>Or A*B±1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Full precision may keep bits well below the error in the calculation</a:t>
            </a:r>
          </a:p>
          <a:p>
            <a:pPr lvl="1"/>
            <a:r>
              <a:rPr lang="en-US" dirty="0"/>
              <a:t>E.g. 32.16 result, keeping 16b below 2</a:t>
            </a:r>
            <a:r>
              <a:rPr lang="en-US" baseline="30000" dirty="0"/>
              <a:t>0</a:t>
            </a:r>
            <a:r>
              <a:rPr lang="en-US" dirty="0"/>
              <a:t> term</a:t>
            </a:r>
          </a:p>
          <a:p>
            <a:pPr lvl="1"/>
            <a:r>
              <a:rPr lang="en-US" dirty="0"/>
              <a:t>Entire fraction is below the error in the calculation</a:t>
            </a:r>
          </a:p>
          <a:p>
            <a:pPr lvl="2"/>
            <a:r>
              <a:rPr lang="en-US" dirty="0"/>
              <a:t>A*B±1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Rounding introduces an error</a:t>
            </a:r>
          </a:p>
          <a:p>
            <a:r>
              <a:rPr lang="en-US" dirty="0"/>
              <a:t>Round Nearest A to Fixed-Point N.8</a:t>
            </a:r>
          </a:p>
          <a:p>
            <a:pPr lvl="1">
              <a:buFont typeface="Symbol" pitchFamily="-111" charset="2"/>
              <a:buChar char=" "/>
            </a:pP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=2</a:t>
            </a:r>
            <a:r>
              <a:rPr lang="en-US" baseline="30000" dirty="0"/>
              <a:t>-9</a:t>
            </a:r>
          </a:p>
          <a:p>
            <a:pPr lvl="1">
              <a:buFont typeface="Symbol" pitchFamily="-111" charset="2"/>
              <a:buChar char=" "/>
            </a:pPr>
            <a:endParaRPr lang="en-US" baseline="30000" dirty="0"/>
          </a:p>
          <a:p>
            <a:r>
              <a:rPr lang="en-US" dirty="0"/>
              <a:t>As does truncation, floor, ceil…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asymetric</a:t>
            </a:r>
            <a:r>
              <a:rPr lang="en-US" dirty="0"/>
              <a:t> interval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and Round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Error range if round 32.16 result to 18.2?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(from 16.8 multiply)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much from calculation?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much additional from rounding?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and Round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Rounding 32.16 to 18.2 introduces a quantization error of 2</a:t>
            </a:r>
            <a:r>
              <a:rPr lang="en-US" baseline="30000" dirty="0"/>
              <a:t>-3</a:t>
            </a:r>
          </a:p>
          <a:p>
            <a:r>
              <a:rPr lang="en-US" dirty="0"/>
              <a:t>Our 32.16 multiply result was  ±1</a:t>
            </a:r>
          </a:p>
          <a:p>
            <a:pPr lvl="1"/>
            <a:r>
              <a:rPr lang="en-US" dirty="0"/>
              <a:t>Add an addition ±1/8</a:t>
            </a:r>
          </a:p>
          <a:p>
            <a:pPr lvl="1"/>
            <a:r>
              <a:rPr lang="en-US" dirty="0"/>
              <a:t>Total error: ±9/8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Dropping (rounding) bits may not increase error range (much)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work through computation symbolically, can generate equation for error</a:t>
            </a:r>
          </a:p>
          <a:p>
            <a:r>
              <a:rPr lang="en-US" dirty="0"/>
              <a:t>Each rounding (precision drop) adds some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/>
              <a:t>i</a:t>
            </a:r>
            <a:r>
              <a:rPr lang="en-US" dirty="0"/>
              <a:t> precision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which interpret as a fraction</a:t>
            </a:r>
          </a:p>
          <a:p>
            <a:r>
              <a:rPr lang="en-US" dirty="0"/>
              <a:t>Fixed-Point N.F</a:t>
            </a:r>
          </a:p>
          <a:p>
            <a:pPr lvl="1"/>
            <a:r>
              <a:rPr lang="en-US" dirty="0"/>
              <a:t>N bits</a:t>
            </a:r>
          </a:p>
          <a:p>
            <a:pPr lvl="1"/>
            <a:r>
              <a:rPr lang="en-US" dirty="0"/>
              <a:t>F bits below fraction (typically N&gt;F)</a:t>
            </a:r>
          </a:p>
          <a:p>
            <a:pPr lvl="1"/>
            <a:r>
              <a:rPr lang="en-US" dirty="0"/>
              <a:t>Equivalently: meaning is Integer-value/2</a:t>
            </a:r>
            <a:r>
              <a:rPr lang="en-US" baseline="30000" dirty="0"/>
              <a:t>F</a:t>
            </a:r>
          </a:p>
          <a:p>
            <a:pPr lvl="2"/>
            <a:r>
              <a:rPr lang="en-US" dirty="0"/>
              <a:t>F=0 </a:t>
            </a:r>
            <a:r>
              <a:rPr lang="en-US" dirty="0">
                <a:sym typeface="Wingdings" pitchFamily="2" charset="2"/>
              </a:rPr>
              <a:t> Integer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5029200"/>
          <a:ext cx="254725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2" name="Equation" r:id="rId3" imgW="825500" imgH="444500" progId="Equation.3">
                  <p:embed/>
                </p:oleObj>
              </mc:Choice>
              <mc:Fallback>
                <p:oleObj name="Equation" r:id="rId3" imgW="8255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29200"/>
                        <a:ext cx="254725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E78B-F111-934E-B212-A146F40D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3DF8-6D66-8142-AC85-BD562B05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step compute interval</a:t>
            </a:r>
          </a:p>
          <a:p>
            <a:r>
              <a:rPr lang="en-US" dirty="0"/>
              <a:t>Keep track of</a:t>
            </a:r>
          </a:p>
          <a:p>
            <a:pPr lvl="1"/>
            <a:r>
              <a:rPr lang="en-US" dirty="0" err="1"/>
              <a:t>maxval</a:t>
            </a:r>
            <a:endParaRPr lang="en-US" dirty="0"/>
          </a:p>
          <a:p>
            <a:pPr lvl="1"/>
            <a:r>
              <a:rPr lang="en-US" dirty="0">
                <a:latin typeface="Symbol" pitchFamily="2" charset="2"/>
              </a:rPr>
              <a:t>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DE518-6C31-6E4A-9B68-23E2B0FB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15DFE-44BD-DA4B-AA76-1AAB2238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7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Symbolic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Start A, B, C with maxval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0</a:t>
            </a:r>
          </a:p>
          <a:p>
            <a:r>
              <a:rPr lang="en-US" dirty="0"/>
              <a:t>Y=(A+B)*C;</a:t>
            </a:r>
          </a:p>
          <a:p>
            <a:r>
              <a:rPr lang="en-US" dirty="0"/>
              <a:t>A+B       maxval</a:t>
            </a:r>
            <a:r>
              <a:rPr lang="en-US" baseline="-25000" dirty="0"/>
              <a:t>1</a:t>
            </a:r>
            <a:r>
              <a:rPr lang="en-US" dirty="0"/>
              <a:t>=2maxval</a:t>
            </a:r>
            <a:r>
              <a:rPr lang="en-US" baseline="-25000" dirty="0"/>
              <a:t>0 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2</a:t>
            </a:r>
            <a:r>
              <a:rPr lang="en-US" dirty="0"/>
              <a:t>=2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1</a:t>
            </a:r>
            <a:r>
              <a:rPr lang="en-US" dirty="0"/>
              <a:t> for round after this operation</a:t>
            </a:r>
          </a:p>
          <a:p>
            <a:r>
              <a:rPr lang="en-US" dirty="0"/>
              <a:t>(A+B)*C </a:t>
            </a:r>
          </a:p>
          <a:p>
            <a:pPr lvl="1"/>
            <a:r>
              <a:rPr lang="en-US" dirty="0"/>
              <a:t>maxval</a:t>
            </a:r>
            <a:r>
              <a:rPr lang="en-US" baseline="-25000" dirty="0"/>
              <a:t>2</a:t>
            </a:r>
            <a:r>
              <a:rPr lang="en-US" dirty="0"/>
              <a:t>=maxval</a:t>
            </a:r>
            <a:r>
              <a:rPr lang="en-US" baseline="-25000" dirty="0"/>
              <a:t>1</a:t>
            </a:r>
            <a:r>
              <a:rPr lang="en-US" dirty="0"/>
              <a:t>*maxval</a:t>
            </a:r>
            <a:r>
              <a:rPr lang="en-US" baseline="-25000" dirty="0"/>
              <a:t>0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4</a:t>
            </a:r>
            <a:r>
              <a:rPr lang="en-US" dirty="0"/>
              <a:t>=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2</a:t>
            </a:r>
            <a:r>
              <a:rPr lang="en-US" dirty="0"/>
              <a:t>*maxval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0</a:t>
            </a:r>
            <a:r>
              <a:rPr lang="en-US" dirty="0"/>
              <a:t>*maxval</a:t>
            </a:r>
            <a:r>
              <a:rPr lang="en-US" baseline="-25000" dirty="0"/>
              <a:t>1</a:t>
            </a:r>
            <a:r>
              <a:rPr lang="en-US" dirty="0"/>
              <a:t>+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3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3</a:t>
            </a:r>
            <a:r>
              <a:rPr lang="en-US" dirty="0"/>
              <a:t> for round at this operation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series of operations, may have expression like:</a:t>
            </a:r>
          </a:p>
          <a:p>
            <a:pPr lvl="1"/>
            <a:r>
              <a:rPr lang="en-US" dirty="0"/>
              <a:t>Y±(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3</a:t>
            </a:r>
            <a:r>
              <a:rPr lang="en-US" dirty="0"/>
              <a:t>+(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1</a:t>
            </a:r>
            <a:r>
              <a:rPr lang="en-US" dirty="0"/>
              <a:t>+4 *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dirty="0">
                <a:latin typeface="Symbol" charset="2"/>
                <a:cs typeface="Symbol" charset="2"/>
              </a:rPr>
              <a:t>)</a:t>
            </a:r>
            <a:r>
              <a:rPr lang="en-US" baseline="-25000" dirty="0">
                <a:latin typeface="Symbol" charset="2"/>
                <a:cs typeface="Symbol" charset="2"/>
              </a:rPr>
              <a:t> </a:t>
            </a:r>
            <a:r>
              <a:rPr lang="en-US" dirty="0"/>
              <a:t>*maxval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If looking for result with precision ±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cs typeface="Symbol" charset="2"/>
              </a:rPr>
              <a:t>res</a:t>
            </a:r>
            <a:endParaRPr lang="en-US" baseline="-25000" dirty="0">
              <a:cs typeface="Symbol" charset="2"/>
            </a:endParaRPr>
          </a:p>
          <a:p>
            <a:pPr lvl="1">
              <a:buNone/>
            </a:pPr>
            <a:r>
              <a:rPr lang="en-US" dirty="0">
                <a:latin typeface="Symbol" charset="2"/>
                <a:cs typeface="Symbol" charset="2"/>
              </a:rPr>
              <a:t>    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cs typeface="Symbol" charset="2"/>
              </a:rPr>
              <a:t>res</a:t>
            </a:r>
            <a:r>
              <a:rPr lang="en-US" dirty="0">
                <a:cs typeface="Symbol" charset="2"/>
              </a:rPr>
              <a:t>≥ </a:t>
            </a:r>
            <a:r>
              <a:rPr lang="en-US" dirty="0"/>
              <a:t>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3</a:t>
            </a:r>
            <a:r>
              <a:rPr lang="en-US" dirty="0"/>
              <a:t>+(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1</a:t>
            </a:r>
            <a:r>
              <a:rPr lang="en-US" dirty="0"/>
              <a:t>+4 *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0 </a:t>
            </a:r>
            <a:r>
              <a:rPr lang="en-US" dirty="0"/>
              <a:t>)*maxval</a:t>
            </a:r>
            <a:r>
              <a:rPr lang="en-US" baseline="-25000" dirty="0"/>
              <a:t>0</a:t>
            </a:r>
            <a:r>
              <a:rPr lang="en-US" dirty="0"/>
              <a:t>)</a:t>
            </a:r>
            <a:endParaRPr lang="en-US" dirty="0">
              <a:cs typeface="Symbol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22" y="304800"/>
            <a:ext cx="7772400" cy="1143000"/>
          </a:xfrm>
        </p:spPr>
        <p:txBody>
          <a:bodyPr/>
          <a:lstStyle/>
          <a:p>
            <a:r>
              <a:rPr lang="en-US" dirty="0"/>
              <a:t>Result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22" y="1371600"/>
            <a:ext cx="8336478" cy="4114800"/>
          </a:xfrm>
        </p:spPr>
        <p:txBody>
          <a:bodyPr/>
          <a:lstStyle/>
          <a:p>
            <a:r>
              <a:rPr lang="en-US" dirty="0"/>
              <a:t>Fixed Precision12.0 = </a:t>
            </a:r>
            <a:r>
              <a:rPr lang="en-US" dirty="0" err="1"/>
              <a:t>Round(val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 A/D output</a:t>
            </a:r>
          </a:p>
          <a:p>
            <a:pPr lvl="1"/>
            <a:r>
              <a:rPr lang="en-US" dirty="0"/>
              <a:t>Only need to know </a:t>
            </a:r>
            <a:r>
              <a:rPr lang="en-US" dirty="0" err="1"/>
              <a:t>val</a:t>
            </a:r>
            <a:r>
              <a:rPr lang="en-US" dirty="0"/>
              <a:t> to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/>
              <a:t>=1/2</a:t>
            </a:r>
          </a:p>
          <a:p>
            <a:r>
              <a:rPr lang="en-US" dirty="0"/>
              <a:t>Fixed Precision 12.0 = Round(</a:t>
            </a:r>
            <a:r>
              <a:rPr lang="en-US" dirty="0" err="1"/>
              <a:t>val</a:t>
            </a:r>
            <a:r>
              <a:rPr lang="en-US" dirty="0"/>
              <a:t>/4)</a:t>
            </a:r>
          </a:p>
          <a:p>
            <a:pPr lvl="1"/>
            <a:r>
              <a:rPr lang="en-US" dirty="0"/>
              <a:t>E.g. Quantized value stored in file</a:t>
            </a:r>
          </a:p>
          <a:p>
            <a:pPr lvl="1"/>
            <a:r>
              <a:rPr lang="en-US" dirty="0"/>
              <a:t>Only need to know </a:t>
            </a:r>
            <a:r>
              <a:rPr lang="en-US" dirty="0" err="1"/>
              <a:t>val</a:t>
            </a:r>
            <a:r>
              <a:rPr lang="en-US" dirty="0"/>
              <a:t> to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=2</a:t>
            </a:r>
          </a:p>
          <a:p>
            <a:pPr lvl="1"/>
            <a:r>
              <a:rPr lang="en-US" dirty="0"/>
              <a:t>Start 13.8, maxval</a:t>
            </a:r>
            <a:r>
              <a:rPr lang="en-US" baseline="-25000" dirty="0"/>
              <a:t>0</a:t>
            </a:r>
            <a:r>
              <a:rPr lang="en-US" dirty="0"/>
              <a:t>=32</a:t>
            </a:r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cs typeface="Symbol" charset="2"/>
              </a:rPr>
              <a:t>res</a:t>
            </a:r>
            <a:r>
              <a:rPr lang="en-US" dirty="0">
                <a:cs typeface="Symbol" charset="2"/>
              </a:rPr>
              <a:t>≥ </a:t>
            </a:r>
            <a:r>
              <a:rPr lang="en-US" dirty="0"/>
              <a:t>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3</a:t>
            </a:r>
            <a:r>
              <a:rPr lang="en-US" dirty="0"/>
              <a:t>+(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1</a:t>
            </a:r>
            <a:r>
              <a:rPr lang="en-US" dirty="0"/>
              <a:t>+4 *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0 </a:t>
            </a:r>
            <a:r>
              <a:rPr lang="en-US" dirty="0"/>
              <a:t>)*maxval</a:t>
            </a:r>
            <a:r>
              <a:rPr lang="en-US" baseline="-25000" dirty="0"/>
              <a:t>0</a:t>
            </a:r>
            <a:r>
              <a:rPr lang="en-US" dirty="0"/>
              <a:t>)=(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3</a:t>
            </a:r>
            <a:r>
              <a:rPr lang="en-US" dirty="0"/>
              <a:t>+(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1</a:t>
            </a:r>
            <a:r>
              <a:rPr lang="en-US" dirty="0"/>
              <a:t>+4 *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0 </a:t>
            </a:r>
            <a:r>
              <a:rPr lang="en-US" dirty="0"/>
              <a:t>)*32)</a:t>
            </a:r>
          </a:p>
          <a:p>
            <a:pPr lvl="2"/>
            <a:r>
              <a:rPr lang="en-US" dirty="0">
                <a:solidFill>
                  <a:srgbClr val="FF6600"/>
                </a:solidFill>
                <a:cs typeface="Symbol" charset="2"/>
              </a:rPr>
              <a:t>What epsilons might solve?</a:t>
            </a:r>
          </a:p>
          <a:p>
            <a:pPr lvl="3"/>
            <a:r>
              <a:rPr lang="en-US" dirty="0">
                <a:solidFill>
                  <a:srgbClr val="FF6600"/>
                </a:solidFill>
              </a:rPr>
              <a:t>Hint: try budget half unit for each 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solidFill>
                  <a:srgbClr val="FF6600"/>
                </a:solidFill>
                <a:latin typeface="Symbol" charset="2"/>
                <a:cs typeface="Symbol" charset="2"/>
              </a:rPr>
              <a:t>3</a:t>
            </a:r>
            <a:r>
              <a:rPr lang="en-US" dirty="0">
                <a:solidFill>
                  <a:srgbClr val="FF6600"/>
                </a:solidFill>
                <a:cs typeface="Symbol" charset="2"/>
              </a:rPr>
              <a:t>, 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solidFill>
                  <a:srgbClr val="FF6600"/>
                </a:solidFill>
                <a:latin typeface="Symbol" charset="2"/>
                <a:cs typeface="Symbol" charset="2"/>
              </a:rPr>
              <a:t>1 </a:t>
            </a:r>
            <a:r>
              <a:rPr lang="en-US" dirty="0">
                <a:solidFill>
                  <a:srgbClr val="FF6600"/>
                </a:solidFill>
                <a:cs typeface="Symbol" charset="2"/>
              </a:rPr>
              <a:t>term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Penn ESE532 Fall 2018 --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Optimize Precision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58200" cy="4114800"/>
          </a:xfrm>
        </p:spPr>
        <p:txBody>
          <a:bodyPr/>
          <a:lstStyle/>
          <a:p>
            <a:pPr lvl="1"/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cs typeface="Symbol" charset="2"/>
              </a:rPr>
              <a:t>res</a:t>
            </a:r>
            <a:r>
              <a:rPr lang="en-US" dirty="0">
                <a:cs typeface="Symbol" charset="2"/>
              </a:rPr>
              <a:t>≥ </a:t>
            </a:r>
            <a:r>
              <a:rPr lang="en-US" dirty="0"/>
              <a:t>(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3</a:t>
            </a:r>
            <a:r>
              <a:rPr lang="en-US" dirty="0"/>
              <a:t>+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1</a:t>
            </a:r>
            <a:r>
              <a:rPr lang="en-US" dirty="0"/>
              <a:t>+4 *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0 </a:t>
            </a:r>
            <a:r>
              <a:rPr lang="en-US" dirty="0"/>
              <a:t>*32)</a:t>
            </a:r>
          </a:p>
          <a:p>
            <a:pPr lvl="2"/>
            <a:r>
              <a:rPr lang="en-US" dirty="0">
                <a:cs typeface="Symbol" charset="2"/>
              </a:rPr>
              <a:t>Maybe</a:t>
            </a:r>
            <a:r>
              <a:rPr lang="en-US" dirty="0">
                <a:latin typeface="Symbol" charset="2"/>
                <a:cs typeface="Symbol" charset="2"/>
              </a:rPr>
              <a:t>: e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dirty="0">
                <a:latin typeface="Symbol" charset="2"/>
                <a:cs typeface="Symbol" charset="2"/>
              </a:rPr>
              <a:t>=1/256, e</a:t>
            </a:r>
            <a:r>
              <a:rPr lang="en-US" baseline="-25000" dirty="0">
                <a:latin typeface="Symbol" charset="2"/>
                <a:cs typeface="Symbol" charset="2"/>
              </a:rPr>
              <a:t>1</a:t>
            </a:r>
            <a:r>
              <a:rPr lang="en-US" dirty="0">
                <a:latin typeface="Symbol" charset="2"/>
                <a:cs typeface="Symbol" charset="2"/>
              </a:rPr>
              <a:t>=1/2, e</a:t>
            </a:r>
            <a:r>
              <a:rPr lang="en-US" baseline="-25000" dirty="0">
                <a:latin typeface="Symbol" charset="2"/>
                <a:cs typeface="Symbol" charset="2"/>
              </a:rPr>
              <a:t>3</a:t>
            </a:r>
            <a:r>
              <a:rPr lang="en-US" dirty="0">
                <a:latin typeface="Symbol" charset="2"/>
                <a:cs typeface="Symbol" charset="2"/>
              </a:rPr>
              <a:t>=1/64</a:t>
            </a:r>
          </a:p>
          <a:p>
            <a:pPr lvl="2"/>
            <a:r>
              <a:rPr lang="en-US" dirty="0">
                <a:cs typeface="Symbol" charset="2"/>
              </a:rPr>
              <a:t>1/256 – 7 bit fraction, 1/64 – 5 bit, ½ -- no fraction</a:t>
            </a:r>
          </a:p>
          <a:p>
            <a:r>
              <a:rPr lang="en-US" dirty="0">
                <a:cs typeface="Symbol" charset="2"/>
              </a:rPr>
              <a:t>More generally</a:t>
            </a:r>
          </a:p>
          <a:p>
            <a:pPr lvl="1"/>
            <a:r>
              <a:rPr lang="en-US" dirty="0">
                <a:cs typeface="Symbol" charset="2"/>
              </a:rPr>
              <a:t>Combine with area model and look at expense of providing each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cs typeface="Symbol" charset="2"/>
              </a:rPr>
              <a:t>i</a:t>
            </a:r>
            <a:endParaRPr lang="en-US" baseline="-25000" dirty="0"/>
          </a:p>
          <a:p>
            <a:pPr lvl="1"/>
            <a:r>
              <a:rPr lang="en-US" dirty="0"/>
              <a:t>Round to 12.7, Fixed 12.7 add, round to 11.5, Fixed 11.5 multiply, round to 12.0</a:t>
            </a:r>
          </a:p>
          <a:p>
            <a:pPr lvl="2"/>
            <a:r>
              <a:rPr lang="en-US" dirty="0"/>
              <a:t>12/2 add, 12/2 round, 11*11 for multiply ~ 133 LUTs</a:t>
            </a:r>
          </a:p>
          <a:p>
            <a:r>
              <a:rPr lang="en-US" dirty="0"/>
              <a:t>Try pick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cs typeface="Symbol" charset="2"/>
              </a:rPr>
              <a:t>i</a:t>
            </a:r>
            <a:r>
              <a:rPr lang="en-US" baseline="-25000" dirty="0">
                <a:cs typeface="Symbol" charset="2"/>
              </a:rPr>
              <a:t> </a:t>
            </a:r>
            <a:r>
              <a:rPr lang="en-US" dirty="0"/>
              <a:t>to meet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cs typeface="Symbol" charset="2"/>
              </a:rPr>
              <a:t>res</a:t>
            </a:r>
            <a:r>
              <a:rPr lang="en-US" dirty="0"/>
              <a:t> while minimizing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can automate interval calculations to verify precision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Gappa</a:t>
            </a:r>
            <a:r>
              <a:rPr lang="en-US" dirty="0"/>
              <a:t>++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bitbucket.org/mlinderm/gappa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7772400" cy="1470025"/>
          </a:xfrm>
        </p:spPr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(time permit)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4" descr="tinney_floating_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381000"/>
            <a:ext cx="2651125" cy="3646488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70662" y="4419600"/>
            <a:ext cx="2573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11" charset="0"/>
              </a:rPr>
              <a:t>Robert </a:t>
            </a:r>
            <a:r>
              <a:rPr lang="en-US" dirty="0" err="1">
                <a:latin typeface="Arial" pitchFamily="-111" charset="0"/>
              </a:rPr>
              <a:t>Tinney</a:t>
            </a:r>
            <a:endParaRPr lang="en-US" dirty="0">
              <a:latin typeface="Arial" pitchFamily="-111" charset="0"/>
            </a:endParaRPr>
          </a:p>
          <a:p>
            <a:r>
              <a:rPr lang="en-US" dirty="0">
                <a:latin typeface="Arial" pitchFamily="-111" charset="0"/>
              </a:rPr>
              <a:t> (Byte circa 1980)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dirty="0"/>
              <a:t>Floating-Point vs. Fixed-Point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Floating-Point (esp. double-precision) is a </a:t>
            </a:r>
            <a:r>
              <a:rPr lang="en-US" b="1" dirty="0"/>
              <a:t>big hammer </a:t>
            </a:r>
            <a:r>
              <a:rPr lang="en-US" dirty="0"/>
              <a:t>solution</a:t>
            </a:r>
          </a:p>
          <a:p>
            <a:pPr lvl="1"/>
            <a:r>
              <a:rPr lang="en-US" dirty="0"/>
              <a:t>Trades hardware/energy for programmer attention to needs</a:t>
            </a:r>
          </a:p>
          <a:p>
            <a:pPr lvl="1"/>
            <a:r>
              <a:rPr lang="en-US" dirty="0"/>
              <a:t>Standards have been well thought out so works over wide range</a:t>
            </a:r>
          </a:p>
          <a:p>
            <a:pPr lvl="2"/>
            <a:r>
              <a:rPr lang="en-US" dirty="0"/>
              <a:t>One size fits all (…almost)</a:t>
            </a:r>
          </a:p>
          <a:p>
            <a:pPr lvl="1"/>
            <a:r>
              <a:rPr lang="en-US" dirty="0"/>
              <a:t>Most cases it is more than needed</a:t>
            </a:r>
          </a:p>
          <a:p>
            <a:r>
              <a:rPr lang="en-US" dirty="0"/>
              <a:t>Cost/energy sensitive designs will ask what’s necessary and tune accordingly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Leading 0s aren’t that useful</a:t>
            </a:r>
          </a:p>
          <a:p>
            <a:r>
              <a:rPr lang="en-US" dirty="0"/>
              <a:t>Can represent more compactly by counting them</a:t>
            </a:r>
          </a:p>
          <a:p>
            <a:pPr lvl="1"/>
            <a:r>
              <a:rPr lang="en-US" dirty="0"/>
              <a:t>Only need log bits to count the zeros</a:t>
            </a:r>
          </a:p>
          <a:p>
            <a:r>
              <a:rPr lang="en-US" dirty="0"/>
              <a:t>Represent value as v=1.m * 2</a:t>
            </a:r>
            <a:r>
              <a:rPr lang="en-US" baseline="30000" dirty="0"/>
              <a:t>(</a:t>
            </a:r>
            <a:r>
              <a:rPr lang="en-US" baseline="30000" dirty="0" err="1"/>
              <a:t>exp</a:t>
            </a:r>
            <a:r>
              <a:rPr lang="en-US" baseline="30000" dirty="0"/>
              <a:t>-offset)</a:t>
            </a:r>
          </a:p>
          <a:p>
            <a:pPr lvl="1"/>
            <a:r>
              <a:rPr lang="en-US" dirty="0"/>
              <a:t>Mantissa (m)</a:t>
            </a:r>
          </a:p>
          <a:p>
            <a:pPr lvl="1"/>
            <a:r>
              <a:rPr lang="en-US" dirty="0"/>
              <a:t>Exponent (</a:t>
            </a:r>
            <a:r>
              <a:rPr lang="en-US" dirty="0" err="1"/>
              <a:t>exp</a:t>
            </a:r>
            <a:r>
              <a:rPr lang="en-US" dirty="0"/>
              <a:t>)</a:t>
            </a:r>
          </a:p>
          <a:p>
            <a:r>
              <a:rPr lang="en-US" dirty="0"/>
              <a:t>Like Scientific Notation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 Point means</a:t>
            </a:r>
          </a:p>
          <a:p>
            <a:pPr lvl="1"/>
            <a:r>
              <a:rPr lang="en-US" dirty="0"/>
              <a:t>Move the </a:t>
            </a:r>
            <a:r>
              <a:rPr lang="en-US" dirty="0" err="1"/>
              <a:t>datapath</a:t>
            </a:r>
            <a:r>
              <a:rPr lang="en-US" dirty="0"/>
              <a:t> to the interesting/significant part of computation</a:t>
            </a:r>
          </a:p>
          <a:p>
            <a:pPr lvl="1"/>
            <a:r>
              <a:rPr lang="en-US" dirty="0"/>
              <a:t>Don’t represent leading zeros</a:t>
            </a:r>
          </a:p>
          <a:p>
            <a:pPr lvl="1"/>
            <a:r>
              <a:rPr lang="en-US" dirty="0"/>
              <a:t>Don’t represent less significant bits</a:t>
            </a:r>
          </a:p>
          <a:p>
            <a:pPr lvl="2"/>
            <a:r>
              <a:rPr lang="en-US" dirty="0"/>
              <a:t>Even if they are well above 1 </a:t>
            </a:r>
          </a:p>
          <a:p>
            <a:pPr lvl="3"/>
            <a:r>
              <a:rPr lang="en-US" dirty="0"/>
              <a:t>In the integer portion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Operator Sizes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r>
                        <a:rPr lang="en-US" baseline="0" dirty="0"/>
                        <a:t> + </a:t>
                      </a:r>
                      <a:r>
                        <a:rPr lang="en-US" baseline="0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  <a:r>
                        <a:rPr lang="en-US" baseline="0" dirty="0"/>
                        <a:t> FP 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FP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219+2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Fixed-Point Add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Fixed-Point Add (</a:t>
                      </a:r>
                      <a:r>
                        <a:rPr lang="en-US" dirty="0" err="1"/>
                        <a:t>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 FP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223+10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  <a:r>
                        <a:rPr lang="en-US" baseline="0" dirty="0"/>
                        <a:t> FP 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(32x32)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Multiply (16x16)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DSP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(18x25)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0" dirty="0"/>
                        <a:t> DSP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Fixed Multiply (</a:t>
                      </a:r>
                      <a:r>
                        <a:rPr lang="en-US" baseline="0" dirty="0" err="1"/>
                        <a:t>n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 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678" y="5892225"/>
            <a:ext cx="834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FP (Floating Point) sizes from:</a:t>
            </a:r>
          </a:p>
          <a:p>
            <a:r>
              <a:rPr lang="en-US" sz="1600" dirty="0"/>
              <a:t>                 https://</a:t>
            </a:r>
            <a:r>
              <a:rPr lang="en-US" sz="1600" dirty="0" err="1"/>
              <a:t>www.xilinx.com</a:t>
            </a:r>
            <a:r>
              <a:rPr lang="en-US" sz="1600" dirty="0"/>
              <a:t>/support/documentation/</a:t>
            </a:r>
            <a:r>
              <a:rPr lang="en-US" sz="1600" dirty="0" err="1"/>
              <a:t>ip_documentation</a:t>
            </a:r>
            <a:r>
              <a:rPr lang="en-US" sz="1600" dirty="0"/>
              <a:t>/</a:t>
            </a:r>
            <a:r>
              <a:rPr lang="en-US" sz="1600" dirty="0" err="1"/>
              <a:t>ru</a:t>
            </a:r>
            <a:r>
              <a:rPr lang="en-US" sz="1600" dirty="0"/>
              <a:t>/floating-</a:t>
            </a:r>
            <a:r>
              <a:rPr lang="en-US" sz="1600" dirty="0" err="1"/>
              <a:t>point.html</a:t>
            </a:r>
            <a:endParaRPr 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Double Precision (64b)</a:t>
            </a:r>
          </a:p>
          <a:p>
            <a:pPr lvl="1"/>
            <a:r>
              <a:rPr lang="en-US" dirty="0"/>
              <a:t>1 bit sign</a:t>
            </a:r>
          </a:p>
          <a:p>
            <a:pPr lvl="1"/>
            <a:r>
              <a:rPr lang="en-US" dirty="0"/>
              <a:t>11 bit exponent </a:t>
            </a:r>
          </a:p>
          <a:p>
            <a:pPr lvl="2"/>
            <a:r>
              <a:rPr lang="en-US" dirty="0"/>
              <a:t>Offset 1023 represents 1023 to -1022</a:t>
            </a:r>
          </a:p>
          <a:p>
            <a:pPr lvl="1"/>
            <a:r>
              <a:rPr lang="en-US" dirty="0"/>
              <a:t>53 bit mantissa (52b + implicit 1)</a:t>
            </a:r>
          </a:p>
          <a:p>
            <a:r>
              <a:rPr lang="en-US" dirty="0"/>
              <a:t>Single Precision (32b)</a:t>
            </a:r>
          </a:p>
          <a:p>
            <a:pPr lvl="1"/>
            <a:r>
              <a:rPr lang="en-US" dirty="0"/>
              <a:t>1 bit sign</a:t>
            </a:r>
          </a:p>
          <a:p>
            <a:pPr lvl="1"/>
            <a:r>
              <a:rPr lang="en-US" dirty="0"/>
              <a:t>8 bit exponent (offset 127)</a:t>
            </a:r>
          </a:p>
          <a:p>
            <a:pPr lvl="1"/>
            <a:r>
              <a:rPr lang="en-US" dirty="0"/>
              <a:t>24 bit mantissa (23b + implicit 1)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4572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Expensive </a:t>
            </a:r>
            <a:br>
              <a:rPr lang="en-US" dirty="0"/>
            </a:br>
            <a:r>
              <a:rPr lang="en-US" dirty="0"/>
              <a:t>FP Add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r>
              <a:rPr lang="en-US" dirty="0"/>
              <a:t>Recall </a:t>
            </a:r>
          </a:p>
          <a:p>
            <a:pPr lvl="1"/>
            <a:r>
              <a:rPr lang="en-US" dirty="0"/>
              <a:t>712 LUTs double </a:t>
            </a:r>
          </a:p>
          <a:p>
            <a:pPr lvl="1"/>
            <a:r>
              <a:rPr lang="en-US" dirty="0"/>
              <a:t>370 single</a:t>
            </a:r>
          </a:p>
          <a:p>
            <a:r>
              <a:rPr lang="en-US" dirty="0"/>
              <a:t>Double: </a:t>
            </a:r>
          </a:p>
          <a:p>
            <a:pPr lvl="1"/>
            <a:r>
              <a:rPr lang="en-US" dirty="0"/>
              <a:t>54b add one stage of 7 in pipeline</a:t>
            </a:r>
          </a:p>
          <a:p>
            <a:pPr lvl="1"/>
            <a:r>
              <a:rPr lang="en-US" dirty="0"/>
              <a:t>Done in 27 6-LUTs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[</a:t>
            </a:r>
            <a:r>
              <a:rPr lang="en-US" dirty="0" err="1">
                <a:solidFill>
                  <a:schemeClr val="accent2"/>
                </a:solidFill>
              </a:rPr>
              <a:t>Kadric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Arith</a:t>
            </a:r>
            <a:r>
              <a:rPr lang="en-US" dirty="0">
                <a:solidFill>
                  <a:schemeClr val="accent2"/>
                </a:solidFill>
              </a:rPr>
              <a:t> 2013</a:t>
            </a:r>
            <a:r>
              <a:rPr lang="en-US" dirty="0"/>
              <a:t>]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441741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Multiply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Double 2229, Single 461</a:t>
            </a:r>
          </a:p>
          <a:p>
            <a:r>
              <a:rPr lang="en-US" dirty="0"/>
              <a:t>Don’t need to sort, pre-shift</a:t>
            </a:r>
          </a:p>
          <a:p>
            <a:r>
              <a:rPr lang="en-US" dirty="0" err="1"/>
              <a:t>m</a:t>
            </a:r>
            <a:r>
              <a:rPr lang="en-US" dirty="0"/>
              <a:t>=</a:t>
            </a:r>
            <a:r>
              <a:rPr lang="en-US" dirty="0" err="1"/>
              <a:t>A.m</a:t>
            </a:r>
            <a:r>
              <a:rPr lang="en-US" dirty="0"/>
              <a:t>*</a:t>
            </a:r>
            <a:r>
              <a:rPr lang="en-US" dirty="0" err="1"/>
              <a:t>B.m</a:t>
            </a:r>
            <a:r>
              <a:rPr lang="en-US" dirty="0"/>
              <a:t>  (53x53 multiply dominates)</a:t>
            </a:r>
          </a:p>
          <a:p>
            <a:r>
              <a:rPr lang="en-US" dirty="0" err="1"/>
              <a:t>e</a:t>
            </a:r>
            <a:r>
              <a:rPr lang="en-US" dirty="0"/>
              <a:t>=</a:t>
            </a:r>
            <a:r>
              <a:rPr lang="en-US" dirty="0" err="1"/>
              <a:t>A.e+B.e</a:t>
            </a:r>
            <a:endParaRPr lang="en-US" dirty="0"/>
          </a:p>
          <a:p>
            <a:r>
              <a:rPr lang="en-US" dirty="0"/>
              <a:t>Still have shifting, rounding at end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Dynamic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114800"/>
          </a:xfrm>
        </p:spPr>
        <p:txBody>
          <a:bodyPr/>
          <a:lstStyle/>
          <a:p>
            <a:r>
              <a:rPr lang="en-US" dirty="0"/>
              <a:t>Floating Point has very wide dynamic range</a:t>
            </a:r>
          </a:p>
          <a:p>
            <a:r>
              <a:rPr lang="en-US" dirty="0"/>
              <a:t>Can deal with significant piece being anywhere in 1023 to -1022</a:t>
            </a:r>
          </a:p>
          <a:p>
            <a:r>
              <a:rPr lang="en-US" dirty="0"/>
              <a:t>For fixed-point to cover same range</a:t>
            </a:r>
          </a:p>
          <a:p>
            <a:pPr lvl="1"/>
            <a:r>
              <a:rPr lang="en-US" dirty="0"/>
              <a:t>Fixed Point 2046.1022</a:t>
            </a:r>
          </a:p>
          <a:p>
            <a:pPr lvl="1"/>
            <a:r>
              <a:rPr lang="en-US" dirty="0"/>
              <a:t>Add 1024 </a:t>
            </a:r>
            <a:r>
              <a:rPr lang="en-US" dirty="0" err="1"/>
              <a:t>LUTs</a:t>
            </a:r>
            <a:endParaRPr lang="en-US" dirty="0"/>
          </a:p>
          <a:p>
            <a:pPr lvl="1"/>
            <a:r>
              <a:rPr lang="en-US" dirty="0"/>
              <a:t>Multiply ~ 4M </a:t>
            </a:r>
            <a:r>
              <a:rPr lang="en-US" dirty="0" err="1"/>
              <a:t>LUTs</a:t>
            </a:r>
            <a:endParaRPr lang="en-US" dirty="0"/>
          </a:p>
          <a:p>
            <a:r>
              <a:rPr lang="en-US" dirty="0"/>
              <a:t>When need dynamic range, FP economical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customize Floating Point on FPGA or custom silicon</a:t>
            </a:r>
          </a:p>
          <a:p>
            <a:pPr lvl="1"/>
            <a:r>
              <a:rPr lang="en-US" dirty="0"/>
              <a:t>Mantissa bits</a:t>
            </a:r>
          </a:p>
          <a:p>
            <a:pPr lvl="1"/>
            <a:r>
              <a:rPr lang="en-US" dirty="0"/>
              <a:t>Exponent bits</a:t>
            </a:r>
          </a:p>
          <a:p>
            <a:r>
              <a:rPr lang="en-US" dirty="0"/>
              <a:t>Fewer bits when need less precision or range to save area</a:t>
            </a:r>
          </a:p>
          <a:p>
            <a:r>
              <a:rPr lang="en-US" dirty="0"/>
              <a:t>More bits if need greater precision or range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Not free of precision problems</a:t>
            </a:r>
          </a:p>
          <a:p>
            <a:r>
              <a:rPr lang="en-US" dirty="0"/>
              <a:t>((1+2</a:t>
            </a:r>
            <a:r>
              <a:rPr lang="en-US" baseline="30000" dirty="0"/>
              <a:t>100</a:t>
            </a:r>
            <a:r>
              <a:rPr lang="en-US" dirty="0"/>
              <a:t>)-2</a:t>
            </a:r>
            <a:r>
              <a:rPr lang="en-US" baseline="30000" dirty="0"/>
              <a:t>99</a:t>
            </a:r>
            <a:r>
              <a:rPr lang="en-US" dirty="0"/>
              <a:t>)-2</a:t>
            </a:r>
            <a:r>
              <a:rPr lang="en-US" baseline="30000" dirty="0"/>
              <a:t>99</a:t>
            </a:r>
            <a:r>
              <a:rPr lang="en-US" dirty="0"/>
              <a:t>=0</a:t>
            </a:r>
          </a:p>
          <a:p>
            <a:r>
              <a:rPr lang="en-US" dirty="0"/>
              <a:t>1+(2</a:t>
            </a:r>
            <a:r>
              <a:rPr lang="en-US" baseline="30000" dirty="0"/>
              <a:t>100</a:t>
            </a:r>
            <a:r>
              <a:rPr lang="en-US" dirty="0"/>
              <a:t>+(-2</a:t>
            </a:r>
            <a:r>
              <a:rPr lang="en-US" baseline="30000" dirty="0"/>
              <a:t>99</a:t>
            </a:r>
            <a:r>
              <a:rPr lang="en-US" dirty="0"/>
              <a:t>-2</a:t>
            </a:r>
            <a:r>
              <a:rPr lang="en-US" baseline="30000" dirty="0"/>
              <a:t>99</a:t>
            </a:r>
            <a:r>
              <a:rPr lang="en-US" dirty="0"/>
              <a:t>))=1</a:t>
            </a:r>
          </a:p>
          <a:p>
            <a:endParaRPr lang="en-US" dirty="0"/>
          </a:p>
          <a:p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do similar analysis on floating point</a:t>
            </a:r>
          </a:p>
          <a:p>
            <a:pPr lvl="1"/>
            <a:r>
              <a:rPr lang="en-US" dirty="0"/>
              <a:t>…and there are tools to help</a:t>
            </a:r>
          </a:p>
          <a:p>
            <a:pPr lvl="1"/>
            <a:r>
              <a:rPr lang="en-US" dirty="0"/>
              <a:t>Including </a:t>
            </a:r>
            <a:r>
              <a:rPr lang="en-US" dirty="0" err="1"/>
              <a:t>Gappa</a:t>
            </a:r>
            <a:r>
              <a:rPr lang="en-US" dirty="0"/>
              <a:t>++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We must always calculate with limited precision</a:t>
            </a:r>
          </a:p>
          <a:p>
            <a:r>
              <a:rPr lang="en-US" dirty="0"/>
              <a:t>Precision costs area (and energy)</a:t>
            </a:r>
          </a:p>
          <a:p>
            <a:pPr lvl="1"/>
            <a:r>
              <a:rPr lang="en-US" dirty="0"/>
              <a:t>Can economize area (and energy) by judiciously using just the precision we need</a:t>
            </a:r>
          </a:p>
          <a:p>
            <a:pPr lvl="1"/>
            <a:r>
              <a:rPr lang="en-US" dirty="0"/>
              <a:t>Precision-cost tradeoff</a:t>
            </a:r>
          </a:p>
          <a:p>
            <a:pPr lvl="2"/>
            <a:r>
              <a:rPr lang="en-US" dirty="0"/>
              <a:t>Design-space axes</a:t>
            </a:r>
          </a:p>
          <a:p>
            <a:r>
              <a:rPr lang="en-US" dirty="0"/>
              <a:t>Can perform analysis on precision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Project Due Friday</a:t>
            </a:r>
          </a:p>
          <a:p>
            <a:pPr lvl="1"/>
            <a:r>
              <a:rPr lang="en-US" dirty="0">
                <a:sym typeface="Wingdings"/>
              </a:rPr>
              <a:t>Report individual</a:t>
            </a:r>
          </a:p>
          <a:p>
            <a:pPr lvl="1"/>
            <a:r>
              <a:rPr lang="en-US" dirty="0">
                <a:sym typeface="Wingdings"/>
              </a:rPr>
              <a:t>Elf, bitstream, decoder – one per group</a:t>
            </a:r>
          </a:p>
          <a:p>
            <a:pPr lvl="1"/>
            <a:r>
              <a:rPr lang="en-US" dirty="0">
                <a:sym typeface="Wingdings"/>
              </a:rPr>
              <a:t>Code – everyone turn in, but same across group</a:t>
            </a:r>
          </a:p>
          <a:p>
            <a:r>
              <a:rPr lang="en-US" dirty="0">
                <a:sym typeface="Wingdings"/>
              </a:rPr>
              <a:t>Return boards Monday in Class</a:t>
            </a:r>
          </a:p>
          <a:p>
            <a:r>
              <a:rPr lang="en-US" dirty="0">
                <a:sym typeface="Wingdings"/>
              </a:rPr>
              <a:t>Exam following Friday (12/14)</a:t>
            </a:r>
          </a:p>
          <a:p>
            <a:pPr lvl="1"/>
            <a:r>
              <a:rPr lang="en-US" dirty="0">
                <a:sym typeface="Wingdings"/>
              </a:rPr>
              <a:t>Towne 303 (here), 9am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Floating-Point operators are large compared to Fixed-Point</a:t>
            </a:r>
          </a:p>
          <a:p>
            <a:pPr lvl="1"/>
            <a:r>
              <a:rPr lang="en-US" dirty="0"/>
              <a:t>For similar precision</a:t>
            </a:r>
          </a:p>
          <a:p>
            <a:pPr lvl="2"/>
            <a:r>
              <a:rPr lang="en-US" dirty="0"/>
              <a:t>712 vs. 32 for addition</a:t>
            </a:r>
          </a:p>
          <a:p>
            <a:r>
              <a:rPr lang="en-US" dirty="0"/>
              <a:t>Double-precision Floating point operators are large</a:t>
            </a:r>
          </a:p>
          <a:p>
            <a:pPr lvl="1"/>
            <a:r>
              <a:rPr lang="en-US" dirty="0"/>
              <a:t>2229 Multiply, 712 Add</a:t>
            </a:r>
          </a:p>
          <a:p>
            <a:pPr lvl="2"/>
            <a:r>
              <a:rPr lang="en-US" dirty="0"/>
              <a:t>Can quickly fill 50,000 LUT programmable logic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fit more logic (more parallelism) using modest fixed-point</a:t>
            </a:r>
          </a:p>
          <a:p>
            <a:pPr lvl="1"/>
            <a:r>
              <a:rPr lang="en-US" dirty="0"/>
              <a:t>At 16b:  Multiply 283, Add 16</a:t>
            </a:r>
          </a:p>
          <a:p>
            <a:pPr lvl="1"/>
            <a:r>
              <a:rPr lang="en-US" dirty="0"/>
              <a:t>Vs. Double: 2229, 712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How much precision do we need?</a:t>
            </a:r>
          </a:p>
          <a:p>
            <a:pPr lvl="1"/>
            <a:r>
              <a:rPr lang="en-US" dirty="0"/>
              <a:t>How do we determine?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Fixed-Point 16.8</a:t>
            </a:r>
          </a:p>
          <a:p>
            <a:r>
              <a:rPr lang="en-US" dirty="0"/>
              <a:t>What do we need to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represent the result of an addition? (1a)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represent the result of a multiplication? (1b)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Across a sequence of operations</a:t>
            </a:r>
          </a:p>
          <a:p>
            <a:pPr lvl="1"/>
            <a:r>
              <a:rPr lang="en-US" dirty="0"/>
              <a:t>A, B, C start Fixed-Point 16.8</a:t>
            </a:r>
          </a:p>
          <a:p>
            <a:r>
              <a:rPr lang="en-US" dirty="0"/>
              <a:t>Y=(A+B)*C</a:t>
            </a:r>
          </a:p>
          <a:p>
            <a:r>
              <a:rPr lang="en-US" dirty="0">
                <a:solidFill>
                  <a:srgbClr val="FF6600"/>
                </a:solidFill>
              </a:rPr>
              <a:t>Perfect representation for partial results up to 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37468</TotalTime>
  <Words>2666</Words>
  <Application>Microsoft Macintosh PowerPoint</Application>
  <PresentationFormat>On-screen Show (4:3)</PresentationFormat>
  <Paragraphs>520</Paragraphs>
  <Slides>58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ＭＳ Ｐゴシック</vt:lpstr>
      <vt:lpstr>Arial</vt:lpstr>
      <vt:lpstr>Symbol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Fixed Point</vt:lpstr>
      <vt:lpstr>Operator Sizes</vt:lpstr>
      <vt:lpstr>Observe</vt:lpstr>
      <vt:lpstr>Fixed-Point Economy</vt:lpstr>
      <vt:lpstr>Perfect Representation</vt:lpstr>
      <vt:lpstr>Sequence</vt:lpstr>
      <vt:lpstr>Looping: Bound loop</vt:lpstr>
      <vt:lpstr>Looping: Unbound</vt:lpstr>
      <vt:lpstr>Perfect Representation</vt:lpstr>
      <vt:lpstr>Conclude</vt:lpstr>
      <vt:lpstr>Errors from Limited Precision</vt:lpstr>
      <vt:lpstr>What error introduce?</vt:lpstr>
      <vt:lpstr>What error introduce?</vt:lpstr>
      <vt:lpstr>Preclass 2</vt:lpstr>
      <vt:lpstr>Observe</vt:lpstr>
      <vt:lpstr>Precision Allocation</vt:lpstr>
      <vt:lpstr>Empirical Analysis</vt:lpstr>
      <vt:lpstr>Empirical Analysis</vt:lpstr>
      <vt:lpstr>Vivado HLS Support</vt:lpstr>
      <vt:lpstr>Precision Analysis</vt:lpstr>
      <vt:lpstr>Precision Analysis</vt:lpstr>
      <vt:lpstr>Limit Precision Inputs</vt:lpstr>
      <vt:lpstr>Interval Analysis</vt:lpstr>
      <vt:lpstr>Interval Analysis</vt:lpstr>
      <vt:lpstr>Interval Analysis</vt:lpstr>
      <vt:lpstr>Limited Precision</vt:lpstr>
      <vt:lpstr>Preclass 2</vt:lpstr>
      <vt:lpstr>Multiplication</vt:lpstr>
      <vt:lpstr>Multiply Range Example</vt:lpstr>
      <vt:lpstr>Range Example</vt:lpstr>
      <vt:lpstr>Observe</vt:lpstr>
      <vt:lpstr>Rounding</vt:lpstr>
      <vt:lpstr>Compute and Round Error</vt:lpstr>
      <vt:lpstr>Compute and Round Error</vt:lpstr>
      <vt:lpstr>Result</vt:lpstr>
      <vt:lpstr>Symbolic</vt:lpstr>
      <vt:lpstr>Approach</vt:lpstr>
      <vt:lpstr>Symbolic Example</vt:lpstr>
      <vt:lpstr>Result Precision</vt:lpstr>
      <vt:lpstr>Result Precision</vt:lpstr>
      <vt:lpstr>Optimize Precision Allocation</vt:lpstr>
      <vt:lpstr>Tools</vt:lpstr>
      <vt:lpstr>Floating Point</vt:lpstr>
      <vt:lpstr>Floating-Point vs. Fixed-Point</vt:lpstr>
      <vt:lpstr>Floating Point</vt:lpstr>
      <vt:lpstr>Floating Point</vt:lpstr>
      <vt:lpstr>Standard Floating Point</vt:lpstr>
      <vt:lpstr>Expensive  FP Add</vt:lpstr>
      <vt:lpstr>Floating Point Multiply</vt:lpstr>
      <vt:lpstr>Dynamic Range</vt:lpstr>
      <vt:lpstr>Customization</vt:lpstr>
      <vt:lpstr>Floating Point</vt:lpstr>
      <vt:lpstr>Floating-Point Analysis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162</cp:revision>
  <cp:lastPrinted>2018-12-05T14:29:12Z</cp:lastPrinted>
  <dcterms:created xsi:type="dcterms:W3CDTF">2017-03-14T23:26:46Z</dcterms:created>
  <dcterms:modified xsi:type="dcterms:W3CDTF">2018-12-05T14:55:16Z</dcterms:modified>
</cp:coreProperties>
</file>