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96" r:id="rId2"/>
  </p:sldMasterIdLst>
  <p:notesMasterIdLst>
    <p:notesMasterId r:id="rId61"/>
  </p:notesMasterIdLst>
  <p:handoutMasterIdLst>
    <p:handoutMasterId r:id="rId62"/>
  </p:handoutMasterIdLst>
  <p:sldIdLst>
    <p:sldId id="407" r:id="rId3"/>
    <p:sldId id="320" r:id="rId4"/>
    <p:sldId id="411" r:id="rId5"/>
    <p:sldId id="412" r:id="rId6"/>
    <p:sldId id="413" r:id="rId7"/>
    <p:sldId id="422" r:id="rId8"/>
    <p:sldId id="424" r:id="rId9"/>
    <p:sldId id="423" r:id="rId10"/>
    <p:sldId id="414" r:id="rId11"/>
    <p:sldId id="415" r:id="rId12"/>
    <p:sldId id="416" r:id="rId13"/>
    <p:sldId id="425" r:id="rId14"/>
    <p:sldId id="426" r:id="rId15"/>
    <p:sldId id="437" r:id="rId16"/>
    <p:sldId id="435" r:id="rId17"/>
    <p:sldId id="438" r:id="rId18"/>
    <p:sldId id="440" r:id="rId19"/>
    <p:sldId id="439" r:id="rId20"/>
    <p:sldId id="442" r:id="rId21"/>
    <p:sldId id="427" r:id="rId22"/>
    <p:sldId id="441" r:id="rId23"/>
    <p:sldId id="443" r:id="rId24"/>
    <p:sldId id="428" r:id="rId25"/>
    <p:sldId id="429" r:id="rId26"/>
    <p:sldId id="445" r:id="rId27"/>
    <p:sldId id="430" r:id="rId28"/>
    <p:sldId id="446" r:id="rId29"/>
    <p:sldId id="447" r:id="rId30"/>
    <p:sldId id="431" r:id="rId31"/>
    <p:sldId id="448" r:id="rId32"/>
    <p:sldId id="467" r:id="rId33"/>
    <p:sldId id="433" r:id="rId34"/>
    <p:sldId id="449" r:id="rId35"/>
    <p:sldId id="450" r:id="rId36"/>
    <p:sldId id="460" r:id="rId37"/>
    <p:sldId id="468" r:id="rId38"/>
    <p:sldId id="469" r:id="rId39"/>
    <p:sldId id="470" r:id="rId40"/>
    <p:sldId id="471" r:id="rId41"/>
    <p:sldId id="472" r:id="rId42"/>
    <p:sldId id="432" r:id="rId43"/>
    <p:sldId id="451" r:id="rId44"/>
    <p:sldId id="452" r:id="rId45"/>
    <p:sldId id="453" r:id="rId46"/>
    <p:sldId id="454" r:id="rId47"/>
    <p:sldId id="455" r:id="rId48"/>
    <p:sldId id="434" r:id="rId49"/>
    <p:sldId id="436" r:id="rId50"/>
    <p:sldId id="456" r:id="rId51"/>
    <p:sldId id="457" r:id="rId52"/>
    <p:sldId id="462" r:id="rId53"/>
    <p:sldId id="418" r:id="rId54"/>
    <p:sldId id="417" r:id="rId55"/>
    <p:sldId id="419" r:id="rId56"/>
    <p:sldId id="420" r:id="rId57"/>
    <p:sldId id="410" r:id="rId58"/>
    <p:sldId id="459" r:id="rId59"/>
    <p:sldId id="408" r:id="rId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Simple Story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B50AAD-23B3-D54C-94A0-1A6B9B6B70D3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Penn ESE532 Fall 2018 --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5436-7E87-1644-A8E3-913C50DCC1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AB7B5436-7E87-1644-A8E3-913C50DCC1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tif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tiff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28:  Dec 10, 2018</a:t>
            </a:r>
            <a:endParaRPr lang="en-US" dirty="0"/>
          </a:p>
          <a:p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Wrapup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810000" cy="4114800"/>
          </a:xfrm>
        </p:spPr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Bottleneck</a:t>
            </a:r>
          </a:p>
          <a:p>
            <a:pPr lvl="1"/>
            <a:r>
              <a:rPr lang="en-US" dirty="0" err="1"/>
              <a:t>Amdhal’s</a:t>
            </a:r>
            <a:r>
              <a:rPr lang="en-US" dirty="0"/>
              <a:t> Law Speedup</a:t>
            </a:r>
          </a:p>
          <a:p>
            <a:pPr lvl="1"/>
            <a:r>
              <a:rPr lang="en-US" dirty="0"/>
              <a:t>Computational requirements</a:t>
            </a:r>
          </a:p>
          <a:p>
            <a:pPr lvl="1"/>
            <a:r>
              <a:rPr lang="en-US" dirty="0"/>
              <a:t>Resource Bounds</a:t>
            </a:r>
          </a:p>
          <a:p>
            <a:pPr lvl="1"/>
            <a:r>
              <a:rPr lang="en-US" dirty="0"/>
              <a:t>Critical Path</a:t>
            </a:r>
          </a:p>
          <a:p>
            <a:pPr lvl="1"/>
            <a:r>
              <a:rPr lang="en-US" dirty="0"/>
              <a:t>Latency/throughput/II</a:t>
            </a:r>
          </a:p>
          <a:p>
            <a:r>
              <a:rPr lang="en-US" dirty="0"/>
              <a:t>Model/estimate speedup, </a:t>
            </a:r>
            <a:r>
              <a:rPr lang="en-US" dirty="0">
                <a:solidFill>
                  <a:srgbClr val="0000FF"/>
                </a:solidFill>
              </a:rPr>
              <a:t>area, energy, yield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800600"/>
          </a:xfrm>
        </p:spPr>
        <p:txBody>
          <a:bodyPr/>
          <a:lstStyle/>
          <a:p>
            <a:r>
              <a:rPr lang="en-US" dirty="0"/>
              <a:t>From Code </a:t>
            </a:r>
          </a:p>
          <a:p>
            <a:r>
              <a:rPr lang="en-US" dirty="0"/>
              <a:t>Forms of Parallelism</a:t>
            </a:r>
          </a:p>
          <a:p>
            <a:r>
              <a:rPr lang="en-US" dirty="0"/>
              <a:t>Dataflow, SIMD, </a:t>
            </a:r>
            <a:r>
              <a:rPr lang="en-US" dirty="0">
                <a:solidFill>
                  <a:srgbClr val="0000FF"/>
                </a:solidFill>
              </a:rPr>
              <a:t>VLIW</a:t>
            </a:r>
            <a:r>
              <a:rPr lang="en-US" dirty="0"/>
              <a:t>, hardware pipeline, threads</a:t>
            </a:r>
          </a:p>
          <a:p>
            <a:r>
              <a:rPr lang="en-US" dirty="0"/>
              <a:t>Map/schedule task graph to (multiple) target substrates</a:t>
            </a:r>
          </a:p>
          <a:p>
            <a:r>
              <a:rPr lang="en-US" dirty="0"/>
              <a:t>Memory assignment and movement</a:t>
            </a:r>
          </a:p>
          <a:p>
            <a:r>
              <a:rPr lang="en-US" dirty="0"/>
              <a:t>Area-time points</a:t>
            </a:r>
          </a:p>
          <a:p>
            <a:r>
              <a:rPr lang="en-US" dirty="0">
                <a:solidFill>
                  <a:srgbClr val="0000FF"/>
                </a:solidFill>
              </a:rPr>
              <a:t>Real 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Like midterm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Style</a:t>
            </a:r>
          </a:p>
          <a:p>
            <a:pPr lvl="1"/>
            <a:r>
              <a:rPr lang="en-US" dirty="0"/>
              <a:t>Closed book, notes</a:t>
            </a:r>
          </a:p>
          <a:p>
            <a:pPr lvl="1"/>
            <a:r>
              <a:rPr lang="en-US" dirty="0"/>
              <a:t>Calculators allowed (encouraged)</a:t>
            </a:r>
          </a:p>
          <a:p>
            <a:r>
              <a:rPr lang="en-US" dirty="0"/>
              <a:t>Last term’s final and solutions</a:t>
            </a:r>
          </a:p>
          <a:p>
            <a:pPr lvl="1"/>
            <a:r>
              <a:rPr lang="en-US" dirty="0"/>
              <a:t>Linked to Fall 2017 syllabus (Spring 2017)</a:t>
            </a:r>
          </a:p>
          <a:p>
            <a:r>
              <a:rPr lang="en-US" dirty="0">
                <a:sym typeface="Wingdings"/>
              </a:rPr>
              <a:t>Friday, December 14 9am—11am</a:t>
            </a:r>
          </a:p>
          <a:p>
            <a:pPr lvl="1"/>
            <a:r>
              <a:rPr lang="en-US" dirty="0">
                <a:sym typeface="Wingdings"/>
              </a:rPr>
              <a:t>Towne 303 (here)</a:t>
            </a:r>
          </a:p>
          <a:p>
            <a:pPr lvl="1"/>
            <a:r>
              <a:rPr lang="en-US" dirty="0"/>
              <a:t>2 hours (standard final exam period)</a:t>
            </a:r>
          </a:p>
          <a:p>
            <a:pPr lvl="1"/>
            <a:endParaRPr lang="en-US" dirty="0">
              <a:sym typeface="Wingdings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requires a collection of operations</a:t>
            </a:r>
          </a:p>
          <a:p>
            <a:pPr lvl="1"/>
            <a:r>
              <a:rPr lang="en-US" dirty="0"/>
              <a:t>Arithmetic</a:t>
            </a:r>
          </a:p>
          <a:p>
            <a:pPr lvl="1"/>
            <a:r>
              <a:rPr lang="en-US" dirty="0"/>
              <a:t>Logical</a:t>
            </a:r>
          </a:p>
          <a:p>
            <a:pPr lvl="1"/>
            <a:r>
              <a:rPr lang="en-US" dirty="0"/>
              <a:t>Data storage/retrieval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86400" y="2819400"/>
          <a:ext cx="3413579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12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9400"/>
                        <a:ext cx="3413579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Express computations in a programming language, such as C</a:t>
            </a:r>
          </a:p>
          <a:p>
            <a:r>
              <a:rPr lang="en-US" dirty="0"/>
              <a:t>Can execute computation in many different ways</a:t>
            </a:r>
          </a:p>
          <a:p>
            <a:pPr lvl="1"/>
            <a:r>
              <a:rPr lang="en-US" dirty="0"/>
              <a:t>Sequential, parallel, spatial hardware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772400" cy="4114800"/>
          </a:xfrm>
        </p:spPr>
        <p:txBody>
          <a:bodyPr/>
          <a:lstStyle/>
          <a:p>
            <a:r>
              <a:rPr lang="en-US" dirty="0"/>
              <a:t>Small memories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Low energy</a:t>
            </a:r>
          </a:p>
          <a:p>
            <a:pPr lvl="1"/>
            <a:r>
              <a:rPr lang="en-US" dirty="0"/>
              <a:t>Not dense </a:t>
            </a:r>
          </a:p>
          <a:p>
            <a:pPr lvl="2"/>
            <a:r>
              <a:rPr lang="en-US" dirty="0"/>
              <a:t>(high area per bit)</a:t>
            </a:r>
          </a:p>
          <a:p>
            <a:r>
              <a:rPr lang="en-US" dirty="0"/>
              <a:t>Large memories</a:t>
            </a:r>
          </a:p>
          <a:p>
            <a:pPr lvl="1"/>
            <a:r>
              <a:rPr lang="en-US" dirty="0"/>
              <a:t>Slow</a:t>
            </a:r>
          </a:p>
          <a:p>
            <a:pPr lvl="1"/>
            <a:r>
              <a:rPr lang="en-US" dirty="0"/>
              <a:t>High energy</a:t>
            </a:r>
          </a:p>
          <a:p>
            <a:pPr lvl="1"/>
            <a:r>
              <a:rPr lang="en-US" dirty="0"/>
              <a:t>Dense (less area per bit)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083" y="1905000"/>
            <a:ext cx="3987917" cy="33271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 involves both </a:t>
            </a:r>
            <a:r>
              <a:rPr lang="en-US" dirty="0" err="1"/>
              <a:t>arith</a:t>
            </a:r>
            <a:r>
              <a:rPr lang="en-US" dirty="0"/>
              <a:t>/logical ops and memory ops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07234" name="Object 2"/>
          <p:cNvGraphicFramePr>
            <a:graphicFrameLocks noChangeAspect="1"/>
          </p:cNvGraphicFramePr>
          <p:nvPr/>
        </p:nvGraphicFramePr>
        <p:xfrm>
          <a:off x="5029200" y="22098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76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98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28600" y="4191000"/>
          <a:ext cx="8605838" cy="66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77" name="Equation" r:id="rId5" imgW="3048000" imgH="266700" progId="Equation.3">
                  <p:embed/>
                </p:oleObj>
              </mc:Choice>
              <mc:Fallback>
                <p:oleObj name="Equation" r:id="rId5" imgW="30480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000"/>
                        <a:ext cx="8605838" cy="661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5410200"/>
          <a:ext cx="5827059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78" name="Equation" r:id="rId7" imgW="1790700" imgH="203200" progId="Equation.3">
                  <p:embed/>
                </p:oleObj>
              </mc:Choice>
              <mc:Fallback>
                <p:oleObj name="Equation" r:id="rId7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059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 involves both </a:t>
            </a:r>
            <a:r>
              <a:rPr lang="en-US" dirty="0" err="1"/>
              <a:t>arith</a:t>
            </a:r>
            <a:r>
              <a:rPr lang="en-US" dirty="0"/>
              <a:t>/logical ops and memory ops</a:t>
            </a:r>
          </a:p>
          <a:p>
            <a:r>
              <a:rPr lang="en-US" dirty="0"/>
              <a:t>Either can dominate</a:t>
            </a:r>
          </a:p>
          <a:p>
            <a:pPr lvl="1"/>
            <a:r>
              <a:rPr lang="en-US" dirty="0"/>
              <a:t>Be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07234" name="Object 2"/>
          <p:cNvGraphicFramePr>
            <a:graphicFrameLocks noChangeAspect="1"/>
          </p:cNvGraphicFramePr>
          <p:nvPr/>
        </p:nvGraphicFramePr>
        <p:xfrm>
          <a:off x="5029200" y="22098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11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98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5410200"/>
          <a:ext cx="5827059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12" name="Equation" r:id="rId5" imgW="1790700" imgH="203200" progId="Equation.3">
                  <p:embed/>
                </p:oleObj>
              </mc:Choice>
              <mc:Fallback>
                <p:oleObj name="Equation" r:id="rId5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059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/>
              <a:t>Timing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mem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baseline="-25000" dirty="0" err="1">
                <a:solidFill>
                  <a:srgbClr val="FF6600"/>
                </a:solidFill>
              </a:rPr>
              <a:t>mpy</a:t>
            </a:r>
            <a:r>
              <a:rPr lang="en-US" dirty="0">
                <a:solidFill>
                  <a:srgbClr val="FF6600"/>
                </a:solidFill>
              </a:rPr>
              <a:t>=</a:t>
            </a:r>
          </a:p>
          <a:p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baseline="-25000" dirty="0" err="1">
                <a:solidFill>
                  <a:srgbClr val="FF6600"/>
                </a:solidFill>
              </a:rPr>
              <a:t>add</a:t>
            </a:r>
            <a:r>
              <a:rPr lang="en-US" dirty="0">
                <a:solidFill>
                  <a:srgbClr val="FF6600"/>
                </a:solidFill>
              </a:rPr>
              <a:t>=</a:t>
            </a:r>
          </a:p>
          <a:p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baseline="-25000" dirty="0" err="1">
                <a:solidFill>
                  <a:srgbClr val="FF6600"/>
                </a:solidFill>
              </a:rPr>
              <a:t>mem</a:t>
            </a:r>
            <a:r>
              <a:rPr lang="en-US" dirty="0">
                <a:solidFill>
                  <a:srgbClr val="FF6600"/>
                </a:solidFill>
              </a:rPr>
              <a:t>=</a:t>
            </a:r>
          </a:p>
          <a:p>
            <a:r>
              <a:rPr lang="en-US" dirty="0">
                <a:solidFill>
                  <a:srgbClr val="FF6600"/>
                </a:solidFill>
              </a:rPr>
              <a:t>Total Time, 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08258" name="Content Placeholder 10"/>
          <p:cNvGraphicFramePr>
            <a:graphicFrameLocks noChangeAspect="1"/>
          </p:cNvGraphicFramePr>
          <p:nvPr/>
        </p:nvGraphicFramePr>
        <p:xfrm>
          <a:off x="1676400" y="5410200"/>
          <a:ext cx="5827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72" name="Equation" r:id="rId3" imgW="1790700" imgH="203200" progId="Equation.3">
                  <p:embed/>
                </p:oleObj>
              </mc:Choice>
              <mc:Fallback>
                <p:oleObj name="Equation" r:id="rId3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6096000"/>
            <a:ext cx="613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 count loop, indexing costs in this sequence)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mem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mpy</a:t>
            </a:r>
            <a:r>
              <a:rPr lang="en-US" dirty="0"/>
              <a:t>=16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add</a:t>
            </a:r>
            <a:r>
              <a:rPr lang="en-US" dirty="0"/>
              <a:t>=15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mem</a:t>
            </a:r>
            <a:r>
              <a:rPr lang="en-US" dirty="0"/>
              <a:t>=95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08258" name="Content Placeholder 10"/>
          <p:cNvGraphicFramePr>
            <a:graphicFrameLocks noChangeAspect="1"/>
          </p:cNvGraphicFramePr>
          <p:nvPr/>
        </p:nvGraphicFramePr>
        <p:xfrm>
          <a:off x="1676400" y="5410200"/>
          <a:ext cx="5827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44" name="Equation" r:id="rId3" imgW="1790700" imgH="203200" progId="Equation.3">
                  <p:embed/>
                </p:oleObj>
              </mc:Choice>
              <mc:Fallback>
                <p:oleObj name="Equation" r:id="rId3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What was course about</a:t>
            </a:r>
          </a:p>
          <a:p>
            <a:r>
              <a:rPr lang="en-US" dirty="0"/>
              <a:t>Final</a:t>
            </a:r>
          </a:p>
          <a:p>
            <a:r>
              <a:rPr lang="en-US" dirty="0"/>
              <a:t>Review </a:t>
            </a:r>
            <a:r>
              <a:rPr lang="en-US" dirty="0" err="1"/>
              <a:t>w</a:t>
            </a:r>
            <a:r>
              <a:rPr lang="en-US" dirty="0"/>
              <a:t>/ Simple Models</a:t>
            </a:r>
          </a:p>
          <a:p>
            <a:r>
              <a:rPr lang="en-US" dirty="0"/>
              <a:t>Other Courses</a:t>
            </a:r>
          </a:p>
          <a:p>
            <a:r>
              <a:rPr lang="en-US" dirty="0"/>
              <a:t>Questions/Discussion</a:t>
            </a:r>
          </a:p>
          <a:p>
            <a:endParaRPr lang="en-US" dirty="0"/>
          </a:p>
          <a:p>
            <a:r>
              <a:rPr lang="en-US" dirty="0" err="1"/>
              <a:t>ZedBoard</a:t>
            </a:r>
            <a:r>
              <a:rPr lang="en-US" dirty="0"/>
              <a:t> Return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memory operations to large memory by storing in</a:t>
            </a:r>
          </a:p>
          <a:p>
            <a:pPr lvl="1"/>
            <a:r>
              <a:rPr lang="en-US" dirty="0"/>
              <a:t>Registers</a:t>
            </a:r>
          </a:p>
          <a:p>
            <a:pPr lvl="1"/>
            <a:r>
              <a:rPr lang="en-US" dirty="0"/>
              <a:t>Small memories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593922" name="Content Placeholder 10"/>
          <p:cNvGraphicFramePr>
            <a:graphicFrameLocks noChangeAspect="1"/>
          </p:cNvGraphicFramePr>
          <p:nvPr/>
        </p:nvGraphicFramePr>
        <p:xfrm>
          <a:off x="1524000" y="4343400"/>
          <a:ext cx="5827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4" name="Equation" r:id="rId3" imgW="1790700" imgH="203200" progId="Equation.3">
                  <p:embed/>
                </p:oleObj>
              </mc:Choice>
              <mc:Fallback>
                <p:oleObj name="Equation" r:id="rId3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5827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10"/>
          <p:cNvGraphicFramePr>
            <a:graphicFrameLocks noChangeAspect="1"/>
          </p:cNvGraphicFramePr>
          <p:nvPr/>
        </p:nvGraphicFramePr>
        <p:xfrm>
          <a:off x="228600" y="5257800"/>
          <a:ext cx="8639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5" name="Equation" r:id="rId5" imgW="2654300" imgH="177800" progId="Equation.3">
                  <p:embed/>
                </p:oleObj>
              </mc:Choice>
              <mc:Fallback>
                <p:oleObj name="Equation" r:id="rId5" imgW="265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257800"/>
                        <a:ext cx="86391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05200" y="6019800"/>
          <a:ext cx="3292929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6" name="Equation" r:id="rId7" imgW="838200" imgH="177800" progId="Equation.3">
                  <p:embed/>
                </p:oleObj>
              </mc:Choice>
              <mc:Fallback>
                <p:oleObj name="Equation" r:id="rId7" imgW="8382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019800"/>
                        <a:ext cx="3292929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572000"/>
          </a:xfrm>
        </p:spPr>
        <p:txBody>
          <a:bodyPr/>
          <a:lstStyle/>
          <a:p>
            <a:r>
              <a:rPr lang="en-US" dirty="0" err="1"/>
              <a:t>a,b</a:t>
            </a:r>
            <a:r>
              <a:rPr lang="en-US" dirty="0"/>
              <a:t> in large </a:t>
            </a:r>
            <a:r>
              <a:rPr lang="en-US" dirty="0" err="1"/>
              <a:t>mem</a:t>
            </a:r>
            <a:endParaRPr lang="en-US" dirty="0"/>
          </a:p>
          <a:p>
            <a:r>
              <a:rPr lang="en-US" dirty="0" err="1"/>
              <a:t>y,z</a:t>
            </a:r>
            <a:r>
              <a:rPr lang="en-US" dirty="0"/>
              <a:t> in small </a:t>
            </a:r>
            <a:r>
              <a:rPr lang="en-US" dirty="0" err="1"/>
              <a:t>mem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lem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sem</a:t>
            </a:r>
            <a:r>
              <a:rPr lang="en-US" dirty="0"/>
              <a:t>=1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mpy</a:t>
            </a:r>
            <a:r>
              <a:rPr lang="en-US" dirty="0"/>
              <a:t>=16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add</a:t>
            </a:r>
            <a:r>
              <a:rPr lang="en-US" dirty="0"/>
              <a:t>=15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lmem</a:t>
            </a:r>
            <a:r>
              <a:rPr lang="en-US" dirty="0"/>
              <a:t>=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smem</a:t>
            </a:r>
            <a:r>
              <a:rPr lang="en-US" dirty="0"/>
              <a:t>=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114800" cy="4343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610307" name="Content Placeholder 10"/>
          <p:cNvGraphicFramePr>
            <a:graphicFrameLocks noChangeAspect="1"/>
          </p:cNvGraphicFramePr>
          <p:nvPr/>
        </p:nvGraphicFramePr>
        <p:xfrm>
          <a:off x="228600" y="5715000"/>
          <a:ext cx="8639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21" name="Equation" r:id="rId3" imgW="2654300" imgH="177800" progId="Equation.3">
                  <p:embed/>
                </p:oleObj>
              </mc:Choice>
              <mc:Fallback>
                <p:oleObj name="Equation" r:id="rId3" imgW="2654300" imgH="1778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86391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572000"/>
          </a:xfrm>
        </p:spPr>
        <p:txBody>
          <a:bodyPr/>
          <a:lstStyle/>
          <a:p>
            <a:r>
              <a:rPr lang="en-US" dirty="0" err="1"/>
              <a:t>a,b</a:t>
            </a:r>
            <a:r>
              <a:rPr lang="en-US" dirty="0"/>
              <a:t> in large </a:t>
            </a:r>
            <a:r>
              <a:rPr lang="en-US" dirty="0" err="1"/>
              <a:t>mem</a:t>
            </a:r>
            <a:endParaRPr lang="en-US" dirty="0"/>
          </a:p>
          <a:p>
            <a:r>
              <a:rPr lang="en-US" dirty="0" err="1"/>
              <a:t>y,z</a:t>
            </a:r>
            <a:r>
              <a:rPr lang="en-US" dirty="0"/>
              <a:t> in small </a:t>
            </a:r>
            <a:r>
              <a:rPr lang="en-US" dirty="0" err="1"/>
              <a:t>mem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lem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sem</a:t>
            </a:r>
            <a:r>
              <a:rPr lang="en-US" dirty="0"/>
              <a:t>=1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mpy</a:t>
            </a:r>
            <a:r>
              <a:rPr lang="en-US" dirty="0"/>
              <a:t>=16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add</a:t>
            </a:r>
            <a:r>
              <a:rPr lang="en-US" dirty="0"/>
              <a:t>=15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lmem</a:t>
            </a:r>
            <a:r>
              <a:rPr lang="en-US" dirty="0"/>
              <a:t>=32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smem</a:t>
            </a:r>
            <a:r>
              <a:rPr lang="en-US" dirty="0"/>
              <a:t>=63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114800" cy="4343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r>
              <a:rPr lang="en-US" dirty="0">
                <a:solidFill>
                  <a:srgbClr val="FF6600"/>
                </a:solidFill>
              </a:rPr>
              <a:t>Performance impact?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10307" name="Content Placeholder 10"/>
          <p:cNvGraphicFramePr>
            <a:graphicFrameLocks noChangeAspect="1"/>
          </p:cNvGraphicFramePr>
          <p:nvPr/>
        </p:nvGraphicFramePr>
        <p:xfrm>
          <a:off x="228600" y="5715000"/>
          <a:ext cx="8639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68" name="Equation" r:id="rId3" imgW="2654300" imgH="177800" progId="Equation.3">
                  <p:embed/>
                </p:oleObj>
              </mc:Choice>
              <mc:Fallback>
                <p:oleObj name="Equation" r:id="rId3" imgW="2654300" imgH="1778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86391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run unrelated tasks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94946" name="Object 2"/>
          <p:cNvGraphicFramePr>
            <a:graphicFrameLocks noChangeAspect="1"/>
          </p:cNvGraphicFramePr>
          <p:nvPr/>
        </p:nvGraphicFramePr>
        <p:xfrm>
          <a:off x="4800600" y="28956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72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6019800"/>
            <a:ext cx="3602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T(1)/p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53EFA-3195-0141-A5A4-8597773FA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5380"/>
            <a:ext cx="9144000" cy="816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run same task on independent data in parallel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595970" name="Object 2"/>
          <p:cNvGraphicFramePr>
            <a:graphicFrameLocks noChangeAspect="1"/>
          </p:cNvGraphicFramePr>
          <p:nvPr/>
        </p:nvGraphicFramePr>
        <p:xfrm>
          <a:off x="4800600" y="28956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84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105400"/>
            <a:ext cx="3602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T(1)/p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data parallel?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Vector/SIMD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dirty="0"/>
              <a:t>Can perform same operation on a set of data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562600" y="27432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08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432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105400"/>
            <a:ext cx="4134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T(VL) = T(1)/VL</a:t>
            </a:r>
          </a:p>
          <a:p>
            <a:r>
              <a:rPr lang="en-US" sz="3200" dirty="0">
                <a:latin typeface="+mn-lt"/>
              </a:rPr>
              <a:t>   (Vector Length)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971800"/>
            <a:ext cx="4953000" cy="11783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Vector/SIMD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perform same operation on a set of data items</a:t>
            </a:r>
          </a:p>
          <a:p>
            <a:pPr lvl="1"/>
            <a:r>
              <a:rPr lang="en-US" dirty="0"/>
              <a:t>Not everything </a:t>
            </a:r>
            <a:r>
              <a:rPr lang="en-US" dirty="0" err="1"/>
              <a:t>vectorizable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800600" y="36576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52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6576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52426F-6727-AB47-B740-415667739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7598"/>
            <a:ext cx="9144000" cy="111460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Vector/SIMD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039" y="1447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</a:t>
            </a:r>
            <a:r>
              <a:rPr lang="en-US" dirty="0" err="1">
                <a:solidFill>
                  <a:srgbClr val="FF6600"/>
                </a:solidFill>
              </a:rPr>
              <a:t>vectorizable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r>
              <a:rPr lang="en-US" dirty="0">
                <a:solidFill>
                  <a:srgbClr val="FF6600"/>
                </a:solidFill>
              </a:rPr>
              <a:t>Speedup vector piece VL=4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(assume both memory and compute speedup)</a:t>
            </a:r>
          </a:p>
          <a:p>
            <a:r>
              <a:rPr lang="en-US" dirty="0">
                <a:solidFill>
                  <a:srgbClr val="FF6600"/>
                </a:solidFill>
              </a:rPr>
              <a:t>Overall speedup</a:t>
            </a:r>
          </a:p>
          <a:p>
            <a:r>
              <a:rPr lang="en-US" dirty="0">
                <a:solidFill>
                  <a:srgbClr val="FF6600"/>
                </a:solidFill>
              </a:rPr>
              <a:t>Amdahl’s Law speedup for </a:t>
            </a:r>
            <a:r>
              <a:rPr lang="en-US" dirty="0" err="1">
                <a:solidFill>
                  <a:srgbClr val="FF6600"/>
                </a:solidFill>
              </a:rPr>
              <a:t>VL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infintiy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Dataflow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r>
              <a:rPr lang="en-US" dirty="0"/>
              <a:t>With no cycles in </a:t>
            </a:r>
            <a:r>
              <a:rPr lang="en-US" dirty="0" err="1"/>
              <a:t>flowgraph</a:t>
            </a:r>
            <a:endParaRPr lang="en-US" dirty="0"/>
          </a:p>
          <a:p>
            <a:pPr lvl="1"/>
            <a:r>
              <a:rPr lang="en-US" dirty="0"/>
              <a:t>(no feedback)</a:t>
            </a:r>
          </a:p>
          <a:p>
            <a:pPr lvl="1"/>
            <a:r>
              <a:rPr lang="en-US" dirty="0"/>
              <a:t>(no loop carried dependencies)</a:t>
            </a:r>
          </a:p>
          <a:p>
            <a:r>
              <a:rPr lang="en-US" dirty="0"/>
              <a:t>Producer and consumer can operate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598019" name="Object 3"/>
          <p:cNvGraphicFramePr>
            <a:graphicFrameLocks noChangeAspect="1"/>
          </p:cNvGraphicFramePr>
          <p:nvPr/>
        </p:nvGraphicFramePr>
        <p:xfrm>
          <a:off x="6400800" y="4267200"/>
          <a:ext cx="245168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42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267200"/>
                        <a:ext cx="2451681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1"/>
          <p:cNvGrpSpPr/>
          <p:nvPr/>
        </p:nvGrpSpPr>
        <p:grpSpPr>
          <a:xfrm>
            <a:off x="5105400" y="990600"/>
            <a:ext cx="4038600" cy="1219200"/>
            <a:chOff x="2590800" y="1676400"/>
            <a:chExt cx="4419600" cy="1371600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2590800" y="1676400"/>
              <a:ext cx="1676400" cy="13716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+mn-lt"/>
                </a:rPr>
                <a:t>Prod</a:t>
              </a: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4267200" y="24384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953000" y="1752600"/>
              <a:ext cx="1557068" cy="129540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+mn-lt"/>
                </a:rPr>
                <a:t>Consume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V="1">
              <a:off x="6510068" y="2438398"/>
              <a:ext cx="500332" cy="9525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0F1BACA-2E8D-054B-81EB-C8BE3B18E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5979"/>
            <a:ext cx="9144000" cy="795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design/select/map to </a:t>
            </a:r>
            <a:r>
              <a:rPr lang="en-US" dirty="0" err="1"/>
              <a:t>SoC</a:t>
            </a:r>
            <a:r>
              <a:rPr lang="en-US" dirty="0"/>
              <a:t> to reduce Energy/Area/Delay.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Producer/consumer here?</a:t>
            </a:r>
          </a:p>
          <a:p>
            <a:r>
              <a:rPr lang="en-US" dirty="0">
                <a:solidFill>
                  <a:srgbClr val="FF6600"/>
                </a:solidFill>
              </a:rPr>
              <a:t>Time each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Assuming </a:t>
            </a: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baseline="-25000" dirty="0" err="1">
                <a:solidFill>
                  <a:srgbClr val="FF6600"/>
                </a:solidFill>
              </a:rPr>
              <a:t>mem</a:t>
            </a:r>
            <a:r>
              <a:rPr lang="en-US" dirty="0">
                <a:solidFill>
                  <a:srgbClr val="FF6600"/>
                </a:solidFill>
              </a:rPr>
              <a:t>=1</a:t>
            </a:r>
          </a:p>
          <a:p>
            <a:r>
              <a:rPr lang="en-US" dirty="0">
                <a:solidFill>
                  <a:srgbClr val="FF6600"/>
                </a:solidFill>
              </a:rPr>
              <a:t>Granularity of dataflow pipeline</a:t>
            </a:r>
          </a:p>
          <a:p>
            <a:r>
              <a:rPr lang="en-US" dirty="0">
                <a:solidFill>
                  <a:srgbClr val="FF6600"/>
                </a:solidFill>
              </a:rPr>
              <a:t>Size of buffer needed to allow concurrent operation?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/>
              <a:t>(note changed second loop)</a:t>
            </a:r>
          </a:p>
          <a:p>
            <a:r>
              <a:rPr lang="en-US" dirty="0">
                <a:solidFill>
                  <a:srgbClr val="FF6600"/>
                </a:solidFill>
              </a:rPr>
              <a:t>Granularity of dataflow pipeline</a:t>
            </a:r>
          </a:p>
          <a:p>
            <a:r>
              <a:rPr lang="en-US" dirty="0">
                <a:solidFill>
                  <a:srgbClr val="FF6600"/>
                </a:solidFill>
              </a:rPr>
              <a:t>Size of buffer needed to allow concurrent operation?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z[16]=y[16];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for 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=15;i&gt;=0;i--)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        z[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]=z[i+1]+y[i];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8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build spatial pipeline of hardware operators to compute a dataflow graph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no feedback: T=1</a:t>
            </a:r>
          </a:p>
          <a:p>
            <a:r>
              <a:rPr lang="en-US" dirty="0"/>
              <a:t>With feedback limit II: T=II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600066" name="Object 2"/>
          <p:cNvGraphicFramePr>
            <a:graphicFrameLocks noChangeAspect="1"/>
          </p:cNvGraphicFramePr>
          <p:nvPr/>
        </p:nvGraphicFramePr>
        <p:xfrm>
          <a:off x="6400800" y="3352800"/>
          <a:ext cx="2451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080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24511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Pipeline taking one </a:t>
            </a:r>
            <a:r>
              <a:rPr lang="en-US" dirty="0" err="1">
                <a:solidFill>
                  <a:srgbClr val="FF6600"/>
                </a:solidFill>
              </a:rPr>
              <a:t>a[i</a:t>
            </a:r>
            <a:r>
              <a:rPr lang="en-US" dirty="0">
                <a:solidFill>
                  <a:srgbClr val="FF6600"/>
                </a:solidFill>
              </a:rPr>
              <a:t>], </a:t>
            </a:r>
            <a:r>
              <a:rPr lang="en-US" dirty="0" err="1">
                <a:solidFill>
                  <a:srgbClr val="FF6600"/>
                </a:solidFill>
              </a:rPr>
              <a:t>b[i</a:t>
            </a:r>
            <a:r>
              <a:rPr lang="en-US" dirty="0">
                <a:solidFill>
                  <a:srgbClr val="FF6600"/>
                </a:solidFill>
              </a:rPr>
              <a:t>] per cycle?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Full pipeline taking all 16 </a:t>
            </a:r>
            <a:r>
              <a:rPr lang="en-US" dirty="0" err="1">
                <a:solidFill>
                  <a:srgbClr val="FF6600"/>
                </a:solidFill>
              </a:rPr>
              <a:t>a’s</a:t>
            </a:r>
            <a:r>
              <a:rPr lang="en-US" dirty="0">
                <a:solidFill>
                  <a:srgbClr val="FF6600"/>
                </a:solidFill>
              </a:rPr>
              <a:t>, </a:t>
            </a:r>
            <a:r>
              <a:rPr lang="en-US" dirty="0" err="1">
                <a:solidFill>
                  <a:srgbClr val="FF6600"/>
                </a:solidFill>
              </a:rPr>
              <a:t>b’s</a:t>
            </a:r>
            <a:r>
              <a:rPr lang="en-US" dirty="0">
                <a:solidFill>
                  <a:srgbClr val="FF6600"/>
                </a:solidFill>
              </a:rPr>
              <a:t> in cycle?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Latency?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/>
              <a:t>Spatial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6934200" cy="449939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343400" cy="4114800"/>
          </a:xfrm>
        </p:spPr>
        <p:txBody>
          <a:bodyPr/>
          <a:lstStyle/>
          <a:p>
            <a:r>
              <a:rPr lang="en-US" dirty="0"/>
              <a:t>(note slightly different second loop)</a:t>
            </a:r>
          </a:p>
          <a:p>
            <a:r>
              <a:rPr lang="en-US" dirty="0"/>
              <a:t>Common pattern is a reduce operation</a:t>
            </a:r>
          </a:p>
          <a:p>
            <a:pPr lvl="1"/>
            <a:r>
              <a:rPr lang="en-US" dirty="0"/>
              <a:t>Combine a set of data into a single value</a:t>
            </a:r>
          </a:p>
          <a:p>
            <a:r>
              <a:rPr lang="en-US" dirty="0"/>
              <a:t>When reduce operation is associative, can compute with log depth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z=0;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for 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=0;i&lt;16;i++)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        z+=y[i];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/>
              <a:t>Log-Depth Associative 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6934200" cy="44993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BE019A-3925-2740-9A6A-6DE22AFC6C0A}"/>
              </a:ext>
            </a:extLst>
          </p:cNvPr>
          <p:cNvSpPr/>
          <p:nvPr/>
        </p:nvSpPr>
        <p:spPr bwMode="auto">
          <a:xfrm>
            <a:off x="1143000" y="4419600"/>
            <a:ext cx="6477000" cy="19085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9950B5-F71E-174B-9F66-37C10EA38DFF}"/>
              </a:ext>
            </a:extLst>
          </p:cNvPr>
          <p:cNvSpPr/>
          <p:nvPr/>
        </p:nvSpPr>
        <p:spPr bwMode="auto">
          <a:xfrm>
            <a:off x="1143000" y="4114800"/>
            <a:ext cx="49530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D1E478-9C10-6E4E-842B-04F47BA36BEC}"/>
              </a:ext>
            </a:extLst>
          </p:cNvPr>
          <p:cNvSpPr/>
          <p:nvPr/>
        </p:nvSpPr>
        <p:spPr bwMode="auto">
          <a:xfrm>
            <a:off x="5867400" y="4270799"/>
            <a:ext cx="533400" cy="3012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16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a, b still </a:t>
            </a:r>
            <a:r>
              <a:rPr lang="en-US" dirty="0" err="1">
                <a:solidFill>
                  <a:srgbClr val="FF6600"/>
                </a:solidFill>
              </a:rPr>
              <a:t>Tmem</a:t>
            </a:r>
            <a:r>
              <a:rPr lang="en-US" dirty="0">
                <a:solidFill>
                  <a:srgbClr val="FF6600"/>
                </a:solidFill>
              </a:rPr>
              <a:t>=10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7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a, b, c </a:t>
            </a:r>
            <a:r>
              <a:rPr lang="en-US" dirty="0" err="1">
                <a:solidFill>
                  <a:srgbClr val="FF6600"/>
                </a:solidFill>
              </a:rPr>
              <a:t>Tmem</a:t>
            </a:r>
            <a:r>
              <a:rPr lang="en-US" dirty="0">
                <a:solidFill>
                  <a:srgbClr val="FF6600"/>
                </a:solidFill>
              </a:rPr>
              <a:t>=10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y[</a:t>
            </a:r>
            <a:r>
              <a:rPr lang="en-US" dirty="0" err="1"/>
              <a:t>i</a:t>
            </a:r>
            <a:r>
              <a:rPr lang="en-US" dirty="0"/>
              <a:t>]=a[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]+c[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r>
              <a:rPr lang="en-US" dirty="0"/>
              <a:t>Design, optimize, and program a modern System-on-a-Chip.</a:t>
            </a:r>
          </a:p>
          <a:p>
            <a:r>
              <a:rPr lang="en-US" dirty="0"/>
              <a:t>Analyze, identify bottlenecks, design-space</a:t>
            </a:r>
          </a:p>
          <a:p>
            <a:r>
              <a:rPr lang="en-US" dirty="0"/>
              <a:t>Decompose into parallel components</a:t>
            </a:r>
          </a:p>
          <a:p>
            <a:r>
              <a:rPr lang="en-US" dirty="0"/>
              <a:t>Characterize and develop real-time solutions</a:t>
            </a:r>
          </a:p>
          <a:p>
            <a:r>
              <a:rPr lang="en-US" dirty="0"/>
              <a:t>Implement both hardware and software solutions</a:t>
            </a:r>
          </a:p>
          <a:p>
            <a:r>
              <a:rPr lang="en-US" dirty="0"/>
              <a:t>Formulate hardware/software tradeoffs, and perform hardware/software </a:t>
            </a:r>
            <a:r>
              <a:rPr lang="en-US" dirty="0" err="1"/>
              <a:t>codesign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First loop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 of loop body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while(true)  {</a:t>
            </a:r>
          </a:p>
          <a:p>
            <a:pPr>
              <a:buNone/>
            </a:pPr>
            <a:r>
              <a:rPr lang="en-US" dirty="0"/>
              <a:t>    g=0;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 {</a:t>
            </a:r>
          </a:p>
          <a:p>
            <a:pPr>
              <a:buNone/>
            </a:pPr>
            <a:r>
              <a:rPr lang="en-US" dirty="0"/>
              <a:t>        t=a[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]+c[g];</a:t>
            </a:r>
          </a:p>
          <a:p>
            <a:pPr>
              <a:buNone/>
            </a:pPr>
            <a:r>
              <a:rPr lang="en-US" dirty="0"/>
              <a:t>        y[</a:t>
            </a:r>
            <a:r>
              <a:rPr lang="en-US" dirty="0" err="1"/>
              <a:t>i</a:t>
            </a:r>
            <a:r>
              <a:rPr lang="en-US" dirty="0"/>
              <a:t>]=t;</a:t>
            </a:r>
          </a:p>
          <a:p>
            <a:pPr>
              <a:buNone/>
            </a:pPr>
            <a:r>
              <a:rPr lang="en-US" dirty="0"/>
              <a:t>        g=t%16;   }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71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876800"/>
          </a:xfrm>
        </p:spPr>
        <p:txBody>
          <a:bodyPr/>
          <a:lstStyle/>
          <a:p>
            <a:r>
              <a:rPr lang="en-US" dirty="0"/>
              <a:t>Can control </a:t>
            </a:r>
            <a:r>
              <a:rPr lang="en-US" dirty="0" err="1"/>
              <a:t>datapath</a:t>
            </a:r>
            <a:r>
              <a:rPr lang="en-US" dirty="0"/>
              <a:t> to perform multiple, heterogeneous operations per cycle</a:t>
            </a:r>
          </a:p>
          <a:p>
            <a:pPr lvl="1"/>
            <a:r>
              <a:rPr lang="en-US" dirty="0"/>
              <a:t>Tune parallelism</a:t>
            </a:r>
          </a:p>
          <a:p>
            <a:r>
              <a:rPr lang="en-US" dirty="0"/>
              <a:t>Op types: A, B, C</a:t>
            </a:r>
          </a:p>
          <a:p>
            <a:pPr lvl="1"/>
            <a:r>
              <a:rPr lang="en-US" dirty="0"/>
              <a:t>Ops N</a:t>
            </a:r>
            <a:r>
              <a:rPr lang="en-US" baseline="-25000" dirty="0"/>
              <a:t>A</a:t>
            </a:r>
            <a:r>
              <a:rPr lang="en-US" dirty="0"/>
              <a:t>, N</a:t>
            </a:r>
            <a:r>
              <a:rPr lang="en-US" baseline="-25000" dirty="0"/>
              <a:t>B</a:t>
            </a:r>
            <a:r>
              <a:rPr lang="en-US" dirty="0"/>
              <a:t>, N</a:t>
            </a:r>
            <a:r>
              <a:rPr lang="en-US" baseline="-25000" dirty="0"/>
              <a:t>C</a:t>
            </a:r>
          </a:p>
          <a:p>
            <a:pPr lvl="1"/>
            <a:r>
              <a:rPr lang="en-US" dirty="0"/>
              <a:t>Number of Hardware Units H</a:t>
            </a:r>
            <a:r>
              <a:rPr lang="en-US" baseline="-25000" dirty="0"/>
              <a:t>A</a:t>
            </a:r>
            <a:r>
              <a:rPr lang="en-US" dirty="0"/>
              <a:t>, H</a:t>
            </a:r>
            <a:r>
              <a:rPr lang="en-US" baseline="-25000" dirty="0"/>
              <a:t>B</a:t>
            </a:r>
            <a:r>
              <a:rPr lang="en-US" dirty="0"/>
              <a:t>, H</a:t>
            </a:r>
            <a:r>
              <a:rPr lang="en-US" baseline="-25000" dirty="0"/>
              <a:t>C</a:t>
            </a:r>
          </a:p>
          <a:p>
            <a:r>
              <a:rPr lang="en-US" dirty="0"/>
              <a:t>T</a:t>
            </a:r>
            <a:r>
              <a:rPr lang="en-US" baseline="-25000" dirty="0"/>
              <a:t>RB</a:t>
            </a:r>
            <a:r>
              <a:rPr lang="en-US" dirty="0"/>
              <a:t>=</a:t>
            </a:r>
            <a:r>
              <a:rPr lang="en-US" dirty="0" err="1"/>
              <a:t>max(N</a:t>
            </a:r>
            <a:r>
              <a:rPr lang="en-US" baseline="-25000" dirty="0" err="1"/>
              <a:t>A</a:t>
            </a:r>
            <a:r>
              <a:rPr lang="en-US" dirty="0"/>
              <a:t>/H</a:t>
            </a:r>
            <a:r>
              <a:rPr lang="en-US" baseline="-25000" dirty="0"/>
              <a:t>A</a:t>
            </a:r>
            <a:r>
              <a:rPr lang="en-US" dirty="0"/>
              <a:t>, N</a:t>
            </a:r>
            <a:r>
              <a:rPr lang="en-US" baseline="-25000" dirty="0"/>
              <a:t>B</a:t>
            </a:r>
            <a:r>
              <a:rPr lang="en-US" dirty="0"/>
              <a:t>/H</a:t>
            </a:r>
            <a:r>
              <a:rPr lang="en-US" baseline="-25000" dirty="0"/>
              <a:t>B</a:t>
            </a:r>
            <a:r>
              <a:rPr lang="en-US" dirty="0"/>
              <a:t>, N</a:t>
            </a:r>
            <a:r>
              <a:rPr lang="en-US" baseline="-25000" dirty="0"/>
              <a:t>C</a:t>
            </a:r>
            <a:r>
              <a:rPr lang="en-US" dirty="0"/>
              <a:t>/H</a:t>
            </a:r>
            <a:r>
              <a:rPr lang="en-US" baseline="-25000" dirty="0"/>
              <a:t>C</a:t>
            </a:r>
            <a:r>
              <a:rPr lang="en-US" dirty="0"/>
              <a:t>,…)≤T</a:t>
            </a:r>
            <a:r>
              <a:rPr lang="en-US" baseline="-25000" dirty="0"/>
              <a:t>VLIW</a:t>
            </a:r>
          </a:p>
          <a:p>
            <a:r>
              <a:rPr lang="en-US" dirty="0"/>
              <a:t>T</a:t>
            </a:r>
            <a:r>
              <a:rPr lang="en-US" baseline="-25000" dirty="0"/>
              <a:t>CP</a:t>
            </a:r>
            <a:r>
              <a:rPr lang="en-US" dirty="0"/>
              <a:t>≤T</a:t>
            </a:r>
            <a:r>
              <a:rPr lang="en-US" baseline="-25000" dirty="0"/>
              <a:t>VLIW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599042" name="Object 2"/>
          <p:cNvGraphicFramePr>
            <a:graphicFrameLocks noChangeAspect="1"/>
          </p:cNvGraphicFramePr>
          <p:nvPr/>
        </p:nvGraphicFramePr>
        <p:xfrm>
          <a:off x="6400800" y="3352800"/>
          <a:ext cx="2451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56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24511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28600"/>
            <a:ext cx="4758000" cy="1369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VLIW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load/store (</a:t>
            </a:r>
            <a:r>
              <a:rPr lang="en-US" dirty="0" err="1">
                <a:solidFill>
                  <a:srgbClr val="FF6600"/>
                </a:solidFill>
              </a:rPr>
              <a:t>a,b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Assume single cycle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</a:t>
            </a:r>
            <a:r>
              <a:rPr lang="en-US" dirty="0" err="1">
                <a:solidFill>
                  <a:srgbClr val="FF6600"/>
                </a:solidFill>
              </a:rPr>
              <a:t>mpy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1 add</a:t>
            </a:r>
          </a:p>
          <a:p>
            <a:r>
              <a:rPr lang="en-US" dirty="0">
                <a:solidFill>
                  <a:srgbClr val="FF6600"/>
                </a:solidFill>
              </a:rPr>
              <a:t>RB</a:t>
            </a:r>
          </a:p>
          <a:p>
            <a:r>
              <a:rPr lang="en-US" dirty="0">
                <a:solidFill>
                  <a:srgbClr val="FF6600"/>
                </a:solidFill>
              </a:rPr>
              <a:t>CP</a:t>
            </a:r>
          </a:p>
          <a:p>
            <a:r>
              <a:rPr lang="en-US" dirty="0">
                <a:solidFill>
                  <a:srgbClr val="FF6600"/>
                </a:solidFill>
              </a:rPr>
              <a:t>Schedule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VLIW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4 load/store (</a:t>
            </a:r>
            <a:r>
              <a:rPr lang="en-US" dirty="0" err="1">
                <a:solidFill>
                  <a:srgbClr val="FF6600"/>
                </a:solidFill>
              </a:rPr>
              <a:t>a,b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Assume single cycle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2 </a:t>
            </a:r>
            <a:r>
              <a:rPr lang="en-US" dirty="0" err="1">
                <a:solidFill>
                  <a:srgbClr val="FF6600"/>
                </a:solidFill>
              </a:rPr>
              <a:t>mpy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2 add</a:t>
            </a:r>
          </a:p>
          <a:p>
            <a:r>
              <a:rPr lang="en-US" dirty="0">
                <a:solidFill>
                  <a:srgbClr val="FF6600"/>
                </a:solidFill>
              </a:rPr>
              <a:t>RB</a:t>
            </a:r>
          </a:p>
          <a:p>
            <a:r>
              <a:rPr lang="en-US" dirty="0">
                <a:solidFill>
                  <a:srgbClr val="FF6600"/>
                </a:solidFill>
              </a:rPr>
              <a:t>CP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can end up being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594946" name="Object 2"/>
          <p:cNvGraphicFramePr>
            <a:graphicFrameLocks noChangeAspect="1"/>
          </p:cNvGraphicFramePr>
          <p:nvPr/>
        </p:nvGraphicFramePr>
        <p:xfrm>
          <a:off x="1143000" y="3352800"/>
          <a:ext cx="75342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08" name="Equation" r:id="rId3" imgW="1485900" imgH="266700" progId="Equation.3">
                  <p:embed/>
                </p:oleObj>
              </mc:Choice>
              <mc:Fallback>
                <p:oleObj name="Equation" r:id="rId3" imgW="14859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753427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5715000"/>
            <a:ext cx="53693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</a:t>
            </a:r>
            <a:r>
              <a:rPr lang="en-US" sz="3200" baseline="-25000" dirty="0">
                <a:latin typeface="+mn-lt"/>
              </a:rPr>
              <a:t>comp</a:t>
            </a:r>
            <a:r>
              <a:rPr lang="en-US" sz="3200" dirty="0">
                <a:latin typeface="+mn-lt"/>
              </a:rPr>
              <a:t>(1)/p+T</a:t>
            </a:r>
            <a:r>
              <a:rPr lang="en-US" sz="3200" baseline="-25000" dirty="0">
                <a:latin typeface="+mn-lt"/>
              </a:rPr>
              <a:t>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/>
              <a:t>Pipeline to perform one multiply per cycle</a:t>
            </a:r>
          </a:p>
          <a:p>
            <a:r>
              <a:rPr lang="en-US" dirty="0"/>
              <a:t>Memory supplies one data item from large memory (</a:t>
            </a:r>
            <a:r>
              <a:rPr lang="en-US" dirty="0" err="1"/>
              <a:t>a,b</a:t>
            </a:r>
            <a:r>
              <a:rPr lang="en-US" dirty="0"/>
              <a:t>) every 10 cycles</a:t>
            </a:r>
          </a:p>
          <a:p>
            <a:r>
              <a:rPr lang="en-US" dirty="0">
                <a:solidFill>
                  <a:srgbClr val="FF6600"/>
                </a:solidFill>
              </a:rPr>
              <a:t>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(number of cycles)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can end up being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594946" name="Object 2"/>
          <p:cNvGraphicFramePr>
            <a:graphicFrameLocks noChangeAspect="1"/>
          </p:cNvGraphicFramePr>
          <p:nvPr/>
        </p:nvGraphicFramePr>
        <p:xfrm>
          <a:off x="1143000" y="3352800"/>
          <a:ext cx="75342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56" name="Equation" r:id="rId3" imgW="1485900" imgH="266700" progId="Equation.3">
                  <p:embed/>
                </p:oleObj>
              </mc:Choice>
              <mc:Fallback>
                <p:oleObj name="Equation" r:id="rId3" imgW="14859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753427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5715000"/>
            <a:ext cx="69301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</a:t>
            </a:r>
            <a:r>
              <a:rPr lang="en-US" sz="3200" baseline="-25000" dirty="0">
                <a:latin typeface="+mn-lt"/>
              </a:rPr>
              <a:t>comp</a:t>
            </a:r>
            <a:r>
              <a:rPr lang="en-US" sz="3200" dirty="0">
                <a:latin typeface="+mn-lt"/>
              </a:rPr>
              <a:t>(1)/p+T</a:t>
            </a:r>
            <a:r>
              <a:rPr lang="en-US" sz="3200" baseline="-25000" dirty="0">
                <a:latin typeface="+mn-lt"/>
              </a:rPr>
              <a:t>mem</a:t>
            </a:r>
            <a:r>
              <a:rPr lang="en-US" sz="3200" dirty="0">
                <a:latin typeface="+mn-lt"/>
              </a:rPr>
              <a:t>/Membw</a:t>
            </a:r>
            <a:endParaRPr lang="en-US" sz="3200" baseline="-25000" dirty="0"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 in higher bandwidth</a:t>
            </a:r>
          </a:p>
          <a:p>
            <a:pPr lvl="1"/>
            <a:r>
              <a:rPr lang="en-US" dirty="0"/>
              <a:t>Wider memory</a:t>
            </a:r>
          </a:p>
          <a:p>
            <a:pPr lvl="1"/>
            <a:r>
              <a:rPr lang="en-US" dirty="0"/>
              <a:t>More memory banks</a:t>
            </a:r>
          </a:p>
          <a:p>
            <a:r>
              <a:rPr lang="en-US" dirty="0"/>
              <a:t>Exploit data reuse</a:t>
            </a:r>
          </a:p>
          <a:p>
            <a:pPr lvl="1"/>
            <a:r>
              <a:rPr lang="en-US" dirty="0"/>
              <a:t>Smaller memories may have more bandwidth</a:t>
            </a:r>
          </a:p>
          <a:p>
            <a:pPr lvl="1"/>
            <a:r>
              <a:rPr lang="en-US" dirty="0"/>
              <a:t>Smaller memories are additional banks</a:t>
            </a:r>
          </a:p>
          <a:p>
            <a:pPr lvl="2"/>
            <a:r>
              <a:rPr lang="en-US" dirty="0"/>
              <a:t>More bandwidth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parallel, communication may be bottleneck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Ideal (like VLIW): </a:t>
            </a:r>
          </a:p>
          <a:p>
            <a:pPr lvl="1">
              <a:buNone/>
            </a:pPr>
            <a:r>
              <a:rPr lang="en-US" dirty="0" err="1"/>
              <a:t>T≤max(T</a:t>
            </a:r>
            <a:r>
              <a:rPr lang="en-US" baseline="-25000" dirty="0" err="1"/>
              <a:t>comp</a:t>
            </a:r>
            <a:r>
              <a:rPr lang="en-US" dirty="0" err="1"/>
              <a:t>/p,T</a:t>
            </a:r>
            <a:r>
              <a:rPr lang="en-US" baseline="-25000" dirty="0" err="1"/>
              <a:t>mem</a:t>
            </a:r>
            <a:r>
              <a:rPr lang="en-US" dirty="0" err="1"/>
              <a:t>/membw,T</a:t>
            </a:r>
            <a:r>
              <a:rPr lang="en-US" baseline="-25000" dirty="0" err="1"/>
              <a:t>comm</a:t>
            </a:r>
            <a:r>
              <a:rPr lang="en-US" dirty="0" err="1"/>
              <a:t>/netbw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604162" name="Object 2"/>
          <p:cNvGraphicFramePr>
            <a:graphicFrameLocks noChangeAspect="1"/>
          </p:cNvGraphicFramePr>
          <p:nvPr/>
        </p:nvGraphicFramePr>
        <p:xfrm>
          <a:off x="457200" y="3352800"/>
          <a:ext cx="8229600" cy="1144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6" name="Equation" r:id="rId3" imgW="1917700" imgH="266700" progId="Equation.3">
                  <p:embed/>
                </p:oleObj>
              </mc:Choice>
              <mc:Fallback>
                <p:oleObj name="Equation" r:id="rId3" imgW="19177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8229600" cy="1144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772400" cy="4114800"/>
          </a:xfrm>
        </p:spPr>
        <p:txBody>
          <a:bodyPr/>
          <a:lstStyle/>
          <a:p>
            <a:r>
              <a:rPr lang="en-US" dirty="0"/>
              <a:t>Can model area of various solutions</a:t>
            </a:r>
          </a:p>
          <a:p>
            <a:pPr lvl="1"/>
            <a:r>
              <a:rPr lang="en-US" dirty="0"/>
              <a:t>Sum of component areas</a:t>
            </a:r>
          </a:p>
          <a:p>
            <a:pPr lvl="1"/>
            <a:r>
              <a:rPr lang="en-US" dirty="0"/>
              <a:t>(watch interconnect)</a:t>
            </a:r>
          </a:p>
          <a:p>
            <a:r>
              <a:rPr lang="en-US" dirty="0"/>
              <a:t>Cost proportional A/</a:t>
            </a:r>
            <a:r>
              <a:rPr lang="en-US" dirty="0" err="1"/>
              <a:t>P</a:t>
            </a:r>
            <a:r>
              <a:rPr lang="en-US" baseline="-25000" dirty="0" err="1"/>
              <a:t>chip</a:t>
            </a:r>
            <a:endParaRPr lang="en-US" baseline="-25000" dirty="0"/>
          </a:p>
          <a:p>
            <a:r>
              <a:rPr lang="en-US" dirty="0"/>
              <a:t>Without sparing</a:t>
            </a:r>
          </a:p>
          <a:p>
            <a:pPr lvl="1"/>
            <a:r>
              <a:rPr lang="en-US" dirty="0" err="1"/>
              <a:t>P</a:t>
            </a:r>
            <a:r>
              <a:rPr lang="en-US" baseline="-25000" dirty="0" err="1"/>
              <a:t>chip</a:t>
            </a:r>
            <a:r>
              <a:rPr lang="en-US" dirty="0"/>
              <a:t> = (</a:t>
            </a:r>
            <a:r>
              <a:rPr lang="en-US" dirty="0" err="1"/>
              <a:t>P</a:t>
            </a:r>
            <a:r>
              <a:rPr lang="en-US" baseline="-25000" dirty="0" err="1"/>
              <a:t>mm</a:t>
            </a:r>
            <a:r>
              <a:rPr lang="en-US" dirty="0" err="1"/>
              <a:t>)</a:t>
            </a:r>
            <a:r>
              <a:rPr lang="en-US" baseline="30000" dirty="0" err="1"/>
              <a:t>A</a:t>
            </a:r>
            <a:endParaRPr lang="en-US" baseline="30000" dirty="0"/>
          </a:p>
          <a:p>
            <a:r>
              <a:rPr lang="en-US" dirty="0"/>
              <a:t>Sparing</a:t>
            </a:r>
          </a:p>
          <a:p>
            <a:pPr lvl="1"/>
            <a:r>
              <a:rPr lang="en-US" dirty="0" err="1"/>
              <a:t>Pmofn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625666" name="Object 2"/>
          <p:cNvGraphicFramePr>
            <a:graphicFrameLocks noChangeAspect="1"/>
          </p:cNvGraphicFramePr>
          <p:nvPr/>
        </p:nvGraphicFramePr>
        <p:xfrm>
          <a:off x="6477000" y="2590800"/>
          <a:ext cx="22193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94" name="Equation" r:id="rId3" imgW="609600" imgH="266700" progId="Equation.3">
                  <p:embed/>
                </p:oleObj>
              </mc:Choice>
              <mc:Fallback>
                <p:oleObj name="Equation" r:id="rId3" imgW="6096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590800"/>
                        <a:ext cx="221932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248400" y="4267200"/>
          <a:ext cx="2340429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95" name="Equation" r:id="rId5" imgW="762000" imgH="266700" progId="Equation.3">
                  <p:embed/>
                </p:oleObj>
              </mc:Choice>
              <mc:Fallback>
                <p:oleObj name="Equation" r:id="rId5" imgW="7620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67200"/>
                        <a:ext cx="2340429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Understand the system on a chip from gates to application software, including:</a:t>
            </a:r>
          </a:p>
          <a:p>
            <a:pPr lvl="1"/>
            <a:r>
              <a:rPr lang="en-US" dirty="0"/>
              <a:t> on-chip memories and communication networks, I/O interfacing, RTL design of accelerators, processors, firmware and OS/infrastructure software.</a:t>
            </a:r>
          </a:p>
          <a:p>
            <a:r>
              <a:rPr lang="en-US" dirty="0"/>
              <a:t>Understand and estimate key design metrics and requirements including:</a:t>
            </a:r>
          </a:p>
          <a:p>
            <a:pPr lvl="1"/>
            <a:r>
              <a:rPr lang="en-US" dirty="0"/>
              <a:t> area, latency, throughput, energy, power, predictability, and reliability.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Multi-Objective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forms of parallelism</a:t>
            </a:r>
          </a:p>
          <a:p>
            <a:r>
              <a:rPr lang="en-US" dirty="0"/>
              <a:t>Given fixed area (resources, energy)</a:t>
            </a:r>
          </a:p>
          <a:p>
            <a:pPr lvl="1"/>
            <a:r>
              <a:rPr lang="en-US" dirty="0"/>
              <a:t>Maximize performance </a:t>
            </a:r>
          </a:p>
          <a:p>
            <a:pPr lvl="1"/>
            <a:r>
              <a:rPr lang="en-US" dirty="0"/>
              <a:t>Select best architecture </a:t>
            </a:r>
          </a:p>
          <a:p>
            <a:r>
              <a:rPr lang="en-US" dirty="0"/>
              <a:t>Given fixed performance goal</a:t>
            </a:r>
          </a:p>
          <a:p>
            <a:pPr lvl="1"/>
            <a:r>
              <a:rPr lang="en-US" dirty="0"/>
              <a:t>Find architecture that achieves</a:t>
            </a:r>
          </a:p>
          <a:p>
            <a:pPr lvl="1"/>
            <a:r>
              <a:rPr lang="en-US" dirty="0"/>
              <a:t>With minimum area (energy, cost)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114800"/>
          </a:xfrm>
        </p:spPr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Bottleneck</a:t>
            </a:r>
          </a:p>
          <a:p>
            <a:pPr lvl="1"/>
            <a:r>
              <a:rPr lang="en-US" dirty="0" err="1"/>
              <a:t>Amdhal’s</a:t>
            </a:r>
            <a:r>
              <a:rPr lang="en-US" dirty="0"/>
              <a:t> Law Speedup</a:t>
            </a:r>
          </a:p>
          <a:p>
            <a:pPr lvl="1"/>
            <a:r>
              <a:rPr lang="en-US" dirty="0"/>
              <a:t>Computational requirements</a:t>
            </a:r>
          </a:p>
          <a:p>
            <a:pPr lvl="1"/>
            <a:r>
              <a:rPr lang="en-US" dirty="0"/>
              <a:t>Resource Bounds</a:t>
            </a:r>
          </a:p>
          <a:p>
            <a:pPr lvl="1"/>
            <a:r>
              <a:rPr lang="en-US" dirty="0"/>
              <a:t>Critical Path</a:t>
            </a:r>
          </a:p>
          <a:p>
            <a:pPr lvl="1"/>
            <a:r>
              <a:rPr lang="en-US" dirty="0"/>
              <a:t>Latency/throughput</a:t>
            </a:r>
          </a:p>
          <a:p>
            <a:r>
              <a:rPr lang="en-US" dirty="0"/>
              <a:t>Model/estimate speedup, </a:t>
            </a:r>
            <a:r>
              <a:rPr lang="en-US" dirty="0">
                <a:solidFill>
                  <a:srgbClr val="0000FF"/>
                </a:solidFill>
              </a:rPr>
              <a:t>area, energy, yield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4800600"/>
          </a:xfrm>
        </p:spPr>
        <p:txBody>
          <a:bodyPr/>
          <a:lstStyle/>
          <a:p>
            <a:r>
              <a:rPr lang="en-US" dirty="0"/>
              <a:t>From Code </a:t>
            </a:r>
          </a:p>
          <a:p>
            <a:r>
              <a:rPr lang="en-US" dirty="0"/>
              <a:t>Forms of Parallelism</a:t>
            </a:r>
          </a:p>
          <a:p>
            <a:r>
              <a:rPr lang="en-US" dirty="0"/>
              <a:t>Dataflow, SIMD, </a:t>
            </a:r>
            <a:r>
              <a:rPr lang="en-US" dirty="0">
                <a:solidFill>
                  <a:srgbClr val="0000FF"/>
                </a:solidFill>
              </a:rPr>
              <a:t>VLIW</a:t>
            </a:r>
            <a:r>
              <a:rPr lang="en-US" dirty="0"/>
              <a:t>, hardware pipeline, threads</a:t>
            </a:r>
          </a:p>
          <a:p>
            <a:r>
              <a:rPr lang="en-US" dirty="0"/>
              <a:t>Map/schedule task graph to (multiple) target substrates</a:t>
            </a:r>
          </a:p>
          <a:p>
            <a:r>
              <a:rPr lang="en-US" dirty="0"/>
              <a:t>Memory assignment and movement</a:t>
            </a:r>
          </a:p>
          <a:p>
            <a:r>
              <a:rPr lang="en-US" dirty="0"/>
              <a:t>Area-time points</a:t>
            </a:r>
          </a:p>
          <a:p>
            <a:r>
              <a:rPr lang="en-US" dirty="0">
                <a:solidFill>
                  <a:srgbClr val="0000FF"/>
                </a:solidFill>
              </a:rPr>
              <a:t>Real 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Courses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CIS240, 501(371)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Best Effort Computing</a:t>
            </a:r>
          </a:p>
          <a:p>
            <a:pPr lvl="1"/>
            <a:r>
              <a:rPr lang="en-US" dirty="0"/>
              <a:t>Run as fast as you can</a:t>
            </a:r>
          </a:p>
          <a:p>
            <a:r>
              <a:rPr lang="en-US" dirty="0"/>
              <a:t>Binary compatible</a:t>
            </a:r>
          </a:p>
          <a:p>
            <a:r>
              <a:rPr lang="en-US" dirty="0"/>
              <a:t>ISA separation</a:t>
            </a:r>
          </a:p>
          <a:p>
            <a:r>
              <a:rPr lang="en-US" dirty="0"/>
              <a:t>Shared memory parallelism</a:t>
            </a:r>
          </a:p>
          <a:p>
            <a:r>
              <a:rPr lang="en-US" dirty="0">
                <a:solidFill>
                  <a:srgbClr val="0000FF"/>
                </a:solidFill>
              </a:rPr>
              <a:t>Caching – automatic memory management</a:t>
            </a:r>
          </a:p>
          <a:p>
            <a:r>
              <a:rPr lang="en-US" dirty="0">
                <a:solidFill>
                  <a:srgbClr val="0000FF"/>
                </a:solidFill>
              </a:rPr>
              <a:t>Superscalar</a:t>
            </a:r>
          </a:p>
          <a:p>
            <a:r>
              <a:rPr lang="en-US" dirty="0">
                <a:solidFill>
                  <a:srgbClr val="0000FF"/>
                </a:solidFill>
              </a:rPr>
              <a:t>Pipelined processor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ESE532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343401" y="2174875"/>
            <a:ext cx="4648200" cy="3951288"/>
          </a:xfrm>
        </p:spPr>
        <p:txBody>
          <a:bodyPr/>
          <a:lstStyle/>
          <a:p>
            <a:r>
              <a:rPr lang="en-US" dirty="0"/>
              <a:t>Hardware-Software </a:t>
            </a:r>
            <a:r>
              <a:rPr lang="en-US" dirty="0" err="1"/>
              <a:t>codesign</a:t>
            </a:r>
            <a:endParaRPr lang="en-US" dirty="0"/>
          </a:p>
          <a:p>
            <a:pPr lvl="1"/>
            <a:r>
              <a:rPr lang="en-US" dirty="0"/>
              <a:t>Willing to recompile, maybe rewrite code</a:t>
            </a:r>
          </a:p>
          <a:p>
            <a:pPr lvl="1"/>
            <a:r>
              <a:rPr lang="en-US" dirty="0"/>
              <a:t>Define/refine hardware</a:t>
            </a:r>
          </a:p>
          <a:p>
            <a:r>
              <a:rPr lang="en-US" dirty="0"/>
              <a:t>Real-Time</a:t>
            </a:r>
          </a:p>
          <a:p>
            <a:pPr lvl="1"/>
            <a:r>
              <a:rPr lang="en-US" dirty="0"/>
              <a:t>Guarantee meet deadline</a:t>
            </a:r>
          </a:p>
          <a:p>
            <a:r>
              <a:rPr lang="en-US" dirty="0"/>
              <a:t>Non shared-memory models</a:t>
            </a:r>
          </a:p>
          <a:p>
            <a:r>
              <a:rPr lang="en-US" dirty="0"/>
              <a:t>Explicit memory management</a:t>
            </a:r>
          </a:p>
          <a:p>
            <a:r>
              <a:rPr lang="en-US" dirty="0">
                <a:solidFill>
                  <a:schemeClr val="accent2"/>
                </a:solidFill>
              </a:rPr>
              <a:t>VLIW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61963" y="0"/>
            <a:ext cx="8229600" cy="752476"/>
          </a:xfrm>
        </p:spPr>
        <p:txBody>
          <a:bodyPr/>
          <a:lstStyle/>
          <a:p>
            <a:pPr eaLnBrk="1" hangingPunct="1"/>
            <a:r>
              <a:rPr lang="en-US" sz="2400" b="1">
                <a:ea typeface="ＭＳ Ｐゴシック" pitchFamily="-103" charset="-128"/>
                <a:cs typeface="ＭＳ Ｐゴシック" pitchFamily="-103" charset="-128"/>
              </a:rPr>
              <a:t>Circuits and Computer Engineering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52813" y="930275"/>
            <a:ext cx="2674937" cy="13795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ESE370</a:t>
            </a:r>
          </a:p>
          <a:p>
            <a:pPr algn="ctr" defTabSz="457200" eaLnBrk="1" hangingPunct="1">
              <a:defRPr/>
            </a:pPr>
            <a:r>
              <a:rPr lang="en-US" sz="1400" u="sng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Circuit Level Modeling &amp; Optimization of Dig. Systems</a:t>
            </a:r>
          </a:p>
          <a:p>
            <a:pPr algn="ctr" defTabSz="457200" eaLnBrk="1" hangingPunct="1">
              <a:defRPr/>
            </a:pPr>
            <a:r>
              <a:rPr lang="en-US" sz="120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Transistor models, CMOS logic, delay, scaling, energy, interconnects, flip-flops, noise, T-lines, RAM design </a:t>
            </a:r>
            <a:endParaRPr lang="en-US" sz="110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81600" y="4800600"/>
            <a:ext cx="1979613" cy="173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ESE578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RF Integrated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 Circuits Design</a:t>
            </a:r>
          </a:p>
          <a:p>
            <a:pPr algn="ctr" defTabSz="457200" eaLnBrk="1" hangingPunct="1">
              <a:defRPr/>
            </a:pPr>
            <a:r>
              <a:rPr lang="en-US" sz="1200" dirty="0" err="1">
                <a:solidFill>
                  <a:srgbClr val="FFFFFF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-wave Eng overview, T-line, Smith-chart, S-parameters, matching, passive devices, small signal amplifier, LNA and PA, mixed signal on chip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18313" y="914400"/>
            <a:ext cx="2041525" cy="139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ESE319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prstClr val="white"/>
                </a:solidFill>
              </a:rPr>
              <a:t>Electronics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Diode &amp; Transistor Circuits, Single Stage &amp; Diff.  Amplifiers, Filters, Oscillators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148512" y="2590800"/>
            <a:ext cx="1995488" cy="173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ESE419 (572)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Analog Integrated Circuits</a:t>
            </a:r>
          </a:p>
          <a:p>
            <a:pPr algn="ctr" defTabSz="457200" eaLnBrk="1" hangingPunct="1"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MOSFET circuits, </a:t>
            </a:r>
            <a:r>
              <a:rPr lang="en-US" sz="12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Ampl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. Stages, I-Mirrors, Op-Amps, Feedback, Stability, Root Locus, </a:t>
            </a:r>
            <a:r>
              <a:rPr lang="en-US" sz="12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Cascode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Ampl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algn="ctr" defTabSz="457200" eaLnBrk="1" hangingPunct="1">
              <a:defRPr/>
            </a:pPr>
            <a:endParaRPr lang="en-US" sz="16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24" name="Straight Arrow Connector 23"/>
          <p:cNvCxnSpPr>
            <a:stCxn id="11" idx="2"/>
            <a:endCxn id="12" idx="0"/>
          </p:cNvCxnSpPr>
          <p:nvPr/>
        </p:nvCxnSpPr>
        <p:spPr bwMode="auto">
          <a:xfrm rot="16200000" flipH="1">
            <a:off x="7852173" y="2296716"/>
            <a:ext cx="280987" cy="307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134" idx="0"/>
          </p:cNvCxnSpPr>
          <p:nvPr/>
        </p:nvCxnSpPr>
        <p:spPr bwMode="auto">
          <a:xfrm rot="5400000">
            <a:off x="4167983" y="2273300"/>
            <a:ext cx="585787" cy="658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9" name="TextBox 28"/>
          <p:cNvSpPr txBox="1">
            <a:spLocks noChangeArrowheads="1"/>
          </p:cNvSpPr>
          <p:nvPr/>
        </p:nvSpPr>
        <p:spPr bwMode="auto">
          <a:xfrm>
            <a:off x="4597400" y="2390775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or</a:t>
            </a:r>
          </a:p>
        </p:txBody>
      </p:sp>
      <p:sp>
        <p:nvSpPr>
          <p:cNvPr id="14351" name="TextBox 34"/>
          <p:cNvSpPr txBox="1">
            <a:spLocks noChangeArrowheads="1"/>
          </p:cNvSpPr>
          <p:nvPr/>
        </p:nvSpPr>
        <p:spPr bwMode="auto">
          <a:xfrm>
            <a:off x="3822700" y="4889500"/>
            <a:ext cx="779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Digital</a:t>
            </a:r>
          </a:p>
        </p:txBody>
      </p:sp>
      <p:sp>
        <p:nvSpPr>
          <p:cNvPr id="14352" name="TextBox 35"/>
          <p:cNvSpPr txBox="1">
            <a:spLocks noChangeArrowheads="1"/>
          </p:cNvSpPr>
          <p:nvPr/>
        </p:nvSpPr>
        <p:spPr bwMode="auto">
          <a:xfrm>
            <a:off x="6400800" y="6489700"/>
            <a:ext cx="833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Analog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685800"/>
            <a:ext cx="2182812" cy="139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ESE350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Embedded Systems</a:t>
            </a:r>
          </a:p>
          <a:p>
            <a:pPr algn="ctr" defTabSz="457200" eaLnBrk="1" hangingPunct="1">
              <a:defRPr/>
            </a:pPr>
            <a:r>
              <a:rPr lang="en-US" sz="1200" dirty="0" err="1">
                <a:solidFill>
                  <a:srgbClr val="FFFFFF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-controller architectures, Interfacing, ADC, sensor and actuator control, ROS, network protocols 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4356" name="TextBox 36"/>
          <p:cNvSpPr txBox="1">
            <a:spLocks noChangeArrowheads="1"/>
          </p:cNvSpPr>
          <p:nvPr/>
        </p:nvSpPr>
        <p:spPr bwMode="auto">
          <a:xfrm>
            <a:off x="0" y="6211887"/>
            <a:ext cx="1196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Embedded</a:t>
            </a:r>
          </a:p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(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uP/uC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)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124200" y="2895600"/>
            <a:ext cx="2014537" cy="173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ESE570</a:t>
            </a:r>
          </a:p>
          <a:p>
            <a:pPr algn="ctr" defTabSz="457200" eaLnBrk="1" hangingPunct="1">
              <a:defRPr/>
            </a:pPr>
            <a:r>
              <a:rPr lang="en-US" sz="1400" u="sng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Digital Integrated Circuits</a:t>
            </a:r>
          </a:p>
          <a:p>
            <a:pPr algn="ctr" defTabSz="457200" eaLnBrk="1" hangingPunct="1">
              <a:defRPr/>
            </a:pPr>
            <a:r>
              <a:rPr lang="en-US" sz="120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MOSFET Trans Models, Inverter switching, MOS Logic, Memories, Implementation methods, Layout</a:t>
            </a:r>
            <a:r>
              <a:rPr lang="en-US" sz="140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198" name="Straight Arrow Connector 197"/>
          <p:cNvCxnSpPr>
            <a:stCxn id="11" idx="2"/>
            <a:endCxn id="134" idx="0"/>
          </p:cNvCxnSpPr>
          <p:nvPr/>
        </p:nvCxnSpPr>
        <p:spPr bwMode="auto">
          <a:xfrm rot="5400000">
            <a:off x="5692380" y="748903"/>
            <a:ext cx="585787" cy="3707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1066800" y="2971800"/>
            <a:ext cx="2014537" cy="1616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ESE532</a:t>
            </a:r>
          </a:p>
          <a:p>
            <a:pPr algn="ctr" defTabSz="457200" eaLnBrk="1" hangingPunct="1">
              <a:defRPr/>
            </a:pPr>
            <a:r>
              <a:rPr lang="en-US" sz="1400" u="sng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SoC</a:t>
            </a: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 Architecture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Hardware/Software</a:t>
            </a:r>
          </a:p>
          <a:p>
            <a:pPr algn="ctr" defTabSz="457200" eaLnBrk="1" hangingPunct="1">
              <a:defRPr/>
            </a:pPr>
            <a:r>
              <a:rPr lang="en-US" sz="14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Codesign</a:t>
            </a: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,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Parallelism, Analysis, Real-Time</a:t>
            </a:r>
          </a:p>
          <a:p>
            <a:pPr algn="ctr" defTabSz="457200" eaLnBrk="1" hangingPunct="1">
              <a:defRPr/>
            </a:pPr>
            <a:endParaRPr lang="en-US" sz="14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148512" y="4724400"/>
            <a:ext cx="1995488" cy="173831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 eaLnBrk="1" hangingPunct="1"/>
            <a:r>
              <a:rPr lang="en-US" sz="1600" b="1" dirty="0">
                <a:solidFill>
                  <a:srgbClr val="FFFFFF"/>
                </a:solidFill>
                <a:latin typeface="Calibri" pitchFamily="-111" charset="0"/>
              </a:rPr>
              <a:t>ESE672</a:t>
            </a:r>
            <a:endParaRPr lang="en-US" sz="1600" b="1" dirty="0">
              <a:solidFill>
                <a:srgbClr val="0000FF"/>
              </a:solidFill>
              <a:latin typeface="Calibri" pitchFamily="-111" charset="0"/>
            </a:endParaRPr>
          </a:p>
          <a:p>
            <a:pPr algn="ctr" defTabSz="457200" eaLnBrk="1" hangingPunct="1"/>
            <a:r>
              <a:rPr lang="en-US" sz="1400" b="1" u="sng" dirty="0">
                <a:solidFill>
                  <a:srgbClr val="FFFFFF"/>
                </a:solidFill>
                <a:latin typeface="Calibri" pitchFamily="-111" charset="0"/>
              </a:rPr>
              <a:t>Integrated Communication Circuits</a:t>
            </a:r>
          </a:p>
          <a:p>
            <a:pPr algn="ctr" defTabSz="457200" eaLnBrk="1" hangingPunct="1"/>
            <a:r>
              <a:rPr lang="en-US" sz="1200" dirty="0">
                <a:solidFill>
                  <a:srgbClr val="FFFFFF"/>
                </a:solidFill>
                <a:latin typeface="Calibri" pitchFamily="-111" charset="0"/>
              </a:rPr>
              <a:t>Receivers, Low-noise amplifiers, mixers, oscillators, phase lock loops, power amplifiers</a:t>
            </a:r>
          </a:p>
          <a:p>
            <a:pPr algn="ctr" defTabSz="457200" eaLnBrk="1" hangingPunct="1"/>
            <a:endParaRPr lang="en-US" sz="1600" dirty="0">
              <a:solidFill>
                <a:srgbClr val="FFFFFF"/>
              </a:solidFill>
              <a:latin typeface="Calibri" pitchFamily="-111" charset="0"/>
            </a:endParaRPr>
          </a:p>
          <a:p>
            <a:pPr algn="ctr" defTabSz="457200" eaLnBrk="1" hangingPunct="1"/>
            <a:endParaRPr lang="en-US" sz="1800" dirty="0">
              <a:solidFill>
                <a:srgbClr val="FFFFFF"/>
              </a:solidFill>
              <a:latin typeface="Calibri" pitchFamily="-111" charset="0"/>
            </a:endParaRPr>
          </a:p>
        </p:txBody>
      </p:sp>
      <p:cxnSp>
        <p:nvCxnSpPr>
          <p:cNvPr id="38" name="Straight Arrow Connector 37"/>
          <p:cNvCxnSpPr>
            <a:stCxn id="12" idx="2"/>
            <a:endCxn id="35" idx="0"/>
          </p:cNvCxnSpPr>
          <p:nvPr/>
        </p:nvCxnSpPr>
        <p:spPr>
          <a:xfrm rot="5400000">
            <a:off x="7948613" y="4526756"/>
            <a:ext cx="3952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0" y="4495800"/>
            <a:ext cx="2014537" cy="16160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CIS541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Embedded Cyber Physical Systems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Life-Critical, Real-Time,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Analysis,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Implementations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Validation/verification</a:t>
            </a:r>
          </a:p>
          <a:p>
            <a:pPr algn="ctr" defTabSz="457200" eaLnBrk="1" hangingPunct="1">
              <a:defRPr/>
            </a:pPr>
            <a:endParaRPr lang="en-US" sz="14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Penn ESE532 Fall 2018 -- DeHon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5436-7E87-1644-A8E3-913C50DCC1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181600" y="3810000"/>
            <a:ext cx="1979612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ESE568 (Fall)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Mixed-Signal Circuits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A/D, D/A, sampling…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4" name="Straight Arrow Connector 33"/>
          <p:cNvCxnSpPr>
            <a:stCxn id="11" idx="2"/>
            <a:endCxn id="30" idx="0"/>
          </p:cNvCxnSpPr>
          <p:nvPr/>
        </p:nvCxnSpPr>
        <p:spPr>
          <a:xfrm rot="5400000">
            <a:off x="6255148" y="2226071"/>
            <a:ext cx="1500187" cy="1667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2"/>
            <a:endCxn id="30" idx="0"/>
          </p:cNvCxnSpPr>
          <p:nvPr/>
        </p:nvCxnSpPr>
        <p:spPr>
          <a:xfrm rot="5400000" flipH="1">
            <a:off x="6899274" y="3082132"/>
            <a:ext cx="519113" cy="1974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2"/>
            <a:endCxn id="8" idx="0"/>
          </p:cNvCxnSpPr>
          <p:nvPr/>
        </p:nvCxnSpPr>
        <p:spPr>
          <a:xfrm rot="5400000">
            <a:off x="6923089" y="3577432"/>
            <a:ext cx="471487" cy="1974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28"/>
          <p:cNvSpPr txBox="1">
            <a:spLocks noChangeArrowheads="1"/>
          </p:cNvSpPr>
          <p:nvPr/>
        </p:nvSpPr>
        <p:spPr bwMode="auto">
          <a:xfrm>
            <a:off x="6553200" y="3429000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or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1447800"/>
            <a:ext cx="2182812" cy="139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ESE519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Real-Time &amp; 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Embedded Systems</a:t>
            </a:r>
          </a:p>
          <a:p>
            <a:pPr algn="ctr" defTabSz="457200" eaLnBrk="1" hangingPunct="1">
              <a:defRPr/>
            </a:pPr>
            <a:r>
              <a:rPr lang="en-US" sz="1200" dirty="0" err="1">
                <a:solidFill>
                  <a:srgbClr val="FFFFFF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-controller architectures, Interfacing, ADC, sensor and actuator control, ROS, network protocols 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59" name="Straight Arrow Connector 58"/>
          <p:cNvCxnSpPr>
            <a:stCxn id="56" idx="2"/>
          </p:cNvCxnSpPr>
          <p:nvPr/>
        </p:nvCxnSpPr>
        <p:spPr>
          <a:xfrm rot="5400000">
            <a:off x="-90090" y="3314303"/>
            <a:ext cx="1652587" cy="710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2"/>
          </p:cNvCxnSpPr>
          <p:nvPr/>
        </p:nvCxnSpPr>
        <p:spPr>
          <a:xfrm rot="5400000">
            <a:off x="100409" y="2361804"/>
            <a:ext cx="2414589" cy="1853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  <a:endCxn id="29" idx="0"/>
          </p:cNvCxnSpPr>
          <p:nvPr/>
        </p:nvCxnSpPr>
        <p:spPr>
          <a:xfrm rot="5400000">
            <a:off x="1708945" y="2446338"/>
            <a:ext cx="890587" cy="160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28"/>
          <p:cNvSpPr txBox="1">
            <a:spLocks noChangeArrowheads="1"/>
          </p:cNvSpPr>
          <p:nvPr/>
        </p:nvSpPr>
        <p:spPr bwMode="auto">
          <a:xfrm>
            <a:off x="762000" y="3352800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or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Courses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Security: CIS331, CIS551</a:t>
            </a:r>
          </a:p>
          <a:p>
            <a:r>
              <a:rPr lang="en-US" dirty="0"/>
              <a:t>Networking: ESE407, CIS553</a:t>
            </a:r>
          </a:p>
          <a:p>
            <a:r>
              <a:rPr lang="en-US" dirty="0"/>
              <a:t>GPGPU (graphics focus): CIS565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r>
              <a:rPr lang="en-US" dirty="0"/>
              <a:t>Any interesting, challenging computation will require both </a:t>
            </a:r>
            <a:br>
              <a:rPr lang="en-US" dirty="0"/>
            </a:br>
            <a:r>
              <a:rPr lang="en-US" dirty="0"/>
              <a:t>hardware and software</a:t>
            </a:r>
          </a:p>
          <a:p>
            <a:r>
              <a:rPr lang="en-US" dirty="0" err="1"/>
              <a:t>SoC</a:t>
            </a:r>
            <a:r>
              <a:rPr lang="en-US" dirty="0"/>
              <a:t> powerful implementation platform</a:t>
            </a:r>
          </a:p>
          <a:p>
            <a:pPr lvl="1"/>
            <a:r>
              <a:rPr lang="en-US" dirty="0"/>
              <a:t>Target pre-existing</a:t>
            </a:r>
          </a:p>
          <a:p>
            <a:pPr lvl="1"/>
            <a:r>
              <a:rPr lang="en-US" dirty="0"/>
              <a:t>Design customized for problem</a:t>
            </a:r>
          </a:p>
          <a:p>
            <a:pPr lvl="1"/>
            <a:r>
              <a:rPr lang="en-US" dirty="0"/>
              <a:t>Exploit heterogeneous parallelism</a:t>
            </a:r>
          </a:p>
          <a:p>
            <a:r>
              <a:rPr lang="en-US" dirty="0"/>
              <a:t>Understand and systematically remove bottlenecks</a:t>
            </a:r>
          </a:p>
          <a:p>
            <a:pPr lvl="1"/>
            <a:r>
              <a:rPr lang="en-US" dirty="0"/>
              <a:t>Compute, memory, communicate, I/O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Question/Discussion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47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58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5018" y="38100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5029200"/>
          </a:xfrm>
        </p:spPr>
        <p:txBody>
          <a:bodyPr/>
          <a:lstStyle/>
          <a:p>
            <a:r>
              <a:rPr lang="en-US" dirty="0">
                <a:sym typeface="Wingdings"/>
              </a:rPr>
              <a:t>Return Zed Boards </a:t>
            </a:r>
          </a:p>
          <a:p>
            <a:r>
              <a:rPr lang="en-US" dirty="0">
                <a:sym typeface="Wingdings"/>
              </a:rPr>
              <a:t>Standard office hours</a:t>
            </a:r>
          </a:p>
          <a:p>
            <a:pPr lvl="1"/>
            <a:r>
              <a:rPr lang="en-US" dirty="0">
                <a:sym typeface="Wingdings"/>
              </a:rPr>
              <a:t>Monday 6—8pm</a:t>
            </a:r>
          </a:p>
          <a:p>
            <a:pPr lvl="1"/>
            <a:r>
              <a:rPr lang="en-US" dirty="0">
                <a:sym typeface="Wingdings"/>
              </a:rPr>
              <a:t>Tuesday 4:15pm-5:30pm</a:t>
            </a:r>
          </a:p>
          <a:p>
            <a:r>
              <a:rPr lang="en-US" dirty="0">
                <a:sym typeface="Wingdings"/>
              </a:rPr>
              <a:t>Final Q&amp;A (office hour) </a:t>
            </a:r>
          </a:p>
          <a:p>
            <a:pPr lvl="1"/>
            <a:r>
              <a:rPr lang="en-US" dirty="0">
                <a:sym typeface="Wingdings"/>
              </a:rPr>
              <a:t>Wednesday, Dec. 12</a:t>
            </a:r>
            <a:r>
              <a:rPr lang="en-US" baseline="30000" dirty="0">
                <a:sym typeface="Wingdings"/>
              </a:rPr>
              <a:t>th </a:t>
            </a:r>
            <a:r>
              <a:rPr lang="en-US" dirty="0">
                <a:sym typeface="Wingdings"/>
              </a:rPr>
              <a:t>6-8pm</a:t>
            </a:r>
          </a:p>
          <a:p>
            <a:pPr lvl="1"/>
            <a:r>
              <a:rPr lang="en-US" dirty="0">
                <a:sym typeface="Wingdings"/>
              </a:rPr>
              <a:t>Location TBA (watch piazza)</a:t>
            </a:r>
          </a:p>
          <a:p>
            <a:r>
              <a:rPr lang="en-US" dirty="0">
                <a:sym typeface="Wingdings"/>
              </a:rPr>
              <a:t>Final: Friday, Dec. 14 9am—11am</a:t>
            </a:r>
          </a:p>
          <a:p>
            <a:pPr lvl="1"/>
            <a:r>
              <a:rPr lang="en-US" dirty="0">
                <a:sym typeface="Wingdings"/>
              </a:rPr>
              <a:t>Towne 303 (here)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Message for Day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Identify the Bottleneck</a:t>
            </a:r>
          </a:p>
          <a:p>
            <a:pPr lvl="1"/>
            <a:r>
              <a:rPr lang="en-US" dirty="0"/>
              <a:t>May be in compute, I/O, memory, 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 dirty="0"/>
              <a:t>More efficient use of resources</a:t>
            </a:r>
          </a:p>
          <a:p>
            <a:pPr lvl="1"/>
            <a:r>
              <a:rPr lang="en-US" dirty="0"/>
              <a:t>More resources</a:t>
            </a:r>
          </a:p>
          <a:p>
            <a:r>
              <a:rPr lang="en-US" dirty="0"/>
              <a:t>Repeat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419600"/>
          </a:xfrm>
        </p:spPr>
        <p:txBody>
          <a:bodyPr/>
          <a:lstStyle/>
          <a:p>
            <a:r>
              <a:rPr lang="en-US" dirty="0"/>
              <a:t>Identify requirements, bottlenecks</a:t>
            </a:r>
          </a:p>
          <a:p>
            <a:r>
              <a:rPr lang="en-US" dirty="0"/>
              <a:t>Decompose Parallel Opportunities</a:t>
            </a:r>
          </a:p>
          <a:p>
            <a:pPr lvl="1"/>
            <a:r>
              <a:rPr lang="en-US" dirty="0"/>
              <a:t>At extreme, how parallel could make it?</a:t>
            </a:r>
          </a:p>
          <a:p>
            <a:pPr lvl="1"/>
            <a:r>
              <a:rPr lang="en-US" dirty="0"/>
              <a:t>What forms of parallelism exist?</a:t>
            </a:r>
          </a:p>
          <a:p>
            <a:pPr lvl="2"/>
            <a:r>
              <a:rPr lang="en-US" dirty="0"/>
              <a:t>Thread-level, data parallel, instruction-level</a:t>
            </a:r>
          </a:p>
          <a:p>
            <a:r>
              <a:rPr lang="en-US" dirty="0"/>
              <a:t>Design space of mapping</a:t>
            </a:r>
          </a:p>
          <a:p>
            <a:pPr lvl="1"/>
            <a:r>
              <a:rPr lang="en-US" dirty="0"/>
              <a:t>Choices of where to map, area-time tradeoffs</a:t>
            </a:r>
          </a:p>
          <a:p>
            <a:r>
              <a:rPr lang="en-US" dirty="0"/>
              <a:t>Map, analyze, refine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/>
              <a:t>SoC</a:t>
            </a:r>
            <a:r>
              <a:rPr lang="en-US" dirty="0"/>
              <a:t> Designer </a:t>
            </a:r>
            <a:br>
              <a:rPr lang="en-US" dirty="0"/>
            </a:br>
            <a:r>
              <a:rPr lang="en-US" dirty="0"/>
              <a:t>Hardware Building Blocks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Computational blocks</a:t>
            </a:r>
          </a:p>
          <a:p>
            <a:pPr lvl="1"/>
            <a:r>
              <a:rPr lang="en-US" dirty="0"/>
              <a:t>Adders, multipliers, dividers, </a:t>
            </a:r>
            <a:r>
              <a:rPr lang="en-US" dirty="0" err="1"/>
              <a:t>ALUs</a:t>
            </a:r>
            <a:endParaRPr lang="en-US" dirty="0"/>
          </a:p>
          <a:p>
            <a:r>
              <a:rPr lang="en-US" dirty="0"/>
              <a:t>Registers</a:t>
            </a:r>
          </a:p>
          <a:p>
            <a:r>
              <a:rPr lang="en-US" dirty="0"/>
              <a:t>Memory blocks</a:t>
            </a:r>
          </a:p>
          <a:p>
            <a:r>
              <a:rPr lang="en-US" dirty="0"/>
              <a:t>Busses</a:t>
            </a:r>
          </a:p>
          <a:p>
            <a:r>
              <a:rPr lang="en-US" dirty="0"/>
              <a:t>Multiplexers, Crossbars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DMA Engines</a:t>
            </a:r>
          </a:p>
          <a:p>
            <a:r>
              <a:rPr lang="en-US" dirty="0"/>
              <a:t>Processors</a:t>
            </a:r>
          </a:p>
          <a:p>
            <a:r>
              <a:rPr lang="en-US" dirty="0"/>
              <a:t>I/O blocks</a:t>
            </a:r>
          </a:p>
          <a:p>
            <a:pPr lvl="1"/>
            <a:r>
              <a:rPr lang="en-US" dirty="0"/>
              <a:t>Ethernet, USB, PCI, DDR, Gigabit serial links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47013</TotalTime>
  <Words>3353</Words>
  <Application>Microsoft Macintosh PowerPoint</Application>
  <PresentationFormat>On-screen Show (4:3)</PresentationFormat>
  <Paragraphs>644</Paragraphs>
  <Slides>58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ＭＳ Ｐゴシック</vt:lpstr>
      <vt:lpstr>Arial</vt:lpstr>
      <vt:lpstr>Calibri</vt:lpstr>
      <vt:lpstr>Symbol</vt:lpstr>
      <vt:lpstr>Times New Roman</vt:lpstr>
      <vt:lpstr>Wingdings</vt:lpstr>
      <vt:lpstr>Blank Presentation</vt:lpstr>
      <vt:lpstr>Office Theme</vt:lpstr>
      <vt:lpstr>Equation</vt:lpstr>
      <vt:lpstr>ESE532: System-on-a-Chip Architecture</vt:lpstr>
      <vt:lpstr>Today</vt:lpstr>
      <vt:lpstr>Goal</vt:lpstr>
      <vt:lpstr>Outcomes</vt:lpstr>
      <vt:lpstr>Outcomes</vt:lpstr>
      <vt:lpstr>Message for Day</vt:lpstr>
      <vt:lpstr>Abstract Approach</vt:lpstr>
      <vt:lpstr>SoC Designer  Hardware Building Blocks</vt:lpstr>
      <vt:lpstr>Final</vt:lpstr>
      <vt:lpstr>Final</vt:lpstr>
      <vt:lpstr>Final</vt:lpstr>
      <vt:lpstr>Review</vt:lpstr>
      <vt:lpstr>Sequential Computation</vt:lpstr>
      <vt:lpstr>Computations in C</vt:lpstr>
      <vt:lpstr>Memory Characteristics</vt:lpstr>
      <vt:lpstr>Memory and Compute</vt:lpstr>
      <vt:lpstr>Memory and Compute</vt:lpstr>
      <vt:lpstr>Memory and Compute</vt:lpstr>
      <vt:lpstr>Memory and Compute</vt:lpstr>
      <vt:lpstr>Data Reuse</vt:lpstr>
      <vt:lpstr>Memory and Compute</vt:lpstr>
      <vt:lpstr>Memory and Compute</vt:lpstr>
      <vt:lpstr>Task Parallel</vt:lpstr>
      <vt:lpstr>Data Parallel</vt:lpstr>
      <vt:lpstr>Data Parallel</vt:lpstr>
      <vt:lpstr>Vector/SIMD</vt:lpstr>
      <vt:lpstr>Vector/SIMD</vt:lpstr>
      <vt:lpstr>Vector/SIMD</vt:lpstr>
      <vt:lpstr>Dataflow Pipeline</vt:lpstr>
      <vt:lpstr>Data Flow Pipeline</vt:lpstr>
      <vt:lpstr>Data Flow Pipeline</vt:lpstr>
      <vt:lpstr>Spatial Pipeline</vt:lpstr>
      <vt:lpstr>Spatial Pipeline</vt:lpstr>
      <vt:lpstr>Spatial Pipeline</vt:lpstr>
      <vt:lpstr>Spatial Pipeline</vt:lpstr>
      <vt:lpstr>Reduce</vt:lpstr>
      <vt:lpstr>Log-Depth Associative Reduce</vt:lpstr>
      <vt:lpstr>Initiation Interval</vt:lpstr>
      <vt:lpstr>Initiation Interval</vt:lpstr>
      <vt:lpstr>Initiation Interval</vt:lpstr>
      <vt:lpstr>VLIW</vt:lpstr>
      <vt:lpstr>VLIW</vt:lpstr>
      <vt:lpstr>VLIW</vt:lpstr>
      <vt:lpstr>Memory Bottleneck</vt:lpstr>
      <vt:lpstr>Memory Bottleneck</vt:lpstr>
      <vt:lpstr>Memory Bottleneck</vt:lpstr>
      <vt:lpstr>Memory Bottleneck</vt:lpstr>
      <vt:lpstr>Communication</vt:lpstr>
      <vt:lpstr>Area</vt:lpstr>
      <vt:lpstr>Multi-Objective Optimization</vt:lpstr>
      <vt:lpstr>Final</vt:lpstr>
      <vt:lpstr>Other Courses</vt:lpstr>
      <vt:lpstr>Distinction</vt:lpstr>
      <vt:lpstr>Circuits and Computer Engineering</vt:lpstr>
      <vt:lpstr>Other Courses</vt:lpstr>
      <vt:lpstr>Message</vt:lpstr>
      <vt:lpstr>Question/Discussion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180</cp:revision>
  <cp:lastPrinted>2018-12-09T21:54:08Z</cp:lastPrinted>
  <dcterms:created xsi:type="dcterms:W3CDTF">2017-12-11T14:20:33Z</dcterms:created>
  <dcterms:modified xsi:type="dcterms:W3CDTF">2018-12-10T14:20:30Z</dcterms:modified>
</cp:coreProperties>
</file>