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notesSlides/notesSlide40.xml" ContentType="application/vnd.openxmlformats-officedocument.presentationml.notesSlide+xml"/>
  <Default Extension="pdf" ContentType="application/pdf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8" r:id="rId3"/>
    <p:sldId id="339" r:id="rId4"/>
    <p:sldId id="372" r:id="rId5"/>
    <p:sldId id="344" r:id="rId6"/>
    <p:sldId id="345" r:id="rId7"/>
    <p:sldId id="388" r:id="rId8"/>
    <p:sldId id="346" r:id="rId9"/>
    <p:sldId id="347" r:id="rId10"/>
    <p:sldId id="349" r:id="rId11"/>
    <p:sldId id="420" r:id="rId12"/>
    <p:sldId id="348" r:id="rId13"/>
    <p:sldId id="429" r:id="rId14"/>
    <p:sldId id="361" r:id="rId15"/>
    <p:sldId id="362" r:id="rId16"/>
    <p:sldId id="393" r:id="rId17"/>
    <p:sldId id="413" r:id="rId18"/>
    <p:sldId id="424" r:id="rId19"/>
    <p:sldId id="394" r:id="rId20"/>
    <p:sldId id="414" r:id="rId21"/>
    <p:sldId id="395" r:id="rId22"/>
    <p:sldId id="396" r:id="rId23"/>
    <p:sldId id="415" r:id="rId24"/>
    <p:sldId id="425" r:id="rId25"/>
    <p:sldId id="426" r:id="rId26"/>
    <p:sldId id="398" r:id="rId27"/>
    <p:sldId id="400" r:id="rId28"/>
    <p:sldId id="401" r:id="rId29"/>
    <p:sldId id="402" r:id="rId30"/>
    <p:sldId id="403" r:id="rId31"/>
    <p:sldId id="450" r:id="rId32"/>
    <p:sldId id="451" r:id="rId33"/>
    <p:sldId id="452" r:id="rId34"/>
    <p:sldId id="449" r:id="rId35"/>
    <p:sldId id="446" r:id="rId36"/>
    <p:sldId id="447" r:id="rId37"/>
    <p:sldId id="448" r:id="rId38"/>
    <p:sldId id="371" r:id="rId39"/>
    <p:sldId id="366" r:id="rId40"/>
    <p:sldId id="390" r:id="rId41"/>
    <p:sldId id="391" r:id="rId42"/>
    <p:sldId id="430" r:id="rId43"/>
    <p:sldId id="431" r:id="rId44"/>
    <p:sldId id="419" r:id="rId45"/>
    <p:sldId id="392" r:id="rId46"/>
    <p:sldId id="432" r:id="rId47"/>
    <p:sldId id="433" r:id="rId48"/>
    <p:sldId id="435" r:id="rId49"/>
    <p:sldId id="436" r:id="rId50"/>
    <p:sldId id="437" r:id="rId51"/>
    <p:sldId id="380" r:id="rId52"/>
    <p:sldId id="340" r:id="rId53"/>
    <p:sldId id="330" r:id="rId5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handoutMaster" Target="handoutMasters/handoutMaster1.xml"/><Relationship Id="rId57" Type="http://schemas.openxmlformats.org/officeDocument/2006/relationships/printerSettings" Target="printerSettings/printerSettings1.bin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df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df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df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1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8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7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20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21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3:  September 10, 2018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10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Block Density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Address, sense amplifies are large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Scale slower than bit area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Bits scale N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Address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sqrt(N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)*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log(N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Sense amps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sqrt(N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  <a:t>Large memories</a:t>
            </a:r>
            <a:b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  <a:t>pay less per bit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  <a:t>denser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5407" y="2667000"/>
            <a:ext cx="4718593" cy="3936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/>
          <a:lstStyle/>
          <a:p>
            <a:r>
              <a:rPr lang="en-US" dirty="0" smtClean="0"/>
              <a:t>Compactness vs. Memory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A2D54-AC4B-A145-BE18-B5CA54EAB84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95400"/>
            <a:ext cx="6865303" cy="50495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12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Scaling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Small memories are fast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Large memories are slow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Small memories low energy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Large memories high energy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Large memories dense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Small memories cost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more area per bit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Combining: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Dense memories 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are slow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297888"/>
            <a:ext cx="3962400" cy="3305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Latency Engineering</a:t>
            </a:r>
            <a:br>
              <a:rPr lang="en-US" dirty="0" smtClean="0"/>
            </a:br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cycle latency to memory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 in each case?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276600"/>
            <a:ext cx="8216900" cy="2808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memory latency can impact throughput</a:t>
            </a:r>
          </a:p>
          <a:p>
            <a:pPr lvl="1"/>
            <a:r>
              <a:rPr lang="en-US" dirty="0" smtClean="0"/>
              <a:t>When must wait on it</a:t>
            </a:r>
          </a:p>
          <a:p>
            <a:pPr lvl="1"/>
            <a:r>
              <a:rPr lang="en-US" dirty="0" smtClean="0"/>
              <a:t>When part of a cyclic dependency</a:t>
            </a:r>
          </a:p>
          <a:p>
            <a:r>
              <a:rPr lang="en-US" dirty="0" smtClean="0"/>
              <a:t>Overlap memory access with computations when possible</a:t>
            </a:r>
          </a:p>
          <a:p>
            <a:pPr lvl="1"/>
            <a:r>
              <a:rPr lang="en-US" dirty="0" smtClean="0"/>
              <a:t> exploit parallelism between compute and memory access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Latency Engineering</a:t>
            </a:r>
            <a:br>
              <a:rPr lang="en-US" dirty="0" smtClean="0"/>
            </a:br>
            <a:r>
              <a:rPr lang="en-US" dirty="0" smtClean="0"/>
              <a:t>Data Reuse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3abc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MAX=10</a:t>
            </a:r>
            <a:r>
              <a:rPr lang="en-US" baseline="30000" dirty="0" smtClean="0">
                <a:solidFill>
                  <a:srgbClr val="FF6600"/>
                </a:solidFill>
              </a:rPr>
              <a:t>6</a:t>
            </a:r>
            <a:r>
              <a:rPr lang="en-US" dirty="0" smtClean="0">
                <a:solidFill>
                  <a:srgbClr val="FF6600"/>
                </a:solidFill>
              </a:rPr>
              <a:t> WSIZE=5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times execute </a:t>
            </a:r>
            <a:r>
              <a:rPr lang="en-US" dirty="0" err="1" smtClean="0">
                <a:solidFill>
                  <a:srgbClr val="FF6600"/>
                </a:solidFill>
              </a:rPr>
              <a:t>t</a:t>
            </a:r>
            <a:r>
              <a:rPr lang="en-US" dirty="0" smtClean="0">
                <a:solidFill>
                  <a:srgbClr val="FF6600"/>
                </a:solidFill>
              </a:rPr>
              <a:t>+=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[]*</a:t>
            </a:r>
            <a:r>
              <a:rPr lang="en-US" dirty="0" err="1" smtClean="0">
                <a:solidFill>
                  <a:srgbClr val="FF6600"/>
                </a:solidFill>
              </a:rPr>
              <a:t>w</a:t>
            </a:r>
            <a:r>
              <a:rPr lang="en-US" dirty="0" smtClean="0">
                <a:solidFill>
                  <a:srgbClr val="FF6600"/>
                </a:solidFill>
              </a:rPr>
              <a:t>[] 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reads to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[] and </a:t>
            </a:r>
            <a:r>
              <a:rPr lang="en-US" dirty="0" err="1" smtClean="0">
                <a:solidFill>
                  <a:srgbClr val="FF6600"/>
                </a:solidFill>
              </a:rPr>
              <a:t>w</a:t>
            </a:r>
            <a:r>
              <a:rPr lang="en-US" dirty="0" smtClean="0">
                <a:solidFill>
                  <a:srgbClr val="FF6600"/>
                </a:solidFill>
              </a:rPr>
              <a:t>[]?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Runtime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read </a:t>
            </a:r>
            <a:r>
              <a:rPr lang="en-US" dirty="0" err="1" smtClean="0">
                <a:solidFill>
                  <a:srgbClr val="FF6600"/>
                </a:solidFill>
              </a:rPr>
              <a:t>x,w</a:t>
            </a:r>
            <a:r>
              <a:rPr lang="en-US" dirty="0" smtClean="0">
                <a:solidFill>
                  <a:srgbClr val="FF6600"/>
                </a:solidFill>
              </a:rPr>
              <a:t> 20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err="1" smtClean="0">
                <a:solidFill>
                  <a:srgbClr val="FF6600"/>
                </a:solidFill>
              </a:rPr>
              <a:t>t</a:t>
            </a:r>
            <a:r>
              <a:rPr lang="en-US" dirty="0" smtClean="0">
                <a:solidFill>
                  <a:srgbClr val="FF6600"/>
                </a:solidFill>
              </a:rPr>
              <a:t>+=…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3200400"/>
            <a:ext cx="5295900" cy="321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T=MAX*</a:t>
            </a:r>
            <a:r>
              <a:rPr lang="en-US" dirty="0" err="1" smtClean="0"/>
              <a:t>WSIZE(T</a:t>
            </a:r>
            <a:r>
              <a:rPr lang="en-US" baseline="-25000" dirty="0" err="1" smtClean="0"/>
              <a:t>comp</a:t>
            </a:r>
            <a:r>
              <a:rPr lang="en-US" dirty="0" err="1" smtClean="0"/>
              <a:t>+T</a:t>
            </a:r>
            <a:r>
              <a:rPr lang="en-US" baseline="-25000" dirty="0" err="1" smtClean="0"/>
              <a:t>x</a:t>
            </a:r>
            <a:r>
              <a:rPr lang="en-US" dirty="0" err="1" smtClean="0"/>
              <a:t>+T</a:t>
            </a:r>
            <a:r>
              <a:rPr lang="en-US" baseline="-25000" dirty="0" err="1" smtClean="0"/>
              <a:t>w</a:t>
            </a:r>
            <a:r>
              <a:rPr lang="en-US" dirty="0" smtClean="0"/>
              <a:t>)</a:t>
            </a:r>
          </a:p>
          <a:p>
            <a:r>
              <a:rPr lang="en-US" dirty="0" smtClean="0"/>
              <a:t>T=10</a:t>
            </a:r>
            <a:r>
              <a:rPr lang="en-US" baseline="30000" dirty="0" smtClean="0"/>
              <a:t>6</a:t>
            </a:r>
            <a:r>
              <a:rPr lang="en-US" dirty="0" smtClean="0"/>
              <a:t>*5*(5+20+20)</a:t>
            </a:r>
          </a:p>
          <a:p>
            <a:r>
              <a:rPr lang="en-US" dirty="0" smtClean="0"/>
              <a:t>T=2.25*10</a:t>
            </a:r>
            <a:r>
              <a:rPr lang="en-US" baseline="30000" dirty="0" smtClean="0"/>
              <a:t>8</a:t>
            </a:r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3200400"/>
            <a:ext cx="5295900" cy="321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67000"/>
            <a:ext cx="7772400" cy="3200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distinct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[], </a:t>
            </a:r>
            <a:r>
              <a:rPr lang="en-US" dirty="0" err="1" smtClean="0">
                <a:solidFill>
                  <a:srgbClr val="FF6600"/>
                </a:solidFill>
              </a:rPr>
              <a:t>w</a:t>
            </a:r>
            <a:r>
              <a:rPr lang="en-US" dirty="0" smtClean="0">
                <a:solidFill>
                  <a:srgbClr val="FF6600"/>
                </a:solidFill>
              </a:rPr>
              <a:t>[] read?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3644900"/>
            <a:ext cx="5295900" cy="3213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1066800"/>
            <a:ext cx="8280400" cy="1438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800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Bottleneck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Scaling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Latency Engineering 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Scheduling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 Reuse: Scratchpad and cache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Bandwidth Engineering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Wide word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Banking (form of parallelism for data)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Add small, local memory bank</a:t>
            </a:r>
          </a:p>
          <a:p>
            <a:pPr lvl="1"/>
            <a:r>
              <a:rPr lang="en-US" dirty="0" smtClean="0"/>
              <a:t>Small memories are faster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2895600"/>
            <a:ext cx="3713993" cy="396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0"/>
            <a:ext cx="2057400" cy="21950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use local memory to reduce large memory reads to 3d?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much local memory need?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much 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faster might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small memory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be?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0" y="3352800"/>
            <a:ext cx="5295900" cy="321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76400"/>
            <a:ext cx="3962400" cy="24040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0" y="1447800"/>
            <a:ext cx="5690097" cy="5067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1447800"/>
            <a:ext cx="5690097" cy="5067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r>
              <a:rPr lang="en-US" dirty="0" smtClean="0"/>
              <a:t>WSIZE*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w</a:t>
            </a:r>
            <a:endParaRPr lang="en-US" baseline="-25000" dirty="0" smtClean="0"/>
          </a:p>
          <a:p>
            <a:r>
              <a:rPr lang="en-US" dirty="0" smtClean="0"/>
              <a:t>WSIZE*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x</a:t>
            </a:r>
            <a:endParaRPr lang="en-US" baseline="-25000" dirty="0" smtClean="0"/>
          </a:p>
          <a:p>
            <a:r>
              <a:rPr lang="en-US" dirty="0" smtClean="0"/>
              <a:t>WSIZE*MAX*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local</a:t>
            </a:r>
            <a:endParaRPr lang="en-US" baseline="-25000" dirty="0" smtClean="0"/>
          </a:p>
          <a:p>
            <a:r>
              <a:rPr lang="en-US" dirty="0" smtClean="0"/>
              <a:t>MAX*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x</a:t>
            </a:r>
            <a:endParaRPr lang="en-US" baseline="-25000" dirty="0" smtClean="0"/>
          </a:p>
          <a:p>
            <a:r>
              <a:rPr lang="en-US" dirty="0" smtClean="0"/>
              <a:t>WSIZE*MAX*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comp</a:t>
            </a:r>
            <a:endParaRPr lang="en-US" baseline="-25000" dirty="0" smtClean="0"/>
          </a:p>
          <a:p>
            <a:r>
              <a:rPr lang="en-US" dirty="0" smtClean="0"/>
              <a:t>WSIZE*MAX*2*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local</a:t>
            </a:r>
            <a:endParaRPr lang="en-US" baseline="-25000" dirty="0" smtClean="0"/>
          </a:p>
          <a:p>
            <a:endParaRPr lang="en-US" baseline="-25000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2667001"/>
            <a:ext cx="4706095" cy="4191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r>
              <a:rPr lang="en-US" dirty="0" smtClean="0"/>
              <a:t>WSIZE*MAX*(T</a:t>
            </a:r>
            <a:r>
              <a:rPr lang="en-US" baseline="-25000" dirty="0" smtClean="0"/>
              <a:t>comp</a:t>
            </a:r>
            <a:r>
              <a:rPr lang="en-US" dirty="0" smtClean="0"/>
              <a:t>+3*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local</a:t>
            </a:r>
            <a:r>
              <a:rPr lang="en-US" dirty="0" smtClean="0"/>
              <a:t>)</a:t>
            </a:r>
            <a:endParaRPr lang="en-US" baseline="-25000" dirty="0" smtClean="0"/>
          </a:p>
          <a:p>
            <a:r>
              <a:rPr lang="en-US" dirty="0" smtClean="0"/>
              <a:t>+WSIZE*(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w</a:t>
            </a:r>
            <a:r>
              <a:rPr lang="en-US" dirty="0" err="1" smtClean="0"/>
              <a:t>+T</a:t>
            </a:r>
            <a:r>
              <a:rPr lang="en-US" baseline="-25000" dirty="0" err="1" smtClean="0"/>
              <a:t>x</a:t>
            </a:r>
            <a:r>
              <a:rPr lang="en-US" dirty="0" smtClean="0"/>
              <a:t>)</a:t>
            </a:r>
            <a:endParaRPr lang="en-US" baseline="-25000" dirty="0" smtClean="0"/>
          </a:p>
          <a:p>
            <a:r>
              <a:rPr lang="en-US" dirty="0" smtClean="0"/>
              <a:t>+MAX*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x</a:t>
            </a:r>
            <a:endParaRPr lang="en-US" baseline="-25000" dirty="0" smtClean="0"/>
          </a:p>
          <a:p>
            <a:endParaRPr lang="en-US" dirty="0" smtClean="0"/>
          </a:p>
          <a:p>
            <a:r>
              <a:rPr lang="en-US" dirty="0" smtClean="0"/>
              <a:t>5*10</a:t>
            </a:r>
            <a:r>
              <a:rPr lang="en-US" baseline="30000" dirty="0" smtClean="0"/>
              <a:t>6</a:t>
            </a:r>
            <a:r>
              <a:rPr lang="en-US" dirty="0" smtClean="0"/>
              <a:t>*(5+3)</a:t>
            </a:r>
          </a:p>
          <a:p>
            <a:pPr>
              <a:buNone/>
            </a:pPr>
            <a:r>
              <a:rPr lang="en-US" dirty="0" smtClean="0"/>
              <a:t>  +5*(20+20)</a:t>
            </a:r>
          </a:p>
          <a:p>
            <a:pPr>
              <a:buNone/>
            </a:pPr>
            <a:r>
              <a:rPr lang="en-US" dirty="0" smtClean="0"/>
              <a:t>  +10</a:t>
            </a:r>
            <a:r>
              <a:rPr lang="en-US" baseline="30000" dirty="0" smtClean="0"/>
              <a:t>6</a:t>
            </a:r>
            <a:r>
              <a:rPr lang="en-US" dirty="0" smtClean="0"/>
              <a:t>*20</a:t>
            </a:r>
          </a:p>
          <a:p>
            <a:r>
              <a:rPr lang="en-US" dirty="0" smtClean="0"/>
              <a:t>6*10</a:t>
            </a:r>
            <a:r>
              <a:rPr lang="en-US" baseline="30000" dirty="0" smtClean="0"/>
              <a:t>7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1295400"/>
            <a:ext cx="5156697" cy="45922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638800"/>
            <a:ext cx="7772400" cy="1219200"/>
          </a:xfrm>
        </p:spPr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2.25*10</a:t>
            </a:r>
            <a:r>
              <a:rPr lang="en-US" baseline="30000" dirty="0" smtClean="0">
                <a:solidFill>
                  <a:srgbClr val="3366FF"/>
                </a:solidFill>
              </a:rPr>
              <a:t>8</a:t>
            </a:r>
            <a:r>
              <a:rPr lang="en-US" dirty="0" smtClean="0">
                <a:solidFill>
                  <a:srgbClr val="3366FF"/>
                </a:solidFill>
              </a:rPr>
              <a:t>                6*10</a:t>
            </a:r>
            <a:r>
              <a:rPr lang="en-US" baseline="30000" dirty="0" smtClean="0">
                <a:solidFill>
                  <a:srgbClr val="3366FF"/>
                </a:solidFill>
              </a:rPr>
              <a:t>7</a:t>
            </a:r>
          </a:p>
          <a:p>
            <a:r>
              <a:rPr lang="en-US" baseline="30000" dirty="0" smtClean="0">
                <a:solidFill>
                  <a:srgbClr val="3366FF"/>
                </a:solidFill>
              </a:rPr>
              <a:t>                             </a:t>
            </a:r>
            <a:r>
              <a:rPr lang="en-US" dirty="0" smtClean="0">
                <a:solidFill>
                  <a:srgbClr val="3366FF"/>
                </a:solidFill>
              </a:rPr>
              <a:t>3.75x</a:t>
            </a:r>
            <a:endParaRPr lang="en-US" baseline="30000" dirty="0">
              <a:solidFill>
                <a:srgbClr val="3366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676400"/>
            <a:ext cx="3962400" cy="24040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can often be reused </a:t>
            </a:r>
          </a:p>
          <a:p>
            <a:pPr lvl="1"/>
            <a:r>
              <a:rPr lang="en-US" dirty="0" smtClean="0"/>
              <a:t>Keep data needed for computation in </a:t>
            </a:r>
          </a:p>
          <a:p>
            <a:pPr lvl="2"/>
            <a:r>
              <a:rPr lang="en-US" dirty="0" smtClean="0"/>
              <a:t>Closer, smaller (faster, less energy) memories</a:t>
            </a:r>
          </a:p>
          <a:p>
            <a:pPr lvl="1"/>
            <a:r>
              <a:rPr lang="en-US" dirty="0" smtClean="0"/>
              <a:t>Reduces latency costs</a:t>
            </a:r>
          </a:p>
          <a:p>
            <a:pPr lvl="1"/>
            <a:r>
              <a:rPr lang="en-US" dirty="0" smtClean="0"/>
              <a:t>Reduces bandwidth required from large memories</a:t>
            </a:r>
          </a:p>
          <a:p>
            <a:endParaRPr lang="en-US" dirty="0" smtClean="0"/>
          </a:p>
          <a:p>
            <a:r>
              <a:rPr lang="en-US" dirty="0" smtClean="0"/>
              <a:t>Reuse hint: value used multiple times</a:t>
            </a:r>
          </a:p>
          <a:p>
            <a:pPr lvl="1"/>
            <a:r>
              <a:rPr lang="en-US" dirty="0" smtClean="0"/>
              <a:t>Or value produced/consumed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Processor Data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772400" cy="4648200"/>
          </a:xfrm>
        </p:spPr>
        <p:txBody>
          <a:bodyPr/>
          <a:lstStyle/>
          <a:p>
            <a:r>
              <a:rPr lang="en-US" dirty="0" smtClean="0"/>
              <a:t>Traditional Processor Data Caches are a heuristic instance of this</a:t>
            </a:r>
          </a:p>
          <a:p>
            <a:pPr lvl="1"/>
            <a:r>
              <a:rPr lang="en-US" dirty="0" smtClean="0"/>
              <a:t>Add a small memory local to the processor</a:t>
            </a:r>
          </a:p>
          <a:p>
            <a:pPr lvl="2"/>
            <a:r>
              <a:rPr lang="en-US" dirty="0" smtClean="0"/>
              <a:t>It is fast, low latency</a:t>
            </a:r>
          </a:p>
          <a:p>
            <a:pPr lvl="1"/>
            <a:r>
              <a:rPr lang="en-US" dirty="0" smtClean="0"/>
              <a:t>Store anything fetched from large/remote memory in local memory</a:t>
            </a:r>
          </a:p>
          <a:p>
            <a:pPr lvl="2"/>
            <a:r>
              <a:rPr lang="en-US" dirty="0" smtClean="0"/>
              <a:t>Hoping for reuse in near future</a:t>
            </a:r>
          </a:p>
          <a:p>
            <a:pPr lvl="1"/>
            <a:r>
              <a:rPr lang="en-US" dirty="0" smtClean="0"/>
              <a:t>On every fetch, check local memory before go to large memory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5074090"/>
            <a:ext cx="4800600" cy="17839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Goal:</a:t>
            </a:r>
            <a:r>
              <a:rPr lang="en-US" dirty="0" smtClean="0"/>
              <a:t> performance of small memory with density of large memory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5074090"/>
            <a:ext cx="4800600" cy="17839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Processor Data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267200"/>
          </a:xfrm>
        </p:spPr>
        <p:txBody>
          <a:bodyPr/>
          <a:lstStyle/>
          <a:p>
            <a:r>
              <a:rPr lang="en-US" dirty="0" smtClean="0"/>
              <a:t>Demands more than a small memory</a:t>
            </a:r>
          </a:p>
          <a:p>
            <a:pPr lvl="1"/>
            <a:r>
              <a:rPr lang="en-US" dirty="0" smtClean="0"/>
              <a:t>Need to sparsely store address/data mappings from large memory</a:t>
            </a:r>
          </a:p>
          <a:p>
            <a:pPr lvl="1"/>
            <a:r>
              <a:rPr lang="en-US" dirty="0" smtClean="0"/>
              <a:t>Makes more area/delay/energy expensive than just a simple memory of capacity</a:t>
            </a:r>
          </a:p>
          <a:p>
            <a:r>
              <a:rPr lang="en-US" dirty="0" smtClean="0"/>
              <a:t>Don’t need explicit data movement</a:t>
            </a:r>
          </a:p>
          <a:p>
            <a:r>
              <a:rPr lang="en-US" dirty="0" smtClean="0"/>
              <a:t>Cannot control when data moved/saved</a:t>
            </a:r>
          </a:p>
          <a:p>
            <a:pPr lvl="1"/>
            <a:r>
              <a:rPr lang="en-US" dirty="0" smtClean="0"/>
              <a:t>Bad for determinism</a:t>
            </a:r>
          </a:p>
          <a:p>
            <a:r>
              <a:rPr lang="en-US" dirty="0" smtClean="0"/>
              <a:t>Limited ability to control what stays in small memory simultaneously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</a:t>
            </a:r>
            <a:r>
              <a:rPr lang="en-US" dirty="0" smtClean="0"/>
              <a:t>bandwidth </a:t>
            </a:r>
            <a:r>
              <a:rPr lang="en-US" dirty="0" smtClean="0"/>
              <a:t>(</a:t>
            </a:r>
            <a:r>
              <a:rPr lang="en-US" dirty="0" smtClean="0"/>
              <a:t>throughput) </a:t>
            </a:r>
            <a:r>
              <a:rPr lang="en-US" dirty="0" smtClean="0"/>
              <a:t>and latency can be bottlenecks</a:t>
            </a:r>
          </a:p>
          <a:p>
            <a:r>
              <a:rPr lang="en-US" dirty="0" smtClean="0"/>
              <a:t>Minimize data movement</a:t>
            </a:r>
          </a:p>
          <a:p>
            <a:r>
              <a:rPr lang="en-US" dirty="0" smtClean="0"/>
              <a:t>Exploit small, local memories</a:t>
            </a:r>
          </a:p>
          <a:p>
            <a:r>
              <a:rPr lang="en-US" dirty="0" smtClean="0"/>
              <a:t>Exploit data reuse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</a:t>
            </a:r>
          </a:p>
          <a:p>
            <a:pPr lvl="1"/>
            <a:r>
              <a:rPr lang="en-US" dirty="0" smtClean="0"/>
              <a:t>Hardware-managed small memory in front of larger memory</a:t>
            </a:r>
          </a:p>
          <a:p>
            <a:r>
              <a:rPr lang="en-US" dirty="0" smtClean="0"/>
              <a:t>Scratchpad</a:t>
            </a:r>
          </a:p>
          <a:p>
            <a:pPr lvl="1"/>
            <a:r>
              <a:rPr lang="en-US" dirty="0" smtClean="0"/>
              <a:t>Small memory</a:t>
            </a:r>
          </a:p>
          <a:p>
            <a:pPr lvl="1"/>
            <a:r>
              <a:rPr lang="en-US" dirty="0" smtClean="0"/>
              <a:t>Software (or logic) managed</a:t>
            </a:r>
          </a:p>
          <a:p>
            <a:pPr lvl="1"/>
            <a:r>
              <a:rPr lang="en-US" dirty="0" smtClean="0"/>
              <a:t>Explicit reference to scratchpad vs. large (other) memories</a:t>
            </a:r>
          </a:p>
          <a:p>
            <a:pPr lvl="1"/>
            <a:r>
              <a:rPr lang="en-US" dirty="0" smtClean="0"/>
              <a:t>Explicit movement of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Terminology: Unroll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loop with instantiations of body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124200"/>
            <a:ext cx="3962400" cy="2404046"/>
          </a:xfrm>
          <a:prstGeom prst="rect">
            <a:avLst/>
          </a:prstGeom>
        </p:spPr>
      </p:pic>
      <p:pic>
        <p:nvPicPr>
          <p:cNvPr id="8" name="Picture 7" descr="day3_unroll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3810000" y="2667000"/>
            <a:ext cx="14976764" cy="193816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00600" y="2667000"/>
            <a:ext cx="2057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For WSIZE=5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Terminology: Unroll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loop with instantiations of body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276600"/>
            <a:ext cx="3276600" cy="198796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00600" y="2667000"/>
            <a:ext cx="2057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For WSIZE=5</a:t>
            </a:r>
            <a:endParaRPr lang="en-US" dirty="0">
              <a:latin typeface="+mn-lt"/>
            </a:endParaRPr>
          </a:p>
        </p:txBody>
      </p:sp>
      <p:pic>
        <p:nvPicPr>
          <p:cNvPr id="10" name="Picture 9" descr="day3_unroll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667000" y="3048000"/>
            <a:ext cx="13220700" cy="171091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Terminology: Unroll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unroll partially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124200"/>
            <a:ext cx="3962400" cy="24040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00600" y="2667000"/>
            <a:ext cx="2459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For WSIZE even</a:t>
            </a:r>
            <a:endParaRPr lang="en-US" dirty="0">
              <a:latin typeface="+mn-lt"/>
            </a:endParaRPr>
          </a:p>
        </p:txBody>
      </p:sp>
      <p:pic>
        <p:nvPicPr>
          <p:cNvPr id="10" name="Picture 9" descr="day3_unroll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3048000" y="2667000"/>
            <a:ext cx="14935200" cy="19327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only speedup Y(%) of the code, the most you can accelerate your application is 1/(1-Y)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before</a:t>
            </a:r>
            <a:r>
              <a:rPr lang="en-US" dirty="0" smtClean="0"/>
              <a:t> = 1*Y + 1*(1-Y)</a:t>
            </a:r>
          </a:p>
          <a:p>
            <a:r>
              <a:rPr lang="en-US" dirty="0" smtClean="0"/>
              <a:t>Speedup by factor of S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</a:p>
          <a:p>
            <a:r>
              <a:rPr lang="en-US" dirty="0" smtClean="0"/>
              <a:t>Limit </a:t>
            </a:r>
            <a:r>
              <a:rPr lang="en-US" dirty="0" err="1" smtClean="0"/>
              <a:t>S</a:t>
            </a:r>
            <a:r>
              <a:rPr lang="en-US" dirty="0" err="1" smtClean="0">
                <a:sym typeface="Wingdings"/>
              </a:rPr>
              <a:t>infinity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</a:t>
            </a:r>
            <a:r>
              <a:rPr lang="en-US" baseline="-25000" dirty="0" err="1" smtClean="0">
                <a:sym typeface="Wingdings"/>
              </a:rPr>
              <a:t>before</a:t>
            </a:r>
            <a:r>
              <a:rPr lang="en-US" dirty="0" err="1" smtClean="0">
                <a:sym typeface="Wingdings"/>
              </a:rPr>
              <a:t>/T</a:t>
            </a:r>
            <a:r>
              <a:rPr lang="en-US" baseline="-25000" dirty="0" err="1" smtClean="0">
                <a:sym typeface="Wingdings"/>
              </a:rPr>
              <a:t>after</a:t>
            </a:r>
            <a:r>
              <a:rPr lang="en-US" dirty="0" smtClean="0">
                <a:sym typeface="Wingdings"/>
              </a:rPr>
              <a:t>=1/(1-Y)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before</a:t>
            </a:r>
            <a:r>
              <a:rPr lang="en-US" dirty="0" smtClean="0"/>
              <a:t> = 1*Y + 1*(1-Y)</a:t>
            </a:r>
          </a:p>
          <a:p>
            <a:r>
              <a:rPr lang="en-US" dirty="0" smtClean="0"/>
              <a:t>Speedup by factor of S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</a:p>
          <a:p>
            <a:r>
              <a:rPr lang="en-US" dirty="0" smtClean="0"/>
              <a:t>Y=70%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Possible speedup (</a:t>
            </a:r>
            <a:r>
              <a:rPr lang="en-US" dirty="0" err="1" smtClean="0">
                <a:solidFill>
                  <a:srgbClr val="FF6600"/>
                </a:solidFill>
              </a:rPr>
              <a:t>S</a:t>
            </a:r>
            <a:r>
              <a:rPr lang="en-US" dirty="0" err="1" smtClean="0">
                <a:solidFill>
                  <a:srgbClr val="FF6600"/>
                </a:solidFill>
                <a:sym typeface="Wingdings"/>
              </a:rPr>
              <a:t>infinity</a:t>
            </a:r>
            <a:r>
              <a:rPr lang="en-US" dirty="0" smtClean="0">
                <a:solidFill>
                  <a:srgbClr val="FF6600"/>
                </a:solidFill>
                <a:sym typeface="Wingdings"/>
              </a:rPr>
              <a:t>) 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  <a:sym typeface="Wingdings"/>
              </a:rPr>
              <a:t>Speedup if S=10?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If you only speedup Y(%) of the code, the most you can accelerate your application is 1/(1-Y)</a:t>
            </a:r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err="1" smtClean="0"/>
              <a:t>Amdhal</a:t>
            </a:r>
            <a:r>
              <a:rPr lang="en-US" dirty="0" smtClean="0"/>
              <a:t>: good to have a fast sequential processor</a:t>
            </a:r>
          </a:p>
          <a:p>
            <a:pPr lvl="1"/>
            <a:r>
              <a:rPr lang="en-US" dirty="0" smtClean="0"/>
              <a:t>Keep optimizing </a:t>
            </a:r>
          </a:p>
          <a:p>
            <a:pPr lvl="2"/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</a:p>
          <a:p>
            <a:pPr lvl="2"/>
            <a:r>
              <a:rPr lang="en-US" dirty="0" smtClean="0"/>
              <a:t>For large S, bottleneck now in the 1-Y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Bandwidth Engineering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bandwidth is easier to engineer than low latency</a:t>
            </a:r>
          </a:p>
          <a:p>
            <a:pPr lvl="1"/>
            <a:r>
              <a:rPr lang="en-US" dirty="0" smtClean="0"/>
              <a:t>Wide-word</a:t>
            </a:r>
          </a:p>
          <a:p>
            <a:pPr lvl="1"/>
            <a:r>
              <a:rPr lang="en-US" dirty="0" smtClean="0"/>
              <a:t>Banking</a:t>
            </a:r>
          </a:p>
          <a:p>
            <a:pPr lvl="2"/>
            <a:r>
              <a:rPr lang="en-US" dirty="0" smtClean="0"/>
              <a:t>Decompose memory into independent banks</a:t>
            </a:r>
          </a:p>
          <a:p>
            <a:pPr lvl="2"/>
            <a:r>
              <a:rPr lang="en-US" dirty="0" smtClean="0"/>
              <a:t>Route requests to appropriate bank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Memory Scaling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Relatively easy to have a wide memory</a:t>
            </a:r>
          </a:p>
          <a:p>
            <a:r>
              <a:rPr lang="en-US" dirty="0" smtClean="0"/>
              <a:t>As long as we share the address</a:t>
            </a:r>
          </a:p>
          <a:p>
            <a:pPr lvl="1"/>
            <a:r>
              <a:rPr lang="en-US" dirty="0" smtClean="0"/>
              <a:t>One address to select</a:t>
            </a:r>
            <a:br>
              <a:rPr lang="en-US" dirty="0" smtClean="0"/>
            </a:br>
            <a:r>
              <a:rPr lang="en-US" dirty="0" smtClean="0"/>
              <a:t>wide word or bits</a:t>
            </a:r>
          </a:p>
          <a:p>
            <a:r>
              <a:rPr lang="en-US" dirty="0" smtClean="0"/>
              <a:t>Efficient if all read </a:t>
            </a:r>
            <a:br>
              <a:rPr lang="en-US" dirty="0" smtClean="0"/>
            </a:br>
            <a:r>
              <a:rPr lang="en-US" dirty="0" smtClean="0"/>
              <a:t>together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297888"/>
            <a:ext cx="3962400" cy="3305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Revisit </a:t>
            </a:r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Use wide memory access to move 8 words (</a:t>
            </a:r>
            <a:r>
              <a:rPr lang="en-US" dirty="0" err="1" smtClean="0"/>
              <a:t>x</a:t>
            </a:r>
            <a:r>
              <a:rPr lang="en-US" dirty="0" smtClean="0"/>
              <a:t>[]) between large and small memory in a single cycle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819400"/>
            <a:ext cx="3962400" cy="38351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667001"/>
            <a:ext cx="4706095" cy="388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 + wide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Impact of 8 word </a:t>
            </a:r>
            <a:r>
              <a:rPr lang="en-US" dirty="0" err="1" smtClean="0">
                <a:solidFill>
                  <a:srgbClr val="FF6600"/>
                </a:solidFill>
              </a:rPr>
              <a:t>datapath</a:t>
            </a:r>
            <a:r>
              <a:rPr lang="en-US" dirty="0" smtClean="0">
                <a:solidFill>
                  <a:srgbClr val="FF6600"/>
                </a:solidFill>
              </a:rPr>
              <a:t> between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large and local memory?</a:t>
            </a:r>
          </a:p>
          <a:p>
            <a:r>
              <a:rPr lang="en-US" dirty="0" smtClean="0"/>
              <a:t>WSIZE*MAX*(T</a:t>
            </a:r>
            <a:r>
              <a:rPr lang="en-US" baseline="-25000" dirty="0" smtClean="0"/>
              <a:t>comp</a:t>
            </a:r>
            <a:r>
              <a:rPr lang="en-US" dirty="0" smtClean="0"/>
              <a:t>+3*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local</a:t>
            </a:r>
            <a:r>
              <a:rPr lang="en-US" dirty="0" smtClean="0"/>
              <a:t>)</a:t>
            </a:r>
            <a:endParaRPr lang="en-US" baseline="-25000" dirty="0" smtClean="0"/>
          </a:p>
          <a:p>
            <a:r>
              <a:rPr lang="en-US" dirty="0" smtClean="0"/>
              <a:t>+WSIZE*(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w</a:t>
            </a:r>
            <a:r>
              <a:rPr lang="en-US" dirty="0" err="1" smtClean="0"/>
              <a:t>+T</a:t>
            </a:r>
            <a:r>
              <a:rPr lang="en-US" baseline="-25000" dirty="0" err="1" smtClean="0"/>
              <a:t>x</a:t>
            </a:r>
            <a:r>
              <a:rPr lang="en-US" dirty="0" smtClean="0"/>
              <a:t>)</a:t>
            </a:r>
            <a:endParaRPr lang="en-US" baseline="-25000" dirty="0" smtClean="0"/>
          </a:p>
          <a:p>
            <a:r>
              <a:rPr lang="en-US" dirty="0" smtClean="0"/>
              <a:t>+MAX*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x</a:t>
            </a:r>
            <a:endParaRPr lang="en-US" dirty="0" smtClean="0"/>
          </a:p>
          <a:p>
            <a:r>
              <a:rPr lang="en-US" dirty="0" smtClean="0"/>
              <a:t>5*10</a:t>
            </a:r>
            <a:r>
              <a:rPr lang="en-US" baseline="30000" dirty="0" smtClean="0"/>
              <a:t>6</a:t>
            </a:r>
            <a:r>
              <a:rPr lang="en-US" dirty="0" smtClean="0"/>
              <a:t>*(5+3)</a:t>
            </a:r>
          </a:p>
          <a:p>
            <a:pPr>
              <a:buNone/>
            </a:pPr>
            <a:r>
              <a:rPr lang="en-US" dirty="0" smtClean="0"/>
              <a:t>  +5*(20+20)</a:t>
            </a:r>
          </a:p>
          <a:p>
            <a:pPr>
              <a:buNone/>
            </a:pPr>
            <a:r>
              <a:rPr lang="en-US" dirty="0" smtClean="0"/>
              <a:t>  +10</a:t>
            </a:r>
            <a:r>
              <a:rPr lang="en-US" baseline="30000" dirty="0" smtClean="0"/>
              <a:t>6</a:t>
            </a:r>
            <a:r>
              <a:rPr lang="en-US" dirty="0" smtClean="0"/>
              <a:t>*20</a:t>
            </a:r>
          </a:p>
          <a:p>
            <a:r>
              <a:rPr lang="en-US" dirty="0" smtClean="0"/>
              <a:t>6*</a:t>
            </a:r>
            <a:r>
              <a:rPr lang="en-US" dirty="0" smtClean="0"/>
              <a:t>10</a:t>
            </a:r>
            <a:r>
              <a:rPr lang="en-US" baseline="30000" dirty="0" smtClean="0"/>
              <a:t>7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term </a:t>
            </a:r>
            <a:r>
              <a:rPr lang="en-US" dirty="0" smtClean="0">
                <a:solidFill>
                  <a:srgbClr val="FF6600"/>
                </a:solidFill>
              </a:rPr>
              <a:t>most impacted?</a:t>
            </a:r>
            <a:endParaRPr lang="en-US" dirty="0" smtClean="0">
              <a:solidFill>
                <a:srgbClr val="FF66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52400" y="3810000"/>
            <a:ext cx="35052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 + wide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772400" cy="4114800"/>
          </a:xfrm>
        </p:spPr>
        <p:txBody>
          <a:bodyPr/>
          <a:lstStyle/>
          <a:p>
            <a:r>
              <a:rPr lang="en-US" dirty="0" smtClean="0"/>
              <a:t>WSIZE*MAX*(T</a:t>
            </a:r>
            <a:r>
              <a:rPr lang="en-US" baseline="-25000" dirty="0" smtClean="0"/>
              <a:t>comp</a:t>
            </a:r>
            <a:r>
              <a:rPr lang="en-US" dirty="0" smtClean="0"/>
              <a:t>+3*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local</a:t>
            </a:r>
            <a:r>
              <a:rPr lang="en-US" dirty="0" smtClean="0"/>
              <a:t>)</a:t>
            </a:r>
            <a:endParaRPr lang="en-US" baseline="-25000" dirty="0" smtClean="0"/>
          </a:p>
          <a:p>
            <a:r>
              <a:rPr lang="en-US" dirty="0" smtClean="0"/>
              <a:t>+WSIZE*(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w</a:t>
            </a:r>
            <a:r>
              <a:rPr lang="en-US" dirty="0" err="1" smtClean="0"/>
              <a:t>+T</a:t>
            </a:r>
            <a:r>
              <a:rPr lang="en-US" baseline="-25000" dirty="0" err="1" smtClean="0"/>
              <a:t>x</a:t>
            </a:r>
            <a:r>
              <a:rPr lang="en-US" dirty="0" smtClean="0"/>
              <a:t>)</a:t>
            </a:r>
            <a:endParaRPr lang="en-US" baseline="-25000" dirty="0" smtClean="0"/>
          </a:p>
          <a:p>
            <a:r>
              <a:rPr lang="en-US" dirty="0" smtClean="0"/>
              <a:t>+MAX/</a:t>
            </a:r>
            <a:r>
              <a:rPr lang="en-US" dirty="0" smtClean="0">
                <a:solidFill>
                  <a:srgbClr val="3366FF"/>
                </a:solidFill>
              </a:rPr>
              <a:t>8</a:t>
            </a:r>
            <a:r>
              <a:rPr lang="en-US" dirty="0" smtClean="0"/>
              <a:t>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x</a:t>
            </a:r>
            <a:endParaRPr lang="en-US" baseline="-25000" dirty="0" smtClean="0"/>
          </a:p>
          <a:p>
            <a:r>
              <a:rPr lang="en-US" dirty="0" smtClean="0">
                <a:solidFill>
                  <a:srgbClr val="3366FF"/>
                </a:solidFill>
              </a:rPr>
              <a:t>+MAX*(T</a:t>
            </a:r>
            <a:r>
              <a:rPr lang="en-US" baseline="-25000" dirty="0" smtClean="0">
                <a:solidFill>
                  <a:srgbClr val="3366FF"/>
                </a:solidFill>
              </a:rPr>
              <a:t>local</a:t>
            </a:r>
            <a:r>
              <a:rPr lang="en-US" dirty="0" smtClean="0">
                <a:solidFill>
                  <a:srgbClr val="3366FF"/>
                </a:solidFill>
              </a:rPr>
              <a:t>+2)</a:t>
            </a:r>
            <a:endParaRPr lang="en-US" baseline="-25000" dirty="0" smtClean="0">
              <a:solidFill>
                <a:srgbClr val="3366FF"/>
              </a:solidFill>
            </a:endParaRPr>
          </a:p>
          <a:p>
            <a:r>
              <a:rPr lang="en-US" dirty="0" smtClean="0"/>
              <a:t>5*10</a:t>
            </a:r>
            <a:r>
              <a:rPr lang="en-US" baseline="30000" dirty="0" smtClean="0"/>
              <a:t>6</a:t>
            </a:r>
            <a:r>
              <a:rPr lang="en-US" dirty="0" smtClean="0"/>
              <a:t>*(5+3)</a:t>
            </a:r>
          </a:p>
          <a:p>
            <a:pPr>
              <a:buNone/>
            </a:pPr>
            <a:r>
              <a:rPr lang="en-US" dirty="0" smtClean="0"/>
              <a:t>  +5*(20+20)</a:t>
            </a:r>
          </a:p>
          <a:p>
            <a:pPr>
              <a:buNone/>
            </a:pPr>
            <a:r>
              <a:rPr lang="en-US" dirty="0" smtClean="0"/>
              <a:t>  +10</a:t>
            </a:r>
            <a:r>
              <a:rPr lang="en-US" baseline="30000" dirty="0" smtClean="0"/>
              <a:t>6</a:t>
            </a:r>
            <a:r>
              <a:rPr lang="en-US" dirty="0" smtClean="0"/>
              <a:t>*20/</a:t>
            </a:r>
            <a:r>
              <a:rPr lang="en-US" dirty="0" smtClean="0">
                <a:solidFill>
                  <a:srgbClr val="3366FF"/>
                </a:solidFill>
              </a:rPr>
              <a:t>8</a:t>
            </a:r>
          </a:p>
          <a:p>
            <a:pPr>
              <a:buNone/>
            </a:pPr>
            <a:r>
              <a:rPr lang="en-US" dirty="0" smtClean="0"/>
              <a:t>  +10</a:t>
            </a:r>
            <a:r>
              <a:rPr lang="en-US" baseline="30000" dirty="0" smtClean="0"/>
              <a:t>6</a:t>
            </a:r>
            <a:r>
              <a:rPr lang="en-US" dirty="0" smtClean="0"/>
              <a:t>*3</a:t>
            </a:r>
            <a:endParaRPr lang="en-US" dirty="0" smtClean="0">
              <a:solidFill>
                <a:srgbClr val="3366FF"/>
              </a:solidFill>
            </a:endParaRPr>
          </a:p>
          <a:p>
            <a:r>
              <a:rPr lang="en-US" dirty="0" smtClean="0">
                <a:solidFill>
                  <a:srgbClr val="3366FF"/>
                </a:solidFill>
              </a:rPr>
              <a:t>4.55</a:t>
            </a:r>
            <a:r>
              <a:rPr lang="en-US" dirty="0" smtClean="0"/>
              <a:t>*10</a:t>
            </a:r>
            <a:r>
              <a:rPr lang="en-US" baseline="30000" dirty="0" smtClean="0"/>
              <a:t>7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752600"/>
            <a:ext cx="5584845" cy="474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Cycles reading from large memory for a, </a:t>
            </a:r>
            <a:r>
              <a:rPr lang="en-US" dirty="0" err="1" smtClean="0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4294967295"/>
          </p:nvPr>
        </p:nvGraphicFramePr>
        <p:xfrm>
          <a:off x="1905000" y="4572000"/>
          <a:ext cx="52578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</a:tblGrid>
              <a:tr h="5994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a[i</a:t>
                      </a:r>
                      <a:r>
                        <a:rPr lang="en-US" dirty="0" smtClean="0"/>
                        <a:t>]*</a:t>
                      </a:r>
                      <a:r>
                        <a:rPr lang="en-US" dirty="0" err="1" smtClean="0"/>
                        <a:t>b[i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a[b[i</a:t>
                      </a:r>
                      <a:r>
                        <a:rPr lang="en-US" dirty="0" smtClean="0"/>
                        <a:t>]]</a:t>
                      </a:r>
                      <a:endParaRPr lang="en-US" dirty="0"/>
                    </a:p>
                  </a:txBody>
                  <a:tcPr/>
                </a:tc>
              </a:tr>
              <a:tr h="599440">
                <a:tc>
                  <a:txBody>
                    <a:bodyPr/>
                    <a:lstStyle/>
                    <a:p>
                      <a:r>
                        <a:rPr lang="en-US" dirty="0" smtClean="0"/>
                        <a:t>1-word wide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9440">
                <a:tc>
                  <a:txBody>
                    <a:bodyPr/>
                    <a:lstStyle/>
                    <a:p>
                      <a:r>
                        <a:rPr lang="en-US" dirty="0" smtClean="0"/>
                        <a:t>8-word wide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05000"/>
            <a:ext cx="4432300" cy="1435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1752600"/>
            <a:ext cx="4025900" cy="14351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52600" y="3505200"/>
            <a:ext cx="5549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Cycles reading a, </a:t>
            </a:r>
            <a:r>
              <a:rPr lang="en-US" dirty="0" err="1" smtClean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 from large memory.</a:t>
            </a:r>
          </a:p>
          <a:p>
            <a:r>
              <a:rPr lang="en-US" dirty="0" smtClean="0">
                <a:latin typeface="+mn-lt"/>
              </a:rPr>
              <a:t>20 cycle read latency; MAX=10</a:t>
            </a:r>
            <a:r>
              <a:rPr lang="en-US" baseline="30000" dirty="0" smtClean="0">
                <a:latin typeface="+mn-lt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Cheaper to access wide/contiguous blocks memory</a:t>
            </a:r>
          </a:p>
          <a:p>
            <a:pPr lvl="1"/>
            <a:r>
              <a:rPr lang="en-US" dirty="0" smtClean="0"/>
              <a:t>In hardware </a:t>
            </a:r>
          </a:p>
          <a:p>
            <a:pPr lvl="1"/>
            <a:r>
              <a:rPr lang="en-US" dirty="0" smtClean="0"/>
              <a:t>From the architectures typically build </a:t>
            </a:r>
          </a:p>
          <a:p>
            <a:r>
              <a:rPr lang="en-US" dirty="0" smtClean="0"/>
              <a:t>Can achieve higher bandwidth on large block data transfer</a:t>
            </a:r>
          </a:p>
          <a:p>
            <a:pPr lvl="1"/>
            <a:r>
              <a:rPr lang="en-US" dirty="0" smtClean="0"/>
              <a:t>Than random access of small data items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Bank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Break memory into independent banks</a:t>
            </a:r>
          </a:p>
          <a:p>
            <a:pPr lvl="1"/>
            <a:r>
              <a:rPr lang="en-US" dirty="0" smtClean="0"/>
              <a:t>Allow banks to operate concurrently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590800"/>
            <a:ext cx="5638800" cy="3449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Bank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Break memory into independent banks</a:t>
            </a:r>
          </a:p>
          <a:p>
            <a:pPr lvl="1"/>
            <a:r>
              <a:rPr lang="en-US" dirty="0" smtClean="0"/>
              <a:t>Allow banks to operate concurrently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2514600"/>
            <a:ext cx="2904522" cy="17770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4693622"/>
            <a:ext cx="3665425" cy="21643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 Banked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86000"/>
            <a:ext cx="3822700" cy="123772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47800" y="5029200"/>
            <a:ext cx="565837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20 cycle read latency; MAX=10</a:t>
            </a:r>
            <a:r>
              <a:rPr lang="en-US" baseline="30000" dirty="0" smtClean="0">
                <a:latin typeface="+mn-lt"/>
              </a:rPr>
              <a:t>6</a:t>
            </a:r>
          </a:p>
          <a:p>
            <a:r>
              <a:rPr lang="en-US" dirty="0" smtClean="0">
                <a:latin typeface="+mn-lt"/>
              </a:rPr>
              <a:t>Put odd a, </a:t>
            </a:r>
            <a:r>
              <a:rPr lang="en-US" dirty="0" err="1" smtClean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 in one bank, even in other.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Cycles reading a, </a:t>
            </a:r>
            <a:r>
              <a:rPr lang="en-US" dirty="0" err="1" smtClean="0">
                <a:solidFill>
                  <a:srgbClr val="FF6600"/>
                </a:solidFill>
                <a:latin typeface="+mn-lt"/>
              </a:rPr>
              <a:t>b</a:t>
            </a:r>
            <a:r>
              <a:rPr lang="en-US" dirty="0" smtClean="0">
                <a:solidFill>
                  <a:srgbClr val="FF6600"/>
                </a:solidFill>
                <a:latin typeface="+mn-lt"/>
              </a:rPr>
              <a:t> from large memory?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2800" y="1524000"/>
            <a:ext cx="6210300" cy="334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 Banked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47800" y="5029200"/>
            <a:ext cx="565837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20 cycle read latency; MAX=10</a:t>
            </a:r>
            <a:r>
              <a:rPr lang="en-US" baseline="30000" dirty="0" smtClean="0">
                <a:latin typeface="+mn-lt"/>
              </a:rPr>
              <a:t>6</a:t>
            </a:r>
          </a:p>
          <a:p>
            <a:r>
              <a:rPr lang="en-US" dirty="0" smtClean="0">
                <a:latin typeface="+mn-lt"/>
              </a:rPr>
              <a:t>Put odd a, </a:t>
            </a:r>
            <a:r>
              <a:rPr lang="en-US" dirty="0" err="1" smtClean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 in one bank, even in other.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Cycles reading a, </a:t>
            </a:r>
            <a:r>
              <a:rPr lang="en-US" dirty="0" err="1" smtClean="0">
                <a:solidFill>
                  <a:srgbClr val="FF6600"/>
                </a:solidFill>
                <a:latin typeface="+mn-lt"/>
              </a:rPr>
              <a:t>b</a:t>
            </a:r>
            <a:r>
              <a:rPr lang="en-US" dirty="0" smtClean="0">
                <a:solidFill>
                  <a:srgbClr val="FF6600"/>
                </a:solidFill>
                <a:latin typeface="+mn-lt"/>
              </a:rPr>
              <a:t> from large memory?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0900" y="1371600"/>
            <a:ext cx="5753100" cy="3441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209800"/>
            <a:ext cx="3492500" cy="12449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On-Chip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4876800"/>
          </a:xfrm>
        </p:spPr>
        <p:txBody>
          <a:bodyPr/>
          <a:lstStyle/>
          <a:p>
            <a:r>
              <a:rPr lang="en-US" dirty="0" smtClean="0"/>
              <a:t>Delay is proportional to distance travelled</a:t>
            </a:r>
          </a:p>
          <a:p>
            <a:r>
              <a:rPr lang="en-US" dirty="0" smtClean="0"/>
              <a:t>Make a wire twice the length</a:t>
            </a:r>
          </a:p>
          <a:p>
            <a:pPr lvl="1"/>
            <a:r>
              <a:rPr lang="en-US" dirty="0" smtClean="0"/>
              <a:t>Takes twice the latency to traverse</a:t>
            </a:r>
          </a:p>
          <a:p>
            <a:pPr lvl="1"/>
            <a:r>
              <a:rPr lang="en-US" dirty="0" smtClean="0"/>
              <a:t>(can pipeline)</a:t>
            </a:r>
          </a:p>
          <a:p>
            <a:r>
              <a:rPr lang="en-US" dirty="0" smtClean="0"/>
              <a:t>Modern chips</a:t>
            </a:r>
          </a:p>
          <a:p>
            <a:pPr lvl="1"/>
            <a:r>
              <a:rPr lang="en-US" dirty="0" smtClean="0"/>
              <a:t>Run at 100s of MHz to GHz</a:t>
            </a:r>
          </a:p>
          <a:p>
            <a:pPr lvl="1"/>
            <a:r>
              <a:rPr lang="en-US" dirty="0" smtClean="0"/>
              <a:t>Take 10s of ns to cross the chip</a:t>
            </a:r>
          </a:p>
          <a:p>
            <a:pPr lvl="1"/>
            <a:r>
              <a:rPr lang="en-US" dirty="0" smtClean="0"/>
              <a:t>Takes 100s of ns to reference off-chip data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does this say about placement of computations and memories?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Banking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Area compare</a:t>
            </a:r>
          </a:p>
          <a:p>
            <a:pPr lvl="1"/>
            <a:r>
              <a:rPr lang="en-US" dirty="0" smtClean="0"/>
              <a:t>One memory bank </a:t>
            </a:r>
          </a:p>
          <a:p>
            <a:pPr lvl="2"/>
            <a:r>
              <a:rPr lang="en-US" dirty="0" smtClean="0"/>
              <a:t>Depth 1024, width 64</a:t>
            </a:r>
          </a:p>
          <a:p>
            <a:pPr lvl="1"/>
            <a:r>
              <a:rPr lang="en-US" dirty="0" smtClean="0"/>
              <a:t>Two memory banks</a:t>
            </a:r>
          </a:p>
          <a:p>
            <a:pPr lvl="2"/>
            <a:r>
              <a:rPr lang="en-US" dirty="0" smtClean="0"/>
              <a:t>Depth 1024, width 32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209800"/>
            <a:ext cx="3665425" cy="21643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 smtClean="0"/>
              <a:t>Architecture contains</a:t>
            </a:r>
          </a:p>
          <a:p>
            <a:pPr lvl="1"/>
            <a:r>
              <a:rPr lang="en-US" dirty="0" smtClean="0"/>
              <a:t>Large memories</a:t>
            </a:r>
          </a:p>
          <a:p>
            <a:pPr lvl="2"/>
            <a:r>
              <a:rPr lang="en-US" dirty="0" smtClean="0"/>
              <a:t>For density, necessary sharing</a:t>
            </a:r>
          </a:p>
          <a:p>
            <a:pPr lvl="1"/>
            <a:r>
              <a:rPr lang="en-US" dirty="0" smtClean="0"/>
              <a:t>Small memories local to compute</a:t>
            </a:r>
          </a:p>
          <a:p>
            <a:pPr lvl="2"/>
            <a:r>
              <a:rPr lang="en-US" dirty="0" smtClean="0"/>
              <a:t>For high bandwidth, low latency, low energy</a:t>
            </a:r>
          </a:p>
          <a:p>
            <a:r>
              <a:rPr lang="en-US" dirty="0" smtClean="0"/>
              <a:t>Need to move data</a:t>
            </a:r>
          </a:p>
          <a:p>
            <a:pPr lvl="1"/>
            <a:r>
              <a:rPr lang="en-US" dirty="0" smtClean="0"/>
              <a:t>Among memories</a:t>
            </a:r>
          </a:p>
          <a:p>
            <a:pPr lvl="2"/>
            <a:r>
              <a:rPr lang="en-US" dirty="0" smtClean="0"/>
              <a:t>Large to small and back</a:t>
            </a:r>
          </a:p>
          <a:p>
            <a:pPr lvl="2"/>
            <a:r>
              <a:rPr lang="en-US" dirty="0" smtClean="0"/>
              <a:t>Among small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Memory bandwidth and latency can be bottlenecks</a:t>
            </a:r>
          </a:p>
          <a:p>
            <a:r>
              <a:rPr lang="en-US" dirty="0" smtClean="0"/>
              <a:t>Exploit small, local memories</a:t>
            </a:r>
          </a:p>
          <a:p>
            <a:pPr lvl="1"/>
            <a:r>
              <a:rPr lang="en-US" dirty="0" smtClean="0"/>
              <a:t>Easy bandwidth, low latency, energy</a:t>
            </a:r>
          </a:p>
          <a:p>
            <a:r>
              <a:rPr lang="en-US" dirty="0" smtClean="0"/>
              <a:t>Exploit data reuse</a:t>
            </a:r>
          </a:p>
          <a:p>
            <a:pPr lvl="1"/>
            <a:r>
              <a:rPr lang="en-US" dirty="0" smtClean="0"/>
              <a:t>Keep in small memories</a:t>
            </a:r>
          </a:p>
          <a:p>
            <a:r>
              <a:rPr lang="en-US" dirty="0" smtClean="0"/>
              <a:t>Minimize data movement</a:t>
            </a:r>
          </a:p>
          <a:p>
            <a:pPr lvl="1"/>
            <a:r>
              <a:rPr lang="en-US" dirty="0" smtClean="0"/>
              <a:t>Small, local memories keep distance short</a:t>
            </a:r>
          </a:p>
          <a:p>
            <a:pPr lvl="1"/>
            <a:r>
              <a:rPr lang="en-US" dirty="0" smtClean="0"/>
              <a:t>Minimally move into small memories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for Wednesday on canvas</a:t>
            </a:r>
          </a:p>
          <a:p>
            <a:r>
              <a:rPr lang="en-US" dirty="0" smtClean="0"/>
              <a:t>HW2 due Friday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6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Block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Linear wire delay with distance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Assume constant area/memory bit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N-bit memory, arranged in square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4x capacity</a:t>
            </a:r>
            <a:b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delay change?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921294"/>
            <a:ext cx="4718593" cy="3936706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886200" y="2819400"/>
            <a:ext cx="411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>
            <a:off x="7124700" y="4838700"/>
            <a:ext cx="2514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391400" y="2286000"/>
            <a:ext cx="915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width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8211603" y="4361397"/>
            <a:ext cx="95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depth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7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Block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Linear wire delay with distance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Assume constant area/memory bit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N-bit memory, arranged in square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Width relate </a:t>
            </a:r>
            <a:b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to N?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Depth?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Delay </a:t>
            </a:r>
            <a:b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scale N?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921294"/>
            <a:ext cx="4718593" cy="3936706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886200" y="2819400"/>
            <a:ext cx="411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>
            <a:off x="7124700" y="4838700"/>
            <a:ext cx="2514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391400" y="2286000"/>
            <a:ext cx="915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width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8211603" y="4361397"/>
            <a:ext cx="95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depth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8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Block Bandwidth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N-bit memory, arranged in square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Bits/cycle</a:t>
            </a:r>
            <a:b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scale with</a:t>
            </a:r>
            <a:r>
              <a:rPr lang="en-US" dirty="0" smtClean="0">
                <a:solidFill>
                  <a:srgbClr val="FF6600"/>
                </a:solidFill>
              </a:rPr>
              <a:t> N?</a:t>
            </a:r>
            <a:endParaRPr lang="en-US" dirty="0" smtClean="0">
              <a:solidFill>
                <a:srgbClr val="FF6600"/>
              </a:solidFill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2921294"/>
            <a:ext cx="4718593" cy="3936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9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Block Energy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Assume read full width,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Energy scales with N</a:t>
            </a:r>
          </a:p>
          <a:p>
            <a:pPr lvl="2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Activate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sqrt(N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 wires</a:t>
            </a:r>
          </a:p>
          <a:p>
            <a:pPr lvl="2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Each wire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sqrt(N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 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long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Or, energy/bit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scales as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sqrt(N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  <a:t>Larger memories</a:t>
            </a:r>
            <a:b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  <a:t>cost more energy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5407" y="2667000"/>
            <a:ext cx="4718593" cy="3936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 bldLvl="3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43244</TotalTime>
  <Words>2056</Words>
  <Application>Microsoft Macintosh PowerPoint</Application>
  <PresentationFormat>On-screen Show (4:3)</PresentationFormat>
  <Paragraphs>434</Paragraphs>
  <Slides>53</Slides>
  <Notes>50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Blank Presentation</vt:lpstr>
      <vt:lpstr>ESE532: System-on-a-Chip Architecture</vt:lpstr>
      <vt:lpstr>Today</vt:lpstr>
      <vt:lpstr>Message</vt:lpstr>
      <vt:lpstr>Memory Scaling</vt:lpstr>
      <vt:lpstr>On-Chip Delay</vt:lpstr>
      <vt:lpstr>Memory Block</vt:lpstr>
      <vt:lpstr>Memory Block</vt:lpstr>
      <vt:lpstr>Memory Block Bandwidth</vt:lpstr>
      <vt:lpstr>Memory Block Energy</vt:lpstr>
      <vt:lpstr>Memory Block Density</vt:lpstr>
      <vt:lpstr>Compactness vs. Memory Size</vt:lpstr>
      <vt:lpstr>Memory Scaling</vt:lpstr>
      <vt:lpstr>Latency Engineering Scheduling</vt:lpstr>
      <vt:lpstr>Preclass 2</vt:lpstr>
      <vt:lpstr>Lesson</vt:lpstr>
      <vt:lpstr>Latency Engineering Data Reuse</vt:lpstr>
      <vt:lpstr>Preclass 3abc</vt:lpstr>
      <vt:lpstr>Preclass 3c</vt:lpstr>
      <vt:lpstr>Preclass 3d</vt:lpstr>
      <vt:lpstr>Strategy</vt:lpstr>
      <vt:lpstr>Preclass 3e</vt:lpstr>
      <vt:lpstr>Preclass 3</vt:lpstr>
      <vt:lpstr>Preclass 3</vt:lpstr>
      <vt:lpstr>Preclass 3</vt:lpstr>
      <vt:lpstr>Preclass 3</vt:lpstr>
      <vt:lpstr>Lesson</vt:lpstr>
      <vt:lpstr>Processor Data Caches</vt:lpstr>
      <vt:lpstr>Cache</vt:lpstr>
      <vt:lpstr>Processor Data Caches</vt:lpstr>
      <vt:lpstr>Terminology</vt:lpstr>
      <vt:lpstr>Terminology: Unroll Loop</vt:lpstr>
      <vt:lpstr>Terminology: Unroll Loop</vt:lpstr>
      <vt:lpstr>Terminology: Unroll Loop</vt:lpstr>
      <vt:lpstr>Amdahl’s Law</vt:lpstr>
      <vt:lpstr>Amdahl’s Law</vt:lpstr>
      <vt:lpstr>Amdahl’s Law</vt:lpstr>
      <vt:lpstr>Amdahl’s Law</vt:lpstr>
      <vt:lpstr>Bandwidth Engineering</vt:lpstr>
      <vt:lpstr>Bandwidth Engineering</vt:lpstr>
      <vt:lpstr>Wide Memory</vt:lpstr>
      <vt:lpstr>Revisit Preclass 3</vt:lpstr>
      <vt:lpstr>Preclass 3 + wide</vt:lpstr>
      <vt:lpstr>Preclass 3 + wide</vt:lpstr>
      <vt:lpstr>Preclass 4</vt:lpstr>
      <vt:lpstr>Lesson</vt:lpstr>
      <vt:lpstr>Bank Memory</vt:lpstr>
      <vt:lpstr>Bank Memory</vt:lpstr>
      <vt:lpstr>Preclass 4 Banked</vt:lpstr>
      <vt:lpstr>Preclass 4 Banked</vt:lpstr>
      <vt:lpstr>Banking Costs</vt:lpstr>
      <vt:lpstr>Memory Organization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176</cp:revision>
  <cp:lastPrinted>2018-09-10T12:19:19Z</cp:lastPrinted>
  <dcterms:created xsi:type="dcterms:W3CDTF">2018-09-09T23:24:31Z</dcterms:created>
  <dcterms:modified xsi:type="dcterms:W3CDTF">2018-09-10T13:10:55Z</dcterms:modified>
</cp:coreProperties>
</file>