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331" r:id="rId4"/>
    <p:sldId id="342" r:id="rId5"/>
    <p:sldId id="340" r:id="rId6"/>
    <p:sldId id="412" r:id="rId7"/>
    <p:sldId id="405" r:id="rId8"/>
    <p:sldId id="406" r:id="rId9"/>
    <p:sldId id="414" r:id="rId10"/>
    <p:sldId id="407" r:id="rId11"/>
    <p:sldId id="415" r:id="rId12"/>
    <p:sldId id="413" r:id="rId13"/>
    <p:sldId id="442" r:id="rId14"/>
    <p:sldId id="438" r:id="rId15"/>
    <p:sldId id="439" r:id="rId16"/>
    <p:sldId id="440" r:id="rId17"/>
    <p:sldId id="441" r:id="rId18"/>
    <p:sldId id="436" r:id="rId19"/>
    <p:sldId id="401" r:id="rId20"/>
    <p:sldId id="411" r:id="rId21"/>
    <p:sldId id="443" r:id="rId22"/>
    <p:sldId id="341" r:id="rId23"/>
    <p:sldId id="356" r:id="rId24"/>
    <p:sldId id="357" r:id="rId25"/>
    <p:sldId id="358" r:id="rId26"/>
    <p:sldId id="399" r:id="rId27"/>
    <p:sldId id="359" r:id="rId28"/>
    <p:sldId id="360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61" r:id="rId37"/>
    <p:sldId id="362" r:id="rId38"/>
    <p:sldId id="347" r:id="rId39"/>
    <p:sldId id="363" r:id="rId40"/>
    <p:sldId id="348" r:id="rId41"/>
    <p:sldId id="397" r:id="rId42"/>
    <p:sldId id="301" r:id="rId43"/>
    <p:sldId id="33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23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29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32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33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34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35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4:  September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12, 2018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build indicated letter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Speedup over sequential </a:t>
            </a:r>
            <a:r>
              <a:rPr lang="en-US" dirty="0" smtClean="0">
                <a:solidFill>
                  <a:srgbClr val="FF6600"/>
                </a:solidFill>
              </a:rPr>
              <a:t>build of 6 letters?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Thread-Level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 smtClean="0"/>
              <a:t>Thread or Task Level </a:t>
            </a:r>
            <a:r>
              <a:rPr lang="en-US" dirty="0" smtClean="0"/>
              <a:t>– Perform separable (perhaps heterogeneous) tasks </a:t>
            </a:r>
            <a:r>
              <a:rPr lang="en-US" dirty="0" smtClean="0"/>
              <a:t>independently</a:t>
            </a:r>
          </a:p>
          <a:p>
            <a:r>
              <a:rPr lang="en-US" dirty="0" smtClean="0"/>
              <a:t>Ideal: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seq</a:t>
            </a:r>
            <a:r>
              <a:rPr lang="en-US" dirty="0" smtClean="0"/>
              <a:t>/</a:t>
            </a:r>
            <a:r>
              <a:rPr lang="en-US" dirty="0" smtClean="0"/>
              <a:t>P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tp</a:t>
            </a:r>
            <a:r>
              <a:rPr lang="en-US" dirty="0" smtClean="0"/>
              <a:t>=max(T</a:t>
            </a:r>
            <a:r>
              <a:rPr lang="en-US" baseline="-25000" dirty="0" smtClean="0"/>
              <a:t>t1</a:t>
            </a:r>
            <a:r>
              <a:rPr lang="en-US" dirty="0" smtClean="0"/>
              <a:t>,T</a:t>
            </a:r>
            <a:r>
              <a:rPr lang="en-US" baseline="-25000" dirty="0" smtClean="0"/>
              <a:t>t2</a:t>
            </a:r>
            <a:r>
              <a:rPr lang="en-US" dirty="0" smtClean="0"/>
              <a:t>,T</a:t>
            </a:r>
            <a:r>
              <a:rPr lang="en-US" baseline="-25000" dirty="0" smtClean="0"/>
              <a:t>t4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/>
              <a:t>Less </a:t>
            </a:r>
            <a:r>
              <a:rPr lang="en-US" dirty="0" smtClean="0"/>
              <a:t>speedup than ideal if not balanced</a:t>
            </a:r>
            <a:endParaRPr lang="en-US" dirty="0" smtClean="0"/>
          </a:p>
          <a:p>
            <a:r>
              <a:rPr lang="en-US" dirty="0" smtClean="0"/>
              <a:t>Can produce a diversity of calculations</a:t>
            </a:r>
          </a:p>
          <a:p>
            <a:pPr lvl="1"/>
            <a:r>
              <a:rPr lang="en-US" dirty="0" smtClean="0"/>
              <a:t>Useful if have limited need for the </a:t>
            </a:r>
            <a:r>
              <a:rPr lang="en-US" b="1" dirty="0" smtClean="0"/>
              <a:t>same</a:t>
            </a:r>
            <a:r>
              <a:rPr lang="en-US" dirty="0" smtClean="0"/>
              <a:t> calculation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single letter in lock step</a:t>
            </a:r>
            <a:endParaRPr lang="en-US" dirty="0" smtClean="0"/>
          </a:p>
          <a:p>
            <a:r>
              <a:rPr lang="en-US" dirty="0" smtClean="0"/>
              <a:t>G</a:t>
            </a:r>
            <a:r>
              <a:rPr lang="en-US" dirty="0" smtClean="0"/>
              <a:t>roups </a:t>
            </a:r>
            <a:r>
              <a:rPr lang="en-US" dirty="0" smtClean="0"/>
              <a:t>of 3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 smtClean="0"/>
              <a:t>Announce steps from slide	</a:t>
            </a:r>
          </a:p>
          <a:p>
            <a:pPr lvl="1"/>
            <a:r>
              <a:rPr lang="en-US" dirty="0" smtClean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</a:t>
            </a:r>
            <a:r>
              <a:rPr lang="en-US" b="1" dirty="0" smtClean="0">
                <a:latin typeface="+mn-lt"/>
              </a:rPr>
              <a:t>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Groups of 3</a:t>
            </a:r>
          </a:p>
          <a:p>
            <a:r>
              <a:rPr lang="en-US" dirty="0" smtClean="0"/>
              <a:t>Note who was person 1 task</a:t>
            </a:r>
          </a:p>
          <a:p>
            <a:r>
              <a:rPr lang="en-US" dirty="0" smtClean="0"/>
              <a:t>2, 3 will need to pass completed substructures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latency for single letter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Ideal: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…but critical path bound applies, dependencies may limit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adds one brick to build</a:t>
            </a:r>
          </a:p>
          <a:p>
            <a:r>
              <a:rPr lang="en-US" dirty="0" smtClean="0"/>
              <a:t>Run pipeline once alone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/>
              <a:t>Then run pipeline with 5 inputs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</a:t>
            </a:r>
            <a:r>
              <a:rPr lang="en-US" b="1" dirty="0" smtClean="0">
                <a:latin typeface="+mn-lt"/>
              </a:rPr>
              <a:t> 5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Types of Parallelism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Compute Models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How do we express and reason about parallel execution freedom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Thread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Dependencies?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Level </a:t>
            </a:r>
            <a:r>
              <a:rPr lang="en-US" dirty="0" smtClean="0"/>
              <a:t>– Perform same computation on different data items</a:t>
            </a:r>
          </a:p>
          <a:p>
            <a:r>
              <a:rPr lang="en-US" b="1" dirty="0" smtClean="0"/>
              <a:t>Thread or Task Level </a:t>
            </a:r>
            <a:r>
              <a:rPr lang="en-US" dirty="0" smtClean="0"/>
              <a:t>– Perform separable (perhaps heterogeneous) tasks independently</a:t>
            </a:r>
          </a:p>
          <a:p>
            <a:r>
              <a:rPr lang="en-US" b="1" dirty="0" smtClean="0"/>
              <a:t>Instruction Level </a:t>
            </a:r>
            <a:r>
              <a:rPr lang="en-US" dirty="0" smtClean="0"/>
              <a:t>– Within a single sequential thread, perform multiple operations on each cycle.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Compute Models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23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Sequential Control </a:t>
            </a:r>
            <a:r>
              <a:rPr lang="en-US" dirty="0"/>
              <a:t>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reads inputs and writes outputs into common </a:t>
            </a:r>
            <a:r>
              <a:rPr lang="en-US" dirty="0" smtClean="0"/>
              <a:t>store (memory)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defines successor</a:t>
            </a:r>
            <a:endParaRPr lang="en-US" dirty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Examples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C (Java, 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Finit</a:t>
            </a:r>
            <a:r>
              <a:rPr lang="en-US" dirty="0" smtClean="0"/>
              <a:t>e-State Machine (FSM) / Finite Automata (FA)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ILP Build example</a:t>
            </a:r>
          </a:p>
          <a:p>
            <a:endParaRPr lang="en-US" dirty="0" smtClean="0"/>
          </a:p>
          <a:p>
            <a:r>
              <a:rPr lang="en-US" dirty="0" smtClean="0"/>
              <a:t>Coordinate data parallel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Multiply, add for quadratic equation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Coordinate ILP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8636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Sequential expression</a:t>
            </a:r>
          </a:p>
          <a:p>
            <a:r>
              <a:rPr lang="en-US" dirty="0" smtClean="0"/>
              <a:t>Infer data dependencies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T1=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T2=A*T1</a:t>
            </a:r>
          </a:p>
          <a:p>
            <a:pPr>
              <a:buNone/>
            </a:pPr>
            <a:r>
              <a:rPr lang="en-US" dirty="0" smtClean="0"/>
              <a:t>T3=B*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T4=T2+T3</a:t>
            </a:r>
          </a:p>
          <a:p>
            <a:pPr>
              <a:buNone/>
            </a:pPr>
            <a:r>
              <a:rPr lang="en-US" dirty="0" smtClean="0"/>
              <a:t>Y=C+T4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Y=A*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x+B</a:t>
            </a:r>
            <a:r>
              <a:rPr lang="en-US" dirty="0" smtClean="0"/>
              <a:t>*</a:t>
            </a:r>
            <a:r>
              <a:rPr lang="en-US" dirty="0" err="1" smtClean="0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Parallelism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d=(x1-x2)*(x1-x2) + (y1-y2)*(y1-y2)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parallelism exists here?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can be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Sequential expression</a:t>
            </a:r>
          </a:p>
          <a:p>
            <a:r>
              <a:rPr lang="en-US" dirty="0" smtClean="0"/>
              <a:t>Infer data dependencies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=0;i&lt;100;i++)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y[i</a:t>
            </a:r>
            <a:r>
              <a:rPr lang="en-US" dirty="0" smtClean="0"/>
              <a:t>]=A*</a:t>
            </a:r>
            <a:r>
              <a:rPr lang="en-US" dirty="0" err="1" smtClean="0"/>
              <a:t>x[i</a:t>
            </a:r>
            <a:r>
              <a:rPr lang="en-US" dirty="0" smtClean="0"/>
              <a:t>]*</a:t>
            </a:r>
            <a:r>
              <a:rPr lang="en-US" dirty="0" err="1" smtClean="0"/>
              <a:t>x[i]+B</a:t>
            </a:r>
            <a:r>
              <a:rPr lang="en-US" dirty="0" smtClean="0"/>
              <a:t>*</a:t>
            </a:r>
            <a:r>
              <a:rPr lang="en-US" dirty="0" err="1" smtClean="0"/>
              <a:t>x[i]+C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Operation</a:t>
            </a:r>
            <a:r>
              <a:rPr lang="en-US" dirty="0" smtClean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29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</a:t>
            </a:r>
            <a:r>
              <a:rPr lang="en-US" dirty="0" smtClean="0"/>
              <a:t>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operations </a:t>
            </a:r>
            <a:r>
              <a:rPr lang="en-US" dirty="0"/>
              <a:t>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</a:t>
            </a:r>
            <a:r>
              <a:rPr lang="en-US" b="1" dirty="0" smtClean="0"/>
              <a:t>flow (</a:t>
            </a:r>
            <a:r>
              <a:rPr lang="en-US" dirty="0" smtClean="0"/>
              <a:t>e.g. C</a:t>
            </a:r>
            <a:r>
              <a:rPr lang="en-US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</a:t>
            </a:r>
            <a:r>
              <a:rPr lang="en-US" dirty="0" smtClean="0"/>
              <a:t>operation </a:t>
            </a:r>
            <a:r>
              <a:rPr lang="en-US" dirty="0"/>
              <a:t>runs at a time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defines </a:t>
            </a:r>
            <a:r>
              <a:rPr lang="en-US" dirty="0"/>
              <a:t>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useful models for parallelism</a:t>
            </a:r>
          </a:p>
          <a:p>
            <a:pPr lvl="1"/>
            <a:r>
              <a:rPr lang="en-US" dirty="0" smtClean="0"/>
              <a:t>Help conceptualize</a:t>
            </a:r>
          </a:p>
          <a:p>
            <a:r>
              <a:rPr lang="en-US" dirty="0" smtClean="0"/>
              <a:t>One-size does not fill all</a:t>
            </a:r>
          </a:p>
          <a:p>
            <a:pPr lvl="1"/>
            <a:r>
              <a:rPr lang="en-US" dirty="0" smtClean="0"/>
              <a:t>Match to problem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30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familiar cases where data may come with presence tokens?</a:t>
            </a:r>
          </a:p>
          <a:p>
            <a:pPr lvl="1"/>
            <a:r>
              <a:rPr lang="en-US" dirty="0" smtClean="0"/>
              <a:t>Network packets</a:t>
            </a:r>
          </a:p>
          <a:p>
            <a:pPr lvl="1"/>
            <a:r>
              <a:rPr lang="en-US" dirty="0" smtClean="0"/>
              <a:t>Memory references from processor</a:t>
            </a:r>
          </a:p>
          <a:p>
            <a:pPr lvl="2"/>
            <a:r>
              <a:rPr lang="en-US" dirty="0" smtClean="0"/>
              <a:t>Variable latency depending on cache presence</a:t>
            </a:r>
          </a:p>
          <a:p>
            <a:pPr lvl="1"/>
            <a:r>
              <a:rPr lang="en-US" dirty="0" smtClean="0"/>
              <a:t>Start bit on serial communication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32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</a:t>
            </a:r>
            <a:r>
              <a:rPr lang="en-US" dirty="0" smtClean="0"/>
              <a:t>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33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34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35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Sequential / FSM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FSM is degenerate dataflow graph where there is exactly one token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/>
                <a:gridCol w="671689"/>
                <a:gridCol w="1498262"/>
                <a:gridCol w="110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--&gt;S2,</a:t>
                      </a:r>
                      <a:r>
                        <a:rPr lang="en-US" baseline="0" dirty="0" smtClean="0"/>
                        <a:t> else S1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6629400" y="32766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6294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6294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629400" y="60198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 bwMode="auto">
          <a:xfrm rot="5400000">
            <a:off x="6896100" y="407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 bwMode="auto">
          <a:xfrm rot="5400000">
            <a:off x="6896100" y="4991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 bwMode="auto">
          <a:xfrm rot="5400000">
            <a:off x="6896100" y="5905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endCxn id="8" idx="6"/>
          </p:cNvCxnSpPr>
          <p:nvPr/>
        </p:nvCxnSpPr>
        <p:spPr bwMode="auto">
          <a:xfrm rot="5400000" flipH="1" flipV="1">
            <a:off x="6991350" y="3638550"/>
            <a:ext cx="419100" cy="381000"/>
          </a:xfrm>
          <a:prstGeom prst="bentConnector4">
            <a:avLst>
              <a:gd name="adj1" fmla="val 9091"/>
              <a:gd name="adj2" fmla="val 16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11" idx="2"/>
            <a:endCxn id="8" idx="2"/>
          </p:cNvCxnSpPr>
          <p:nvPr/>
        </p:nvCxnSpPr>
        <p:spPr bwMode="auto">
          <a:xfrm rot="10800000">
            <a:off x="6629400" y="3619500"/>
            <a:ext cx="1588" cy="2743200"/>
          </a:xfrm>
          <a:prstGeom prst="bentConnector3">
            <a:avLst>
              <a:gd name="adj1" fmla="val 270230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96200" y="3276600"/>
            <a:ext cx="1210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not </a:t>
            </a:r>
          </a:p>
          <a:p>
            <a:r>
              <a:rPr lang="en-US" dirty="0" smtClean="0"/>
              <a:t>present?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Sequential / FSM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FSM is degenerate dataflow graph where there is exactly one token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/>
                <a:gridCol w="671689"/>
                <a:gridCol w="1498262"/>
                <a:gridCol w="110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--&gt;S2,</a:t>
                      </a:r>
                      <a:r>
                        <a:rPr lang="en-US" baseline="0" dirty="0" smtClean="0"/>
                        <a:t> else S1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A,x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+(Bx+C)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543800" y="2209800"/>
            <a:ext cx="762000" cy="3961606"/>
            <a:chOff x="6629400" y="2743994"/>
            <a:chExt cx="762000" cy="3961606"/>
          </a:xfrm>
        </p:grpSpPr>
        <p:sp>
          <p:nvSpPr>
            <p:cNvPr id="8" name="Oval 7"/>
            <p:cNvSpPr/>
            <p:nvPr/>
          </p:nvSpPr>
          <p:spPr bwMode="auto">
            <a:xfrm>
              <a:off x="6629400" y="32766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S1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9400" y="41910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S2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29400" y="51054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S3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29400" y="60198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S4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8" idx="4"/>
              <a:endCxn id="9" idx="0"/>
            </p:cNvCxnSpPr>
            <p:nvPr/>
          </p:nvCxnSpPr>
          <p:spPr bwMode="auto">
            <a:xfrm rot="5400000">
              <a:off x="6896100" y="4076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6896100" y="49911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6896100" y="5905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11" idx="2"/>
              <a:endCxn id="8" idx="2"/>
            </p:cNvCxnSpPr>
            <p:nvPr/>
          </p:nvCxnSpPr>
          <p:spPr bwMode="auto">
            <a:xfrm rot="10800000">
              <a:off x="6629400" y="3619500"/>
              <a:ext cx="1588" cy="2743200"/>
            </a:xfrm>
            <a:prstGeom prst="bentConnector3">
              <a:avLst>
                <a:gd name="adj1" fmla="val 270230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 bwMode="auto">
            <a:xfrm rot="5400000">
              <a:off x="6743700" y="30099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11" idx="4"/>
          </p:cNvCxnSpPr>
          <p:nvPr/>
        </p:nvCxnSpPr>
        <p:spPr bwMode="auto">
          <a:xfrm rot="5400000">
            <a:off x="7771606" y="6323806"/>
            <a:ext cx="3055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is a collection of sequential/control-flow “threads”</a:t>
            </a:r>
          </a:p>
          <a:p>
            <a:r>
              <a:rPr lang="en-US" dirty="0" smtClean="0"/>
              <a:t>Threads may communicate</a:t>
            </a:r>
          </a:p>
          <a:p>
            <a:pPr lvl="1"/>
            <a:r>
              <a:rPr lang="en-US" dirty="0" smtClean="0"/>
              <a:t>Through dataflow I/O</a:t>
            </a:r>
          </a:p>
          <a:p>
            <a:pPr lvl="1"/>
            <a:r>
              <a:rPr lang="en-US" dirty="0" smtClean="0"/>
              <a:t>(Through shared variables)</a:t>
            </a:r>
          </a:p>
          <a:p>
            <a:r>
              <a:rPr lang="en-US" dirty="0" smtClean="0"/>
              <a:t>View as hybrid or generalization</a:t>
            </a:r>
          </a:p>
          <a:p>
            <a:r>
              <a:rPr lang="en-US" dirty="0" smtClean="0"/>
              <a:t>CSP – Communicating Sequential Processes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might need to synchronize to send to HDMI?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 smtClean="0"/>
              <a:t>Value of Multiple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have a big enough</a:t>
            </a:r>
            <a:br>
              <a:rPr lang="en-US" dirty="0" smtClean="0"/>
            </a:br>
            <a:r>
              <a:rPr lang="en-US" dirty="0" smtClean="0"/>
              <a:t>hammer, everything looks like</a:t>
            </a:r>
            <a:br>
              <a:rPr lang="en-US" dirty="0" smtClean="0"/>
            </a:br>
            <a:r>
              <a:rPr lang="en-US" dirty="0" smtClean="0"/>
              <a:t>a nail.</a:t>
            </a:r>
          </a:p>
          <a:p>
            <a:r>
              <a:rPr lang="en-US" dirty="0" smtClean="0"/>
              <a:t>Many stuck on single model</a:t>
            </a:r>
          </a:p>
          <a:p>
            <a:pPr lvl="1"/>
            <a:r>
              <a:rPr lang="en-US" dirty="0" smtClean="0"/>
              <a:t>Try to make all problems look like their nail</a:t>
            </a:r>
          </a:p>
          <a:p>
            <a:r>
              <a:rPr lang="en-US" dirty="0" smtClean="0"/>
              <a:t>Value to diversity / heterogeneity </a:t>
            </a:r>
          </a:p>
          <a:p>
            <a:pPr lvl="1"/>
            <a:r>
              <a:rPr lang="en-US" dirty="0" smtClean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parallel compute models</a:t>
            </a:r>
          </a:p>
          <a:p>
            <a:pPr lvl="1"/>
            <a:r>
              <a:rPr lang="en-US" dirty="0" smtClean="0"/>
              <a:t>Sequential, Dataflow, CSP</a:t>
            </a:r>
          </a:p>
          <a:p>
            <a:r>
              <a:rPr lang="en-US" dirty="0" smtClean="0"/>
              <a:t>Find natural parallelism in problem</a:t>
            </a:r>
          </a:p>
          <a:p>
            <a:r>
              <a:rPr lang="en-US" dirty="0" smtClean="0"/>
              <a:t>Mix-and-match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Day</a:t>
            </a:r>
            <a:r>
              <a:rPr lang="en-US" dirty="0" smtClean="0"/>
              <a:t> </a:t>
            </a:r>
            <a:r>
              <a:rPr lang="en-US" dirty="0" smtClean="0"/>
              <a:t>5 on web</a:t>
            </a:r>
            <a:endParaRPr lang="en-US" dirty="0" smtClean="0"/>
          </a:p>
          <a:p>
            <a:r>
              <a:rPr lang="en-US" dirty="0" smtClean="0"/>
              <a:t>HW2 due </a:t>
            </a:r>
            <a:r>
              <a:rPr lang="en-US" dirty="0" smtClean="0"/>
              <a:t>Friday</a:t>
            </a:r>
          </a:p>
          <a:p>
            <a:r>
              <a:rPr lang="en-US" dirty="0" smtClean="0"/>
              <a:t>HW3 out</a:t>
            </a:r>
          </a:p>
          <a:p>
            <a:endParaRPr lang="en-US" dirty="0" smtClean="0"/>
          </a:p>
          <a:p>
            <a:r>
              <a:rPr lang="en-US" dirty="0" smtClean="0"/>
              <a:t>Return </a:t>
            </a:r>
            <a:r>
              <a:rPr lang="en-US" dirty="0" err="1" smtClean="0"/>
              <a:t>Legos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Recitation in here at noon</a:t>
            </a:r>
          </a:p>
          <a:p>
            <a:pPr lvl="1"/>
            <a:r>
              <a:rPr lang="en-US" dirty="0" smtClean="0">
                <a:sym typeface="Wingdings"/>
              </a:rPr>
              <a:t>Will take questions after class in hall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Level </a:t>
            </a:r>
            <a:r>
              <a:rPr lang="en-US" dirty="0" smtClean="0"/>
              <a:t>– Perform same computation on different data items</a:t>
            </a:r>
          </a:p>
          <a:p>
            <a:r>
              <a:rPr lang="en-US" b="1" dirty="0" smtClean="0"/>
              <a:t>Thread or Task Level </a:t>
            </a:r>
            <a:r>
              <a:rPr lang="en-US" dirty="0" smtClean="0"/>
              <a:t>– Perform separable (perhaps heterogeneous) tasks independently</a:t>
            </a:r>
          </a:p>
          <a:p>
            <a:r>
              <a:rPr lang="en-US" b="1" dirty="0" smtClean="0"/>
              <a:t>Instruction Level </a:t>
            </a:r>
            <a:r>
              <a:rPr lang="en-US" dirty="0" smtClean="0"/>
              <a:t>– Within a single sequential thread, perform multiple operations on each cycle.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 – organize computation as a spatial sequence of concurrent operations</a:t>
            </a:r>
          </a:p>
          <a:p>
            <a:pPr lvl="1"/>
            <a:r>
              <a:rPr lang="en-US" dirty="0" smtClean="0"/>
              <a:t>Can introduce new inputs before finishing</a:t>
            </a:r>
          </a:p>
          <a:p>
            <a:pPr lvl="1"/>
            <a:r>
              <a:rPr lang="en-US" dirty="0" smtClean="0"/>
              <a:t>Instruction- or thread-level</a:t>
            </a:r>
          </a:p>
          <a:p>
            <a:pPr lvl="1"/>
            <a:r>
              <a:rPr lang="en-US" dirty="0" smtClean="0"/>
              <a:t>Use for data-level parallelism</a:t>
            </a:r>
          </a:p>
          <a:p>
            <a:pPr lvl="1"/>
            <a:r>
              <a:rPr lang="en-US" dirty="0" smtClean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Sequential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person build 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1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Everyone in class build own 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When useful?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Build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Level </a:t>
            </a:r>
            <a:r>
              <a:rPr lang="en-US" dirty="0" smtClean="0"/>
              <a:t>– Perform same computation on different data items</a:t>
            </a:r>
          </a:p>
          <a:p>
            <a:endParaRPr lang="en-US" dirty="0" smtClean="0"/>
          </a:p>
          <a:p>
            <a:r>
              <a:rPr lang="en-US" dirty="0" smtClean="0"/>
              <a:t>Ideal: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dp</a:t>
            </a:r>
            <a:r>
              <a:rPr lang="en-US" dirty="0" smtClean="0"/>
              <a:t>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seq</a:t>
            </a:r>
            <a:r>
              <a:rPr lang="en-US" dirty="0" smtClean="0"/>
              <a:t>/</a:t>
            </a:r>
            <a:r>
              <a:rPr lang="en-US" dirty="0" smtClean="0"/>
              <a:t>P</a:t>
            </a:r>
          </a:p>
          <a:p>
            <a:r>
              <a:rPr lang="en-US" dirty="0" smtClean="0"/>
              <a:t>(independent problems, match our resource bound computation)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33104</TotalTime>
  <Words>1516</Words>
  <Application>Microsoft Macintosh PowerPoint</Application>
  <PresentationFormat>On-screen Show (4:3)</PresentationFormat>
  <Paragraphs>364</Paragraphs>
  <Slides>43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 Presentation</vt:lpstr>
      <vt:lpstr>ESE532: System-on-a-Chip Architecture</vt:lpstr>
      <vt:lpstr>Today</vt:lpstr>
      <vt:lpstr>Message</vt:lpstr>
      <vt:lpstr>Types of Parallelism</vt:lpstr>
      <vt:lpstr>Types of Parallelism</vt:lpstr>
      <vt:lpstr>Pipeline Parallelism</vt:lpstr>
      <vt:lpstr>Sequential</vt:lpstr>
      <vt:lpstr>Data Parallel</vt:lpstr>
      <vt:lpstr>Data-Level Parallelism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</vt:lpstr>
      <vt:lpstr>Instruction-Level Pipeline</vt:lpstr>
      <vt:lpstr>Thread Graph</vt:lpstr>
      <vt:lpstr>Types of Parallelism</vt:lpstr>
      <vt:lpstr>Parallel Compute Models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Term: Operation</vt:lpstr>
      <vt:lpstr>Dataflow / Control Flow</vt:lpstr>
      <vt:lpstr>Token</vt:lpstr>
      <vt:lpstr>Token Examples?</vt:lpstr>
      <vt:lpstr>Operation</vt:lpstr>
      <vt:lpstr>Slide 33</vt:lpstr>
      <vt:lpstr>Dataflow Graph</vt:lpstr>
      <vt:lpstr>Dataflow Graph Example</vt:lpstr>
      <vt:lpstr>Sequential / FSM</vt:lpstr>
      <vt:lpstr>Sequential / FSM</vt:lpstr>
      <vt:lpstr>Communicating Threads</vt:lpstr>
      <vt:lpstr>Video Decode</vt:lpstr>
      <vt:lpstr>Compute Models</vt:lpstr>
      <vt:lpstr>Value of Multiple Models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134</cp:revision>
  <cp:lastPrinted>2018-09-12T13:53:13Z</cp:lastPrinted>
  <dcterms:created xsi:type="dcterms:W3CDTF">2018-09-11T14:50:22Z</dcterms:created>
  <dcterms:modified xsi:type="dcterms:W3CDTF">2018-09-12T13:53:17Z</dcterms:modified>
</cp:coreProperties>
</file>