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34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Default Extension="pdf" ContentType="application/pdf"/>
  <Override PartName="/ppt/notesSlides/notesSlide6.xml" ContentType="application/vnd.openxmlformats-officedocument.presentationml.notesSlide+xml"/>
  <Override PartName="/ppt/slides/slide43.xml" ContentType="application/vnd.openxmlformats-officedocument.presentationml.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258" r:id="rId3"/>
    <p:sldId id="331" r:id="rId4"/>
    <p:sldId id="342" r:id="rId5"/>
    <p:sldId id="340" r:id="rId6"/>
    <p:sldId id="412" r:id="rId7"/>
    <p:sldId id="405" r:id="rId8"/>
    <p:sldId id="406" r:id="rId9"/>
    <p:sldId id="414" r:id="rId10"/>
    <p:sldId id="407" r:id="rId11"/>
    <p:sldId id="415" r:id="rId12"/>
    <p:sldId id="413" r:id="rId13"/>
    <p:sldId id="442" r:id="rId14"/>
    <p:sldId id="438" r:id="rId15"/>
    <p:sldId id="439" r:id="rId16"/>
    <p:sldId id="440" r:id="rId17"/>
    <p:sldId id="441" r:id="rId18"/>
    <p:sldId id="436" r:id="rId19"/>
    <p:sldId id="401" r:id="rId20"/>
    <p:sldId id="411" r:id="rId21"/>
    <p:sldId id="443" r:id="rId22"/>
    <p:sldId id="341" r:id="rId23"/>
    <p:sldId id="356" r:id="rId24"/>
    <p:sldId id="357" r:id="rId25"/>
    <p:sldId id="358" r:id="rId26"/>
    <p:sldId id="399" r:id="rId27"/>
    <p:sldId id="359" r:id="rId28"/>
    <p:sldId id="360" r:id="rId29"/>
    <p:sldId id="349" r:id="rId30"/>
    <p:sldId id="350" r:id="rId31"/>
    <p:sldId id="351" r:id="rId32"/>
    <p:sldId id="352" r:id="rId33"/>
    <p:sldId id="353" r:id="rId34"/>
    <p:sldId id="354" r:id="rId35"/>
    <p:sldId id="355" r:id="rId36"/>
    <p:sldId id="361" r:id="rId37"/>
    <p:sldId id="362" r:id="rId38"/>
    <p:sldId id="347" r:id="rId39"/>
    <p:sldId id="363" r:id="rId40"/>
    <p:sldId id="348" r:id="rId41"/>
    <p:sldId id="397" r:id="rId42"/>
    <p:sldId id="301" r:id="rId43"/>
    <p:sldId id="330" r:id="rId4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78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handoutMaster" Target="handoutMasters/handoutMaster1.xml"/><Relationship Id="rId47" Type="http://schemas.openxmlformats.org/officeDocument/2006/relationships/printerSettings" Target="printerSettings/printerSettings1.bin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0899892-1164-F24C-BA69-150C84B67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2F43882-1B58-5C45-81B5-B47D6D185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04544F-562F-2747-A191-BFD7173F0B05}" type="slidenum">
              <a:rPr lang="en-US"/>
              <a:pPr/>
              <a:t>23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04544F-562F-2747-A191-BFD7173F0B05}" type="slidenum">
              <a:rPr lang="en-US"/>
              <a:pPr/>
              <a:t>29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B99DDC-BD50-7347-947A-E2B0766C0188}" type="slidenum">
              <a:rPr lang="en-US"/>
              <a:pPr/>
              <a:t>30</a:t>
            </a:fld>
            <a:endParaRPr lang="en-US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AD090C-A9AC-194A-B8FD-E9AE67F86EBF}" type="slidenum">
              <a:rPr lang="en-US"/>
              <a:pPr/>
              <a:t>32</a:t>
            </a:fld>
            <a:endParaRPr lang="en-US"/>
          </a:p>
        </p:txBody>
      </p:sp>
      <p:sp>
        <p:nvSpPr>
          <p:cNvPr id="35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79D5D6-3764-BF43-9D08-EB4C91F7C1DA}" type="slidenum">
              <a:rPr lang="en-US"/>
              <a:pPr/>
              <a:t>33</a:t>
            </a:fld>
            <a:endParaRPr lang="en-US"/>
          </a:p>
        </p:txBody>
      </p:sp>
      <p:sp>
        <p:nvSpPr>
          <p:cNvPr id="36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806C0A-050D-9342-B018-60EB649D02E0}" type="slidenum">
              <a:rPr lang="en-US"/>
              <a:pPr/>
              <a:t>34</a:t>
            </a:fld>
            <a:endParaRPr lang="en-US"/>
          </a:p>
        </p:txBody>
      </p:sp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C74F93-5A56-7147-8817-F25762FDC5B7}" type="slidenum">
              <a:rPr lang="en-US"/>
              <a:pPr/>
              <a:t>35</a:t>
            </a:fld>
            <a:endParaRPr lang="en-US"/>
          </a:p>
        </p:txBody>
      </p:sp>
      <p:sp>
        <p:nvSpPr>
          <p:cNvPr id="364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543EF-6858-C948-9F00-CBC8B78B5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B498E-B385-5A41-8126-38E4C3C67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128B3-0CAB-C141-A479-406975AF2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350"/>
            <a:ext cx="8151813" cy="14335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12775" y="1600200"/>
            <a:ext cx="3998913" cy="4618038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1600200"/>
            <a:ext cx="4000500" cy="46180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41C24-9806-7148-BB96-1D4F026A5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B57DF-B8E1-6E4E-A23B-D02022E33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0C9EC-1342-4248-A34A-2968F89D8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B10AF-5E98-D541-A2B0-D15032405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21EE5-F3BE-894E-AEF9-1B8AF72FF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3CBD0-DCFA-8C4F-8A48-8F6BFD89A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F8DC8-9554-F44C-BB0B-55F9A1E06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C8DC1-23AE-CB49-91CB-23A473E84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AC0C0-8AF0-574D-A956-1BC4D1626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charset="0"/>
              </a:defRPr>
            </a:lvl1pPr>
          </a:lstStyle>
          <a:p>
            <a:pPr>
              <a:defRPr/>
            </a:pPr>
            <a:fld id="{23961269-2760-3141-82DA-D43FB4619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df"/><Relationship Id="rId3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3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4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4:  September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12, 2018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Parallelism Overview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Parallel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person build indicated letter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Latency?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Throughput?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Speedup over sequential </a:t>
            </a:r>
            <a:r>
              <a:rPr lang="en-US" dirty="0" smtClean="0">
                <a:solidFill>
                  <a:srgbClr val="FF6600"/>
                </a:solidFill>
              </a:rPr>
              <a:t>build of 6 letters?</a:t>
            </a:r>
            <a:endParaRPr lang="en-US" dirty="0" smtClean="0">
              <a:solidFill>
                <a:srgbClr val="FF6600"/>
              </a:solidFill>
            </a:endParaRP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933362" y="0"/>
            <a:ext cx="121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Build 3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Thread-Level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648200"/>
          </a:xfrm>
        </p:spPr>
        <p:txBody>
          <a:bodyPr/>
          <a:lstStyle/>
          <a:p>
            <a:r>
              <a:rPr lang="en-US" b="1" dirty="0" smtClean="0"/>
              <a:t>Thread or Task Level </a:t>
            </a:r>
            <a:r>
              <a:rPr lang="en-US" dirty="0" smtClean="0"/>
              <a:t>– Perform separable (perhaps heterogeneous) tasks </a:t>
            </a:r>
            <a:r>
              <a:rPr lang="en-US" dirty="0" smtClean="0"/>
              <a:t>independently</a:t>
            </a:r>
          </a:p>
          <a:p>
            <a:r>
              <a:rPr lang="en-US" dirty="0" smtClean="0"/>
              <a:t>Ideal: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t</a:t>
            </a:r>
            <a:r>
              <a:rPr lang="en-US" baseline="-25000" dirty="0" err="1" smtClean="0"/>
              <a:t>p</a:t>
            </a:r>
            <a:r>
              <a:rPr lang="en-US" dirty="0" smtClean="0"/>
              <a:t> </a:t>
            </a:r>
            <a:r>
              <a:rPr lang="en-US" dirty="0" smtClean="0"/>
              <a:t>=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seq</a:t>
            </a:r>
            <a:r>
              <a:rPr lang="en-US" dirty="0" smtClean="0"/>
              <a:t>/</a:t>
            </a:r>
            <a:r>
              <a:rPr lang="en-US" dirty="0" smtClean="0"/>
              <a:t>P</a:t>
            </a:r>
          </a:p>
          <a:p>
            <a:r>
              <a:rPr lang="en-US" dirty="0" err="1" smtClean="0"/>
              <a:t>T</a:t>
            </a:r>
            <a:r>
              <a:rPr lang="en-US" baseline="-25000" dirty="0" err="1" smtClean="0"/>
              <a:t>tp</a:t>
            </a:r>
            <a:r>
              <a:rPr lang="en-US" dirty="0" smtClean="0"/>
              <a:t>=max(T</a:t>
            </a:r>
            <a:r>
              <a:rPr lang="en-US" baseline="-25000" dirty="0" smtClean="0"/>
              <a:t>t1</a:t>
            </a:r>
            <a:r>
              <a:rPr lang="en-US" dirty="0" smtClean="0"/>
              <a:t>,T</a:t>
            </a:r>
            <a:r>
              <a:rPr lang="en-US" baseline="-25000" dirty="0" smtClean="0"/>
              <a:t>t2</a:t>
            </a:r>
            <a:r>
              <a:rPr lang="en-US" dirty="0" smtClean="0"/>
              <a:t>,T</a:t>
            </a:r>
            <a:r>
              <a:rPr lang="en-US" baseline="-25000" dirty="0" smtClean="0"/>
              <a:t>t4</a:t>
            </a:r>
            <a:r>
              <a:rPr lang="en-US" dirty="0" smtClean="0"/>
              <a:t>,…)</a:t>
            </a:r>
          </a:p>
          <a:p>
            <a:pPr lvl="1"/>
            <a:r>
              <a:rPr lang="en-US" dirty="0" smtClean="0"/>
              <a:t>Less </a:t>
            </a:r>
            <a:r>
              <a:rPr lang="en-US" dirty="0" smtClean="0"/>
              <a:t>speedup than ideal if not balanced</a:t>
            </a:r>
            <a:endParaRPr lang="en-US" dirty="0" smtClean="0"/>
          </a:p>
          <a:p>
            <a:r>
              <a:rPr lang="en-US" dirty="0" smtClean="0"/>
              <a:t>Can produce a diversity of calculations</a:t>
            </a:r>
          </a:p>
          <a:p>
            <a:pPr lvl="1"/>
            <a:r>
              <a:rPr lang="en-US" dirty="0" smtClean="0"/>
              <a:t>Useful if have limited need for the </a:t>
            </a:r>
            <a:r>
              <a:rPr lang="en-US" b="1" dirty="0" smtClean="0"/>
              <a:t>same</a:t>
            </a:r>
            <a:r>
              <a:rPr lang="en-US" dirty="0" smtClean="0"/>
              <a:t> calculation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Instruction-Level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single letter in lock step</a:t>
            </a:r>
            <a:endParaRPr lang="en-US" dirty="0" smtClean="0"/>
          </a:p>
          <a:p>
            <a:r>
              <a:rPr lang="en-US" dirty="0" smtClean="0"/>
              <a:t>G</a:t>
            </a:r>
            <a:r>
              <a:rPr lang="en-US" dirty="0" smtClean="0"/>
              <a:t>roups </a:t>
            </a:r>
            <a:r>
              <a:rPr lang="en-US" dirty="0" smtClean="0"/>
              <a:t>of 3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Resource Bound for 3 people building 9-brick letter?</a:t>
            </a:r>
          </a:p>
          <a:p>
            <a:r>
              <a:rPr lang="en-US" dirty="0" smtClean="0"/>
              <a:t>Announce steps from slide	</a:t>
            </a:r>
          </a:p>
          <a:p>
            <a:pPr lvl="1"/>
            <a:r>
              <a:rPr lang="en-US" dirty="0" smtClean="0"/>
              <a:t>Stay in step with slides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933362" y="0"/>
            <a:ext cx="121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Build</a:t>
            </a:r>
            <a:r>
              <a:rPr lang="en-US" b="1" dirty="0" smtClean="0">
                <a:latin typeface="+mn-lt"/>
              </a:rPr>
              <a:t> 4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Communication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Groups of 3</a:t>
            </a:r>
          </a:p>
          <a:p>
            <a:r>
              <a:rPr lang="en-US" dirty="0" smtClean="0"/>
              <a:t>Note who was person 1 task</a:t>
            </a:r>
          </a:p>
          <a:p>
            <a:r>
              <a:rPr lang="en-US" dirty="0" smtClean="0"/>
              <a:t>2, 3 will need to pass completed substructures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1828800"/>
            <a:ext cx="3697608" cy="449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Step 0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Step 1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Step 3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Instruction-Level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Latency?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Throughput?</a:t>
            </a:r>
          </a:p>
          <a:p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Can reduce latency for single letter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Ideal: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n-US" baseline="-25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latency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=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n-US" baseline="-25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seqlatency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</a:t>
            </a:r>
          </a:p>
          <a:p>
            <a:pPr lvl="1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…but critical path bound applies, dependencies may limit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Instruction-Level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person adds one brick to build</a:t>
            </a:r>
          </a:p>
          <a:p>
            <a:r>
              <a:rPr lang="en-US" dirty="0" smtClean="0"/>
              <a:t>Run pipeline once alone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Latency?</a:t>
            </a:r>
          </a:p>
          <a:p>
            <a:r>
              <a:rPr lang="en-US" dirty="0" smtClean="0"/>
              <a:t>Then run pipeline with 5 inputs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Throughput?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933362" y="0"/>
            <a:ext cx="121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Build</a:t>
            </a:r>
            <a:r>
              <a:rPr lang="en-US" b="1" dirty="0" smtClean="0">
                <a:latin typeface="+mn-lt"/>
              </a:rPr>
              <a:t> 5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Types of Parallelism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How can we slice up and think about parallelism?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Compute Models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How do we express and reason about parallel execution freedom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Thread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would we build with task level parallelism?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Tasks?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Dependencies?</a:t>
            </a:r>
            <a:endParaRPr lang="en-US" dirty="0" smtClean="0">
              <a:solidFill>
                <a:srgbClr val="FF6600"/>
              </a:solidFill>
            </a:endParaRP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8" name="Picture 7" descr="legoESE532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457200" y="3505200"/>
            <a:ext cx="8255000" cy="2730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Parallelism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Data Level </a:t>
            </a:r>
            <a:r>
              <a:rPr lang="en-US" dirty="0" smtClean="0"/>
              <a:t>– Perform same computation on different data items</a:t>
            </a:r>
          </a:p>
          <a:p>
            <a:r>
              <a:rPr lang="en-US" b="1" dirty="0" smtClean="0"/>
              <a:t>Thread or Task Level </a:t>
            </a:r>
            <a:r>
              <a:rPr lang="en-US" dirty="0" smtClean="0"/>
              <a:t>– Perform separable (perhaps heterogeneous) tasks independently</a:t>
            </a:r>
          </a:p>
          <a:p>
            <a:r>
              <a:rPr lang="en-US" b="1" dirty="0" smtClean="0"/>
              <a:t>Instruction Level </a:t>
            </a:r>
            <a:r>
              <a:rPr lang="en-US" dirty="0" smtClean="0"/>
              <a:t>– Within a single sequential thread, perform multiple operations on each cycle.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Parallel Compute Models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74724-95F9-7D48-86FB-5EAED34B7CD5}" type="slidenum">
              <a:rPr lang="en-US"/>
              <a:pPr/>
              <a:t>23</a:t>
            </a:fld>
            <a:endParaRPr lang="en-US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Sequential Control </a:t>
            </a:r>
            <a:r>
              <a:rPr lang="en-US" dirty="0"/>
              <a:t>Flow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40386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 smtClean="0"/>
              <a:t>Control flow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Program is a sequence of operations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Operation reads inputs and writes outputs into common </a:t>
            </a:r>
            <a:r>
              <a:rPr lang="en-US" dirty="0" smtClean="0"/>
              <a:t>store (memory)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One operation runs at a time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defines successor</a:t>
            </a:r>
            <a:endParaRPr lang="en-US" dirty="0"/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676400"/>
            <a:ext cx="3810000" cy="4648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Model of correctness is sequential execution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Examples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	C (Java, …)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	Finit</a:t>
            </a:r>
            <a:r>
              <a:rPr lang="en-US" dirty="0" smtClean="0"/>
              <a:t>e-State Machine (FSM) / Finite Automata (FA)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Parallelism can be explicit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ILP Build example</a:t>
            </a:r>
          </a:p>
          <a:p>
            <a:endParaRPr lang="en-US" dirty="0" smtClean="0"/>
          </a:p>
          <a:p>
            <a:r>
              <a:rPr lang="en-US" dirty="0" smtClean="0"/>
              <a:t>Coordinate data parallel operations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Multiply, add for quadratic equation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Coordinate ILP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7" name="Content Placeholder 10"/>
          <p:cNvGraphicFramePr>
            <a:graphicFrameLocks/>
          </p:cNvGraphicFramePr>
          <p:nvPr/>
        </p:nvGraphicFramePr>
        <p:xfrm>
          <a:off x="5334000" y="3276600"/>
          <a:ext cx="3810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863600"/>
                <a:gridCol w="167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cycle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Bx)+C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A,x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Ax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+(Bx+C)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Parallelism can be implicit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Sequential expression</a:t>
            </a:r>
          </a:p>
          <a:p>
            <a:r>
              <a:rPr lang="en-US" dirty="0" smtClean="0"/>
              <a:t>Infer data dependencies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T1=</a:t>
            </a:r>
            <a:r>
              <a:rPr lang="en-US" dirty="0" err="1" smtClean="0"/>
              <a:t>x</a:t>
            </a:r>
            <a:r>
              <a:rPr lang="en-US" dirty="0" smtClean="0"/>
              <a:t>*</a:t>
            </a:r>
            <a:r>
              <a:rPr lang="en-US" dirty="0" err="1" smtClean="0"/>
              <a:t>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T2=A*T1</a:t>
            </a:r>
          </a:p>
          <a:p>
            <a:pPr>
              <a:buNone/>
            </a:pPr>
            <a:r>
              <a:rPr lang="en-US" dirty="0" smtClean="0"/>
              <a:t>T3=B*</a:t>
            </a:r>
            <a:r>
              <a:rPr lang="en-US" dirty="0" err="1" smtClean="0"/>
              <a:t>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T4=T2+T3</a:t>
            </a:r>
          </a:p>
          <a:p>
            <a:pPr>
              <a:buNone/>
            </a:pPr>
            <a:r>
              <a:rPr lang="en-US" dirty="0" smtClean="0"/>
              <a:t>Y=C+T4</a:t>
            </a:r>
          </a:p>
          <a:p>
            <a:endParaRPr lang="en-US" dirty="0" smtClean="0"/>
          </a:p>
          <a:p>
            <a:r>
              <a:rPr lang="en-US" dirty="0" smtClean="0"/>
              <a:t>Or</a:t>
            </a:r>
          </a:p>
          <a:p>
            <a:pPr>
              <a:buNone/>
            </a:pPr>
            <a:r>
              <a:rPr lang="en-US" dirty="0" smtClean="0"/>
              <a:t>Y=A*</a:t>
            </a:r>
            <a:r>
              <a:rPr lang="en-US" dirty="0" err="1" smtClean="0"/>
              <a:t>x</a:t>
            </a:r>
            <a:r>
              <a:rPr lang="en-US" dirty="0" smtClean="0"/>
              <a:t>*</a:t>
            </a:r>
            <a:r>
              <a:rPr lang="en-US" dirty="0" err="1" smtClean="0"/>
              <a:t>x+B</a:t>
            </a:r>
            <a:r>
              <a:rPr lang="en-US" dirty="0" smtClean="0"/>
              <a:t>*</a:t>
            </a:r>
            <a:r>
              <a:rPr lang="en-US" dirty="0" err="1" smtClean="0"/>
              <a:t>x+C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810000"/>
            <a:ext cx="3076334" cy="266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Parallelism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d=(x1-x2)*(x1-x2) + (y1-y2)*(y1-y2)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6600"/>
                </a:solidFill>
              </a:rPr>
              <a:t>What parallelism exists here?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Parallelism can be implicit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Sequential expression</a:t>
            </a:r>
          </a:p>
          <a:p>
            <a:r>
              <a:rPr lang="en-US" dirty="0" smtClean="0"/>
              <a:t>Infer data dependencies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91000" cy="4114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=0;i&lt;100;i++)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y[i</a:t>
            </a:r>
            <a:r>
              <a:rPr lang="en-US" dirty="0" smtClean="0"/>
              <a:t>]=A*</a:t>
            </a:r>
            <a:r>
              <a:rPr lang="en-US" dirty="0" err="1" smtClean="0"/>
              <a:t>x[i</a:t>
            </a:r>
            <a:r>
              <a:rPr lang="en-US" dirty="0" smtClean="0"/>
              <a:t>]*</a:t>
            </a:r>
            <a:r>
              <a:rPr lang="en-US" dirty="0" err="1" smtClean="0"/>
              <a:t>x[i]+B</a:t>
            </a:r>
            <a:r>
              <a:rPr lang="en-US" dirty="0" smtClean="0"/>
              <a:t>*</a:t>
            </a:r>
            <a:r>
              <a:rPr lang="en-US" dirty="0" err="1" smtClean="0"/>
              <a:t>x[i]+C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6600"/>
                </a:solidFill>
              </a:rPr>
              <a:t>Why can these operations be performed in parallel?</a:t>
            </a:r>
          </a:p>
          <a:p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Term: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Operation</a:t>
            </a:r>
            <a:r>
              <a:rPr lang="en-US" dirty="0" smtClean="0"/>
              <a:t> – logic computation to be performed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74724-95F9-7D48-86FB-5EAED34B7CD5}" type="slidenum">
              <a:rPr lang="en-US"/>
              <a:pPr/>
              <a:t>29</a:t>
            </a:fld>
            <a:endParaRPr lang="en-US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Dataflow / Control Flow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Dataflow</a:t>
            </a:r>
          </a:p>
          <a:p>
            <a:pPr>
              <a:lnSpc>
                <a:spcPct val="90000"/>
              </a:lnSpc>
            </a:pPr>
            <a:r>
              <a:rPr lang="en-US" dirty="0"/>
              <a:t>Program is a graph of </a:t>
            </a:r>
            <a:r>
              <a:rPr lang="en-US" dirty="0" smtClean="0"/>
              <a:t>operations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Operation </a:t>
            </a:r>
            <a:r>
              <a:rPr lang="en-US" dirty="0"/>
              <a:t>consumes </a:t>
            </a:r>
            <a:r>
              <a:rPr lang="en-US" b="1" dirty="0"/>
              <a:t>tokens</a:t>
            </a:r>
            <a:r>
              <a:rPr lang="en-US" dirty="0"/>
              <a:t> and produces tokens</a:t>
            </a:r>
          </a:p>
          <a:p>
            <a:pPr>
              <a:lnSpc>
                <a:spcPct val="90000"/>
              </a:lnSpc>
            </a:pPr>
            <a:r>
              <a:rPr lang="en-US" dirty="0"/>
              <a:t>All </a:t>
            </a:r>
            <a:r>
              <a:rPr lang="en-US" dirty="0" smtClean="0"/>
              <a:t>operations </a:t>
            </a:r>
            <a:r>
              <a:rPr lang="en-US" dirty="0"/>
              <a:t>run concurrently</a:t>
            </a:r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676400"/>
            <a:ext cx="3810000" cy="4648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Control </a:t>
            </a:r>
            <a:r>
              <a:rPr lang="en-US" b="1" dirty="0" smtClean="0"/>
              <a:t>flow (</a:t>
            </a:r>
            <a:r>
              <a:rPr lang="en-US" dirty="0" smtClean="0"/>
              <a:t>e.g. C</a:t>
            </a:r>
            <a:r>
              <a:rPr lang="en-US" b="1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n-US" dirty="0"/>
              <a:t>Program is a sequence of operations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Operation </a:t>
            </a:r>
            <a:r>
              <a:rPr lang="en-US" dirty="0"/>
              <a:t>reads inputs and writes outputs into common store</a:t>
            </a:r>
          </a:p>
          <a:p>
            <a:pPr>
              <a:lnSpc>
                <a:spcPct val="90000"/>
              </a:lnSpc>
            </a:pPr>
            <a:r>
              <a:rPr lang="en-US" dirty="0"/>
              <a:t>One </a:t>
            </a:r>
            <a:r>
              <a:rPr lang="en-US" dirty="0" smtClean="0"/>
              <a:t>operation </a:t>
            </a:r>
            <a:r>
              <a:rPr lang="en-US" dirty="0"/>
              <a:t>runs at a time 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defines </a:t>
            </a:r>
            <a:r>
              <a:rPr lang="en-US" dirty="0"/>
              <a:t>successor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useful models for parallelism</a:t>
            </a:r>
          </a:p>
          <a:p>
            <a:pPr lvl="1"/>
            <a:r>
              <a:rPr lang="en-US" dirty="0" smtClean="0"/>
              <a:t>Help conceptualize</a:t>
            </a:r>
          </a:p>
          <a:p>
            <a:r>
              <a:rPr lang="en-US" dirty="0" smtClean="0"/>
              <a:t>One-size does not fill all</a:t>
            </a:r>
          </a:p>
          <a:p>
            <a:pPr lvl="1"/>
            <a:r>
              <a:rPr lang="en-US" dirty="0" smtClean="0"/>
              <a:t>Match to problem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E7DD-0426-5C49-BB27-29BF90DD1C77}" type="slidenum">
              <a:rPr lang="en-US"/>
              <a:pPr/>
              <a:t>30</a:t>
            </a:fld>
            <a:endParaRPr lang="en-US"/>
          </a:p>
        </p:txBody>
      </p:sp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value with presence indication</a:t>
            </a:r>
          </a:p>
          <a:p>
            <a:pPr lvl="1"/>
            <a:r>
              <a:rPr lang="en-US" dirty="0"/>
              <a:t>May be conceptual</a:t>
            </a:r>
          </a:p>
          <a:p>
            <a:pPr lvl="2"/>
            <a:r>
              <a:rPr lang="en-US" dirty="0"/>
              <a:t>Only exist in high-level model</a:t>
            </a:r>
          </a:p>
          <a:p>
            <a:pPr lvl="2"/>
            <a:r>
              <a:rPr lang="en-US" dirty="0"/>
              <a:t>Not kept around at runtime</a:t>
            </a:r>
          </a:p>
          <a:p>
            <a:pPr lvl="1"/>
            <a:r>
              <a:rPr lang="en-US" dirty="0"/>
              <a:t>Or may be physically represented</a:t>
            </a:r>
          </a:p>
          <a:p>
            <a:pPr lvl="2"/>
            <a:r>
              <a:rPr lang="en-US" dirty="0"/>
              <a:t>One bit represents presence/absence of </a:t>
            </a:r>
            <a:r>
              <a:rPr lang="en-US" dirty="0" smtClean="0"/>
              <a:t>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1" grpId="0" build="p" bldLvl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Token Examples?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are familiar cases where data may come with presence tokens?</a:t>
            </a:r>
          </a:p>
          <a:p>
            <a:pPr lvl="1"/>
            <a:r>
              <a:rPr lang="en-US" dirty="0" smtClean="0"/>
              <a:t>Network packets</a:t>
            </a:r>
          </a:p>
          <a:p>
            <a:pPr lvl="1"/>
            <a:r>
              <a:rPr lang="en-US" dirty="0" smtClean="0"/>
              <a:t>Memory references from processor</a:t>
            </a:r>
          </a:p>
          <a:p>
            <a:pPr lvl="2"/>
            <a:r>
              <a:rPr lang="en-US" dirty="0" smtClean="0"/>
              <a:t>Variable latency depending on cache presence</a:t>
            </a:r>
          </a:p>
          <a:p>
            <a:pPr lvl="1"/>
            <a:r>
              <a:rPr lang="en-US" dirty="0" smtClean="0"/>
              <a:t>Start bit on serial communication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AB75-A143-3E43-8F0C-E98D61A26EB8}" type="slidenum">
              <a:rPr lang="en-US"/>
              <a:pPr/>
              <a:t>32</a:t>
            </a:fld>
            <a:endParaRPr lang="en-US"/>
          </a:p>
        </p:txBody>
      </p:sp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</a:t>
            </a:r>
            <a:endParaRPr lang="en-US" dirty="0"/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Takes in one or more inputs</a:t>
            </a:r>
          </a:p>
          <a:p>
            <a:r>
              <a:rPr lang="en-US" dirty="0"/>
              <a:t>Computes on the inputs</a:t>
            </a:r>
          </a:p>
          <a:p>
            <a:r>
              <a:rPr lang="en-US" dirty="0"/>
              <a:t>Produces</a:t>
            </a:r>
            <a:r>
              <a:rPr lang="en-US" dirty="0" smtClean="0"/>
              <a:t> results</a:t>
            </a:r>
          </a:p>
          <a:p>
            <a:endParaRPr lang="en-US" dirty="0"/>
          </a:p>
          <a:p>
            <a:r>
              <a:rPr lang="en-US" dirty="0"/>
              <a:t>Logically </a:t>
            </a:r>
            <a:r>
              <a:rPr lang="en-US" b="1" dirty="0"/>
              <a:t>self-timed</a:t>
            </a:r>
          </a:p>
          <a:p>
            <a:pPr lvl="1"/>
            <a:r>
              <a:rPr lang="en-US" dirty="0"/>
              <a:t>“Fires” only when input set present</a:t>
            </a:r>
          </a:p>
          <a:p>
            <a:pPr lvl="1"/>
            <a:r>
              <a:rPr lang="en-US" dirty="0"/>
              <a:t>Signals availability of output</a:t>
            </a:r>
          </a:p>
        </p:txBody>
      </p:sp>
      <p:pic>
        <p:nvPicPr>
          <p:cNvPr id="357380" name="Picture 4" descr="df_add_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5425" y="1600200"/>
            <a:ext cx="2568575" cy="2867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79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E4C-4A22-314E-9FD3-4959734C2F93}" type="slidenum">
              <a:rPr lang="en-US"/>
              <a:pPr/>
              <a:t>33</a:t>
            </a:fld>
            <a:endParaRPr lang="en-US"/>
          </a:p>
        </p:txBody>
      </p:sp>
      <p:pic>
        <p:nvPicPr>
          <p:cNvPr id="359426" name="Picture 2" descr="df_add_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3381375"/>
            <a:ext cx="3114675" cy="3476625"/>
          </a:xfrm>
          <a:prstGeom prst="rect">
            <a:avLst/>
          </a:prstGeom>
          <a:noFill/>
        </p:spPr>
      </p:pic>
      <p:pic>
        <p:nvPicPr>
          <p:cNvPr id="359427" name="Picture 3" descr="df_add_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3352800"/>
            <a:ext cx="3043238" cy="4067175"/>
          </a:xfrm>
          <a:prstGeom prst="rect">
            <a:avLst/>
          </a:prstGeom>
          <a:noFill/>
        </p:spPr>
      </p:pic>
      <p:pic>
        <p:nvPicPr>
          <p:cNvPr id="359429" name="Picture 5" descr="df_add_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95600" y="-304800"/>
            <a:ext cx="2847975" cy="4067175"/>
          </a:xfrm>
          <a:prstGeom prst="rect">
            <a:avLst/>
          </a:prstGeom>
          <a:noFill/>
        </p:spPr>
      </p:pic>
      <p:pic>
        <p:nvPicPr>
          <p:cNvPr id="359430" name="Picture 6" descr="df_add_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38800" y="381000"/>
            <a:ext cx="3046413" cy="3400425"/>
          </a:xfrm>
          <a:prstGeom prst="rect">
            <a:avLst/>
          </a:prstGeom>
          <a:noFill/>
        </p:spPr>
      </p:pic>
      <p:pic>
        <p:nvPicPr>
          <p:cNvPr id="359431" name="Picture 7" descr="df_add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533400"/>
            <a:ext cx="2841625" cy="3171825"/>
          </a:xfrm>
          <a:prstGeom prst="rect">
            <a:avLst/>
          </a:prstGeom>
          <a:noFill/>
        </p:spPr>
      </p:pic>
      <p:pic>
        <p:nvPicPr>
          <p:cNvPr id="359428" name="Picture 4" descr="df_add_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3144572"/>
            <a:ext cx="2968625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B002-C4E8-CC41-B606-05394EBFB5C7}" type="slidenum">
              <a:rPr lang="en-US"/>
              <a:pPr/>
              <a:t>34</a:t>
            </a:fld>
            <a:endParaRPr lang="en-US"/>
          </a:p>
        </p:txBody>
      </p:sp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 Graph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7772400" cy="4114800"/>
          </a:xfrm>
        </p:spPr>
        <p:txBody>
          <a:bodyPr/>
          <a:lstStyle/>
          <a:p>
            <a:r>
              <a:rPr lang="en-US"/>
              <a:t>Represents </a:t>
            </a:r>
          </a:p>
          <a:p>
            <a:pPr lvl="1"/>
            <a:r>
              <a:rPr lang="en-US"/>
              <a:t>computation sub-blocks</a:t>
            </a:r>
          </a:p>
          <a:p>
            <a:pPr lvl="1"/>
            <a:r>
              <a:rPr lang="en-US"/>
              <a:t>linkage</a:t>
            </a:r>
          </a:p>
          <a:p>
            <a:r>
              <a:rPr lang="en-US"/>
              <a:t>Abstractly</a:t>
            </a:r>
          </a:p>
          <a:p>
            <a:pPr lvl="1"/>
            <a:r>
              <a:rPr lang="en-US"/>
              <a:t>controlled by data presence</a:t>
            </a:r>
          </a:p>
        </p:txBody>
      </p:sp>
      <p:pic>
        <p:nvPicPr>
          <p:cNvPr id="361476" name="Picture 4" descr="df_blan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4724400"/>
            <a:ext cx="3867150" cy="1933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5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1C0-FAF8-1547-9E14-55D018BB5E55}" type="slidenum">
              <a:rPr lang="en-US"/>
              <a:pPr/>
              <a:t>35</a:t>
            </a:fld>
            <a:endParaRPr lang="en-US"/>
          </a:p>
        </p:txBody>
      </p:sp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 Graph Example</a:t>
            </a:r>
          </a:p>
        </p:txBody>
      </p:sp>
      <p:pic>
        <p:nvPicPr>
          <p:cNvPr id="363523" name="Picture 3" descr="df_examp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1981200"/>
            <a:ext cx="6858000" cy="4721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Sequential / FSM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FSM is degenerate dataflow graph where there is exactly one token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03CBD0-DCFA-8C4F-8A48-8F6BFD89AD2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graphicFrame>
        <p:nvGraphicFramePr>
          <p:cNvPr id="7" name="Content Placeholder 10"/>
          <p:cNvGraphicFramePr>
            <a:graphicFrameLocks/>
          </p:cNvGraphicFramePr>
          <p:nvPr/>
        </p:nvGraphicFramePr>
        <p:xfrm>
          <a:off x="457200" y="3733800"/>
          <a:ext cx="42672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7777"/>
                <a:gridCol w="671689"/>
                <a:gridCol w="1498262"/>
                <a:gridCol w="11094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cycle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next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</a:t>
                      </a:r>
                      <a:r>
                        <a:rPr lang="en-US" dirty="0" smtClean="0"/>
                        <a:t>--&gt;S2,</a:t>
                      </a:r>
                      <a:r>
                        <a:rPr lang="en-US" baseline="0" dirty="0" smtClean="0"/>
                        <a:t> else S1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Bx)+C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A,x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Ax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+(Bx+C)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Oval 7"/>
          <p:cNvSpPr/>
          <p:nvPr/>
        </p:nvSpPr>
        <p:spPr bwMode="auto">
          <a:xfrm>
            <a:off x="6629400" y="3276600"/>
            <a:ext cx="762000" cy="685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S1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6629400" y="4191000"/>
            <a:ext cx="762000" cy="685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S2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6629400" y="5105400"/>
            <a:ext cx="762000" cy="685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S3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6629400" y="6019800"/>
            <a:ext cx="762000" cy="685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S4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3" name="Straight Arrow Connector 12"/>
          <p:cNvCxnSpPr>
            <a:stCxn id="8" idx="4"/>
            <a:endCxn id="9" idx="0"/>
          </p:cNvCxnSpPr>
          <p:nvPr/>
        </p:nvCxnSpPr>
        <p:spPr bwMode="auto">
          <a:xfrm rot="5400000">
            <a:off x="6896100" y="40767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stCxn id="9" idx="4"/>
            <a:endCxn id="10" idx="0"/>
          </p:cNvCxnSpPr>
          <p:nvPr/>
        </p:nvCxnSpPr>
        <p:spPr bwMode="auto">
          <a:xfrm rot="5400000">
            <a:off x="6896100" y="49911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stCxn id="10" idx="4"/>
            <a:endCxn id="11" idx="0"/>
          </p:cNvCxnSpPr>
          <p:nvPr/>
        </p:nvCxnSpPr>
        <p:spPr bwMode="auto">
          <a:xfrm rot="5400000">
            <a:off x="6896100" y="59055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Elbow Connector 26"/>
          <p:cNvCxnSpPr>
            <a:endCxn id="8" idx="6"/>
          </p:cNvCxnSpPr>
          <p:nvPr/>
        </p:nvCxnSpPr>
        <p:spPr bwMode="auto">
          <a:xfrm rot="5400000" flipH="1" flipV="1">
            <a:off x="6991350" y="3638550"/>
            <a:ext cx="419100" cy="381000"/>
          </a:xfrm>
          <a:prstGeom prst="bentConnector4">
            <a:avLst>
              <a:gd name="adj1" fmla="val 9091"/>
              <a:gd name="adj2" fmla="val 16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Elbow Connector 47"/>
          <p:cNvCxnSpPr>
            <a:stCxn id="11" idx="2"/>
            <a:endCxn id="8" idx="2"/>
          </p:cNvCxnSpPr>
          <p:nvPr/>
        </p:nvCxnSpPr>
        <p:spPr bwMode="auto">
          <a:xfrm rot="10800000">
            <a:off x="6629400" y="3619500"/>
            <a:ext cx="1588" cy="2743200"/>
          </a:xfrm>
          <a:prstGeom prst="bentConnector3">
            <a:avLst>
              <a:gd name="adj1" fmla="val 2702304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7696200" y="3276600"/>
            <a:ext cx="12100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not </a:t>
            </a:r>
          </a:p>
          <a:p>
            <a:r>
              <a:rPr lang="en-US" dirty="0" smtClean="0"/>
              <a:t>present?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Sequential / FSM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524000"/>
            <a:ext cx="7772400" cy="4114800"/>
          </a:xfrm>
        </p:spPr>
        <p:txBody>
          <a:bodyPr/>
          <a:lstStyle/>
          <a:p>
            <a:r>
              <a:rPr lang="en-US" dirty="0" smtClean="0"/>
              <a:t>FSM is degenerate dataflow graph where there is exactly one token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03CBD0-DCFA-8C4F-8A48-8F6BFD89AD2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graphicFrame>
        <p:nvGraphicFramePr>
          <p:cNvPr id="7" name="Content Placeholder 10"/>
          <p:cNvGraphicFramePr>
            <a:graphicFrameLocks/>
          </p:cNvGraphicFramePr>
          <p:nvPr/>
        </p:nvGraphicFramePr>
        <p:xfrm>
          <a:off x="457200" y="3733800"/>
          <a:ext cx="42672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7777"/>
                <a:gridCol w="671689"/>
                <a:gridCol w="1498262"/>
                <a:gridCol w="11094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cycle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next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</a:t>
                      </a:r>
                      <a:r>
                        <a:rPr lang="en-US" dirty="0" smtClean="0"/>
                        <a:t>--&gt;S2,</a:t>
                      </a:r>
                      <a:r>
                        <a:rPr lang="en-US" baseline="0" dirty="0" smtClean="0"/>
                        <a:t> else S1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Bx)+C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A,x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Ax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+(Bx+C)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7543800" y="2209800"/>
            <a:ext cx="762000" cy="3961606"/>
            <a:chOff x="6629400" y="2743994"/>
            <a:chExt cx="762000" cy="3961606"/>
          </a:xfrm>
        </p:grpSpPr>
        <p:sp>
          <p:nvSpPr>
            <p:cNvPr id="8" name="Oval 7"/>
            <p:cNvSpPr/>
            <p:nvPr/>
          </p:nvSpPr>
          <p:spPr bwMode="auto">
            <a:xfrm>
              <a:off x="6629400" y="3276600"/>
              <a:ext cx="762000" cy="6858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S1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6629400" y="4191000"/>
              <a:ext cx="762000" cy="6858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S2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6629400" y="5105400"/>
              <a:ext cx="762000" cy="6858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S3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6629400" y="6019800"/>
              <a:ext cx="762000" cy="6858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S4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3" name="Straight Arrow Connector 12"/>
            <p:cNvCxnSpPr>
              <a:stCxn id="8" idx="4"/>
              <a:endCxn id="9" idx="0"/>
            </p:cNvCxnSpPr>
            <p:nvPr/>
          </p:nvCxnSpPr>
          <p:spPr bwMode="auto">
            <a:xfrm rot="5400000">
              <a:off x="6896100" y="4076700"/>
              <a:ext cx="228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>
              <a:stCxn id="9" idx="4"/>
              <a:endCxn id="10" idx="0"/>
            </p:cNvCxnSpPr>
            <p:nvPr/>
          </p:nvCxnSpPr>
          <p:spPr bwMode="auto">
            <a:xfrm rot="5400000">
              <a:off x="6896100" y="4991100"/>
              <a:ext cx="228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10" idx="4"/>
              <a:endCxn id="11" idx="0"/>
            </p:cNvCxnSpPr>
            <p:nvPr/>
          </p:nvCxnSpPr>
          <p:spPr bwMode="auto">
            <a:xfrm rot="5400000">
              <a:off x="6896100" y="5905500"/>
              <a:ext cx="228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8" name="Elbow Connector 47"/>
            <p:cNvCxnSpPr>
              <a:stCxn id="11" idx="2"/>
              <a:endCxn id="8" idx="2"/>
            </p:cNvCxnSpPr>
            <p:nvPr/>
          </p:nvCxnSpPr>
          <p:spPr bwMode="auto">
            <a:xfrm rot="10800000">
              <a:off x="6629400" y="3619500"/>
              <a:ext cx="1588" cy="2743200"/>
            </a:xfrm>
            <a:prstGeom prst="bentConnector3">
              <a:avLst>
                <a:gd name="adj1" fmla="val 27023048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9" name="Straight Arrow Connector 18"/>
            <p:cNvCxnSpPr>
              <a:endCxn id="8" idx="0"/>
            </p:cNvCxnSpPr>
            <p:nvPr/>
          </p:nvCxnSpPr>
          <p:spPr bwMode="auto">
            <a:xfrm rot="5400000">
              <a:off x="6743700" y="3009900"/>
              <a:ext cx="5334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21" name="Straight Arrow Connector 20"/>
          <p:cNvCxnSpPr>
            <a:stCxn id="11" idx="4"/>
          </p:cNvCxnSpPr>
          <p:nvPr/>
        </p:nvCxnSpPr>
        <p:spPr bwMode="auto">
          <a:xfrm rot="5400000">
            <a:off x="7771606" y="6323806"/>
            <a:ext cx="305594" cy="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Communicating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Computation is a collection of sequential/control-flow “threads”</a:t>
            </a:r>
          </a:p>
          <a:p>
            <a:r>
              <a:rPr lang="en-US" dirty="0" smtClean="0"/>
              <a:t>Threads may communicate</a:t>
            </a:r>
          </a:p>
          <a:p>
            <a:pPr lvl="1"/>
            <a:r>
              <a:rPr lang="en-US" dirty="0" smtClean="0"/>
              <a:t>Through dataflow I/O</a:t>
            </a:r>
          </a:p>
          <a:p>
            <a:pPr lvl="1"/>
            <a:r>
              <a:rPr lang="en-US" dirty="0" smtClean="0"/>
              <a:t>(Through shared variables)</a:t>
            </a:r>
          </a:p>
          <a:p>
            <a:r>
              <a:rPr lang="en-US" dirty="0" smtClean="0"/>
              <a:t>View as hybrid or generalization</a:t>
            </a:r>
          </a:p>
          <a:p>
            <a:r>
              <a:rPr lang="en-US" dirty="0" smtClean="0"/>
              <a:t>CSP – Communicating Sequential Processes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canonical model example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Decode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609600" y="2438400"/>
            <a:ext cx="8001000" cy="2590800"/>
            <a:chOff x="609600" y="3352800"/>
            <a:chExt cx="8001000" cy="2590800"/>
          </a:xfrm>
        </p:grpSpPr>
        <p:sp>
          <p:nvSpPr>
            <p:cNvPr id="6" name="Oval 5"/>
            <p:cNvSpPr/>
            <p:nvPr/>
          </p:nvSpPr>
          <p:spPr bwMode="auto">
            <a:xfrm>
              <a:off x="1219200" y="4114800"/>
              <a:ext cx="1447800" cy="914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Parse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3581400" y="3352800"/>
              <a:ext cx="1447800" cy="914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Audio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5867400" y="3962400"/>
              <a:ext cx="1676400" cy="1295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Sync to HDMI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3581400" y="5029200"/>
              <a:ext cx="1447800" cy="914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Video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2" name="Straight Arrow Connector 11"/>
            <p:cNvCxnSpPr>
              <a:stCxn id="6" idx="5"/>
              <a:endCxn id="9" idx="2"/>
            </p:cNvCxnSpPr>
            <p:nvPr/>
          </p:nvCxnSpPr>
          <p:spPr bwMode="auto">
            <a:xfrm rot="16200000" flipH="1">
              <a:off x="2722632" y="4627631"/>
              <a:ext cx="591111" cy="112642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6" idx="7"/>
              <a:endCxn id="7" idx="2"/>
            </p:cNvCxnSpPr>
            <p:nvPr/>
          </p:nvCxnSpPr>
          <p:spPr bwMode="auto">
            <a:xfrm rot="5400000" flipH="1" flipV="1">
              <a:off x="2798832" y="3466144"/>
              <a:ext cx="438711" cy="112642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7" idx="6"/>
              <a:endCxn id="8" idx="1"/>
            </p:cNvCxnSpPr>
            <p:nvPr/>
          </p:nvCxnSpPr>
          <p:spPr bwMode="auto">
            <a:xfrm>
              <a:off x="5029200" y="3810000"/>
              <a:ext cx="1083703" cy="3421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>
              <a:stCxn id="9" idx="6"/>
              <a:endCxn id="8" idx="3"/>
            </p:cNvCxnSpPr>
            <p:nvPr/>
          </p:nvCxnSpPr>
          <p:spPr bwMode="auto">
            <a:xfrm flipV="1">
              <a:off x="5029200" y="5068093"/>
              <a:ext cx="1083703" cy="4183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>
              <a:stCxn id="8" idx="6"/>
            </p:cNvCxnSpPr>
            <p:nvPr/>
          </p:nvCxnSpPr>
          <p:spPr bwMode="auto">
            <a:xfrm flipV="1">
              <a:off x="7543800" y="4572000"/>
              <a:ext cx="1066800" cy="381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Straight Arrow Connector 21"/>
            <p:cNvCxnSpPr>
              <a:endCxn id="6" idx="2"/>
            </p:cNvCxnSpPr>
            <p:nvPr/>
          </p:nvCxnSpPr>
          <p:spPr bwMode="auto">
            <a:xfrm>
              <a:off x="609600" y="4572000"/>
              <a:ext cx="609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3" name="Content Placeholder 22"/>
          <p:cNvSpPr>
            <a:spLocks noGrp="1"/>
          </p:cNvSpPr>
          <p:nvPr>
            <p:ph idx="1"/>
          </p:nvPr>
        </p:nvSpPr>
        <p:spPr>
          <a:xfrm>
            <a:off x="685800" y="5181600"/>
            <a:ext cx="7772400" cy="9144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Why might need to synchronize to send to HDMI?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Types of Parallelism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00"/>
            <a:ext cx="8971995" cy="419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324600" cy="1143000"/>
          </a:xfrm>
        </p:spPr>
        <p:txBody>
          <a:bodyPr/>
          <a:lstStyle/>
          <a:p>
            <a:r>
              <a:rPr lang="en-US" dirty="0" smtClean="0"/>
              <a:t>Value of Multiple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have a big enough</a:t>
            </a:r>
            <a:br>
              <a:rPr lang="en-US" dirty="0" smtClean="0"/>
            </a:br>
            <a:r>
              <a:rPr lang="en-US" dirty="0" smtClean="0"/>
              <a:t>hammer, everything looks like</a:t>
            </a:r>
            <a:br>
              <a:rPr lang="en-US" dirty="0" smtClean="0"/>
            </a:br>
            <a:r>
              <a:rPr lang="en-US" dirty="0" smtClean="0"/>
              <a:t>a nail.</a:t>
            </a:r>
          </a:p>
          <a:p>
            <a:r>
              <a:rPr lang="en-US" dirty="0" smtClean="0"/>
              <a:t>Many stuck on single model</a:t>
            </a:r>
          </a:p>
          <a:p>
            <a:pPr lvl="1"/>
            <a:r>
              <a:rPr lang="en-US" dirty="0" smtClean="0"/>
              <a:t>Try to make all problems look like their nail</a:t>
            </a:r>
          </a:p>
          <a:p>
            <a:r>
              <a:rPr lang="en-US" dirty="0" smtClean="0"/>
              <a:t>Value to diversity / heterogeneity </a:t>
            </a:r>
          </a:p>
          <a:p>
            <a:pPr lvl="1"/>
            <a:r>
              <a:rPr lang="en-US" dirty="0" smtClean="0"/>
              <a:t>One size does not fit all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pic>
        <p:nvPicPr>
          <p:cNvPr id="6" name="Picture 5" descr="j030282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0" y="0"/>
            <a:ext cx="1905000" cy="26697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5609EC-4A1E-094D-9DEA-AD0F4B82004C}" type="slidenum">
              <a:rPr lang="en-US" smtClean="0">
                <a:latin typeface="Times New Roman" pitchFamily="1" charset="0"/>
              </a:rPr>
              <a:pPr/>
              <a:t>42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Big Ideas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Many parallel compute models</a:t>
            </a:r>
          </a:p>
          <a:p>
            <a:pPr lvl="1"/>
            <a:r>
              <a:rPr lang="en-US" dirty="0" smtClean="0"/>
              <a:t>Sequential, Dataflow, CSP</a:t>
            </a:r>
          </a:p>
          <a:p>
            <a:r>
              <a:rPr lang="en-US" dirty="0" smtClean="0"/>
              <a:t>Find natural parallelism in problem</a:t>
            </a:r>
          </a:p>
          <a:p>
            <a:r>
              <a:rPr lang="en-US" dirty="0" smtClean="0"/>
              <a:t>Mix-and-match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6585"/>
            <a:ext cx="8153400" cy="4114800"/>
          </a:xfrm>
        </p:spPr>
        <p:txBody>
          <a:bodyPr/>
          <a:lstStyle/>
          <a:p>
            <a:r>
              <a:rPr lang="en-US" dirty="0" smtClean="0"/>
              <a:t>Reading Day</a:t>
            </a:r>
            <a:r>
              <a:rPr lang="en-US" dirty="0" smtClean="0"/>
              <a:t> </a:t>
            </a:r>
            <a:r>
              <a:rPr lang="en-US" dirty="0" smtClean="0"/>
              <a:t>5 on web</a:t>
            </a:r>
            <a:endParaRPr lang="en-US" dirty="0" smtClean="0"/>
          </a:p>
          <a:p>
            <a:r>
              <a:rPr lang="en-US" dirty="0" smtClean="0"/>
              <a:t>HW2 due </a:t>
            </a:r>
            <a:r>
              <a:rPr lang="en-US" dirty="0" smtClean="0"/>
              <a:t>Friday</a:t>
            </a:r>
          </a:p>
          <a:p>
            <a:r>
              <a:rPr lang="en-US" dirty="0" smtClean="0"/>
              <a:t>HW3 out</a:t>
            </a:r>
          </a:p>
          <a:p>
            <a:endParaRPr lang="en-US" dirty="0" smtClean="0"/>
          </a:p>
          <a:p>
            <a:r>
              <a:rPr lang="en-US" dirty="0" smtClean="0"/>
              <a:t>Return </a:t>
            </a:r>
            <a:r>
              <a:rPr lang="en-US" dirty="0" err="1" smtClean="0"/>
              <a:t>Legos</a:t>
            </a:r>
            <a:r>
              <a:rPr lang="en-US" dirty="0" smtClean="0"/>
              <a:t> </a:t>
            </a:r>
            <a:r>
              <a:rPr lang="en-US" dirty="0" err="1" smtClean="0">
                <a:sym typeface="Wingdings"/>
              </a:rPr>
              <a:t></a:t>
            </a:r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Recitation in here at noon</a:t>
            </a:r>
          </a:p>
          <a:p>
            <a:pPr lvl="1"/>
            <a:r>
              <a:rPr lang="en-US" dirty="0" smtClean="0">
                <a:sym typeface="Wingdings"/>
              </a:rPr>
              <a:t>Will take questions after class in hall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Parallelism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Data Level </a:t>
            </a:r>
            <a:r>
              <a:rPr lang="en-US" dirty="0" smtClean="0"/>
              <a:t>– Perform same computation on different data items</a:t>
            </a:r>
          </a:p>
          <a:p>
            <a:r>
              <a:rPr lang="en-US" b="1" dirty="0" smtClean="0"/>
              <a:t>Thread or Task Level </a:t>
            </a:r>
            <a:r>
              <a:rPr lang="en-US" dirty="0" smtClean="0"/>
              <a:t>– Perform separable (perhaps heterogeneous) tasks independently</a:t>
            </a:r>
          </a:p>
          <a:p>
            <a:r>
              <a:rPr lang="en-US" b="1" dirty="0" smtClean="0"/>
              <a:t>Instruction Level </a:t>
            </a:r>
            <a:r>
              <a:rPr lang="en-US" dirty="0" smtClean="0"/>
              <a:t>– Within a single sequential thread, perform multiple operations on each cycle.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Pipeline – organize computation as a spatial sequence of concurrent operations</a:t>
            </a:r>
          </a:p>
          <a:p>
            <a:pPr lvl="1"/>
            <a:r>
              <a:rPr lang="en-US" dirty="0" smtClean="0"/>
              <a:t>Can introduce new inputs before finishing</a:t>
            </a:r>
          </a:p>
          <a:p>
            <a:pPr lvl="1"/>
            <a:r>
              <a:rPr lang="en-US" dirty="0" smtClean="0"/>
              <a:t>Instruction- or thread-level</a:t>
            </a:r>
          </a:p>
          <a:p>
            <a:pPr lvl="1"/>
            <a:r>
              <a:rPr lang="en-US" dirty="0" smtClean="0"/>
              <a:t>Use for data-level parallelism</a:t>
            </a:r>
          </a:p>
          <a:p>
            <a:pPr lvl="1"/>
            <a:r>
              <a:rPr lang="en-US" dirty="0" smtClean="0"/>
              <a:t>Can be directed graph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Sequential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 person build E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Latency?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Throughput?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3324" y="1905000"/>
            <a:ext cx="2265027" cy="4114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933362" y="0"/>
            <a:ext cx="121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Build 1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Data Parallel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Everyone in class build own E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Latency?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Throughput?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6600"/>
                </a:solidFill>
              </a:rPr>
              <a:t>Ideal speedup?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Resource Bound?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100 Es, 12 people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When useful?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2514600"/>
            <a:ext cx="2265027" cy="4114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933362" y="0"/>
            <a:ext cx="121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Build 2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Data-Level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Data Level </a:t>
            </a:r>
            <a:r>
              <a:rPr lang="en-US" dirty="0" smtClean="0"/>
              <a:t>– Perform same computation on different data items</a:t>
            </a:r>
          </a:p>
          <a:p>
            <a:endParaRPr lang="en-US" dirty="0" smtClean="0"/>
          </a:p>
          <a:p>
            <a:r>
              <a:rPr lang="en-US" dirty="0" smtClean="0"/>
              <a:t>Ideal: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dp</a:t>
            </a:r>
            <a:r>
              <a:rPr lang="en-US" dirty="0" smtClean="0"/>
              <a:t> =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seq</a:t>
            </a:r>
            <a:r>
              <a:rPr lang="en-US" dirty="0" smtClean="0"/>
              <a:t>/</a:t>
            </a:r>
            <a:r>
              <a:rPr lang="en-US" dirty="0" smtClean="0"/>
              <a:t>P</a:t>
            </a:r>
          </a:p>
          <a:p>
            <a:r>
              <a:rPr lang="en-US" dirty="0" smtClean="0"/>
              <a:t>(independent problems, match our resource bound computation)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33104</TotalTime>
  <Words>1516</Words>
  <Application>Microsoft Macintosh PowerPoint</Application>
  <PresentationFormat>On-screen Show (4:3)</PresentationFormat>
  <Paragraphs>364</Paragraphs>
  <Slides>43</Slides>
  <Notes>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Blank Presentation</vt:lpstr>
      <vt:lpstr>ESE532: System-on-a-Chip Architecture</vt:lpstr>
      <vt:lpstr>Today</vt:lpstr>
      <vt:lpstr>Message</vt:lpstr>
      <vt:lpstr>Types of Parallelism</vt:lpstr>
      <vt:lpstr>Types of Parallelism</vt:lpstr>
      <vt:lpstr>Pipeline Parallelism</vt:lpstr>
      <vt:lpstr>Sequential</vt:lpstr>
      <vt:lpstr>Data Parallel</vt:lpstr>
      <vt:lpstr>Data-Level Parallelism</vt:lpstr>
      <vt:lpstr>Thread Parallel</vt:lpstr>
      <vt:lpstr>Thread-Level Parallelism</vt:lpstr>
      <vt:lpstr>Instruction-Level Parallelism</vt:lpstr>
      <vt:lpstr>Group Communication</vt:lpstr>
      <vt:lpstr>Step 0</vt:lpstr>
      <vt:lpstr>Step 1</vt:lpstr>
      <vt:lpstr>Step 2</vt:lpstr>
      <vt:lpstr>Step 3</vt:lpstr>
      <vt:lpstr>Instruction-Level Parallelism</vt:lpstr>
      <vt:lpstr>Instruction-Level Pipeline</vt:lpstr>
      <vt:lpstr>Thread Graph</vt:lpstr>
      <vt:lpstr>Types of Parallelism</vt:lpstr>
      <vt:lpstr>Parallel Compute Models</vt:lpstr>
      <vt:lpstr>Sequential Control Flow</vt:lpstr>
      <vt:lpstr>Parallelism can be explicit</vt:lpstr>
      <vt:lpstr>Parallelism can be implicit</vt:lpstr>
      <vt:lpstr>Implicit Parallelism</vt:lpstr>
      <vt:lpstr>Parallelism can be implicit</vt:lpstr>
      <vt:lpstr>Term: Operation</vt:lpstr>
      <vt:lpstr>Dataflow / Control Flow</vt:lpstr>
      <vt:lpstr>Token</vt:lpstr>
      <vt:lpstr>Token Examples?</vt:lpstr>
      <vt:lpstr>Operation</vt:lpstr>
      <vt:lpstr>Slide 33</vt:lpstr>
      <vt:lpstr>Dataflow Graph</vt:lpstr>
      <vt:lpstr>Dataflow Graph Example</vt:lpstr>
      <vt:lpstr>Sequential / FSM</vt:lpstr>
      <vt:lpstr>Sequential / FSM</vt:lpstr>
      <vt:lpstr>Communicating Threads</vt:lpstr>
      <vt:lpstr>Video Decode</vt:lpstr>
      <vt:lpstr>Compute Models</vt:lpstr>
      <vt:lpstr>Value of Multiple Models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134</cp:revision>
  <cp:lastPrinted>2018-09-12T13:53:13Z</cp:lastPrinted>
  <dcterms:created xsi:type="dcterms:W3CDTF">2018-09-11T14:50:22Z</dcterms:created>
  <dcterms:modified xsi:type="dcterms:W3CDTF">2018-09-12T13:53:17Z</dcterms:modified>
</cp:coreProperties>
</file>