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notesSlides/notesSlide10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embeddings/Microsoft_Equation1.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8" r:id="rId3"/>
    <p:sldId id="339" r:id="rId4"/>
    <p:sldId id="447" r:id="rId5"/>
    <p:sldId id="428" r:id="rId6"/>
    <p:sldId id="382" r:id="rId7"/>
    <p:sldId id="383" r:id="rId8"/>
    <p:sldId id="465" r:id="rId9"/>
    <p:sldId id="387" r:id="rId10"/>
    <p:sldId id="386" r:id="rId11"/>
    <p:sldId id="388" r:id="rId12"/>
    <p:sldId id="389" r:id="rId13"/>
    <p:sldId id="341" r:id="rId14"/>
    <p:sldId id="342" r:id="rId15"/>
    <p:sldId id="343" r:id="rId16"/>
    <p:sldId id="344" r:id="rId17"/>
    <p:sldId id="351" r:id="rId18"/>
    <p:sldId id="352" r:id="rId19"/>
    <p:sldId id="449" r:id="rId20"/>
    <p:sldId id="390" r:id="rId21"/>
    <p:sldId id="354" r:id="rId22"/>
    <p:sldId id="450" r:id="rId23"/>
    <p:sldId id="432" r:id="rId24"/>
    <p:sldId id="433" r:id="rId25"/>
    <p:sldId id="424" r:id="rId26"/>
    <p:sldId id="430" r:id="rId27"/>
    <p:sldId id="451" r:id="rId28"/>
    <p:sldId id="452" r:id="rId29"/>
    <p:sldId id="453" r:id="rId30"/>
    <p:sldId id="405" r:id="rId31"/>
    <p:sldId id="454" r:id="rId32"/>
    <p:sldId id="455" r:id="rId33"/>
    <p:sldId id="466" r:id="rId34"/>
    <p:sldId id="457" r:id="rId35"/>
    <p:sldId id="458" r:id="rId36"/>
    <p:sldId id="408" r:id="rId37"/>
    <p:sldId id="391" r:id="rId38"/>
    <p:sldId id="461" r:id="rId39"/>
    <p:sldId id="459" r:id="rId40"/>
    <p:sldId id="460" r:id="rId41"/>
    <p:sldId id="357" r:id="rId42"/>
    <p:sldId id="358" r:id="rId43"/>
    <p:sldId id="418" r:id="rId44"/>
    <p:sldId id="419" r:id="rId45"/>
    <p:sldId id="420" r:id="rId46"/>
    <p:sldId id="359" r:id="rId47"/>
    <p:sldId id="467" r:id="rId48"/>
    <p:sldId id="417" r:id="rId49"/>
    <p:sldId id="439" r:id="rId50"/>
    <p:sldId id="409" r:id="rId51"/>
    <p:sldId id="442" r:id="rId52"/>
    <p:sldId id="410" r:id="rId53"/>
    <p:sldId id="411" r:id="rId54"/>
    <p:sldId id="415" r:id="rId55"/>
    <p:sldId id="445" r:id="rId56"/>
    <p:sldId id="462" r:id="rId57"/>
    <p:sldId id="443" r:id="rId58"/>
    <p:sldId id="444" r:id="rId59"/>
    <p:sldId id="437" r:id="rId60"/>
    <p:sldId id="464" r:id="rId61"/>
    <p:sldId id="367" r:id="rId62"/>
    <p:sldId id="463" r:id="rId63"/>
    <p:sldId id="440" r:id="rId64"/>
    <p:sldId id="441" r:id="rId65"/>
    <p:sldId id="416" r:id="rId66"/>
    <p:sldId id="340" r:id="rId67"/>
    <p:sldId id="330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Relationship Id="rId2" Type="http://schemas.openxmlformats.org/officeDocument/2006/relationships/image" Target="../media/image10.pict"/><Relationship Id="rId3" Type="http://schemas.openxmlformats.org/officeDocument/2006/relationships/image" Target="../media/image1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ECDBD-01C0-1544-8E11-41CF1902E250}" type="slidenum">
              <a:rPr lang="en-US"/>
              <a:pPr/>
              <a:t>41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F9EEE-FF26-6748-8A18-32C9804A0AC2}" type="slidenum">
              <a:rPr lang="en-US"/>
              <a:pPr/>
              <a:t>42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95EF3-CB9D-B646-BD02-8BA484566C5A}" type="slidenum">
              <a:rPr lang="en-US"/>
              <a:pPr/>
              <a:t>46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49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50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06A67-F00C-B542-B600-CA04DD9BFFEE}" type="slidenum">
              <a:rPr lang="en-US"/>
              <a:pPr/>
              <a:t>51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52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A4357-F53E-3A4C-8DE3-7BDA031D125D}" type="slidenum">
              <a:rPr lang="en-US"/>
              <a:pPr/>
              <a:t>61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A4357-F53E-3A4C-8DE3-7BDA031D125D}" type="slidenum">
              <a:rPr lang="en-US"/>
              <a:pPr/>
              <a:t>62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F0C4D-6DB1-2B4C-B01D-DCDCD5959FE1}" type="slidenum">
              <a:rPr lang="en-US"/>
              <a:pPr/>
              <a:t>13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4544F-562F-2747-A191-BFD7173F0B05}" type="slidenum">
              <a:rPr lang="en-US"/>
              <a:pPr/>
              <a:t>15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99DDC-BD50-7347-947A-E2B0766C0188}" type="slidenum">
              <a:rPr lang="en-US"/>
              <a:pPr/>
              <a:t>16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505C5-CEFF-DB4D-82E3-75D1569D049B}" type="slidenum">
              <a:rPr lang="en-US"/>
              <a:pPr/>
              <a:t>17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46541-A5B7-7B42-A4FD-18DEF22C9A47}" type="slidenum">
              <a:rPr lang="en-US"/>
              <a:pPr/>
              <a:t>18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9FE4B-5A8F-3A4B-86C7-64F3F62F63E9}" type="slidenum">
              <a:rPr lang="en-US"/>
              <a:pPr/>
              <a:t>21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23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5:  September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17, 2018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Dataflow Process Model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r>
              <a:rPr lang="en-US" dirty="0" smtClean="0"/>
              <a:t>First In First Out</a:t>
            </a:r>
          </a:p>
          <a:p>
            <a:r>
              <a:rPr lang="en-US" dirty="0" smtClean="0"/>
              <a:t>Delivers inputs to outputs in order</a:t>
            </a:r>
          </a:p>
          <a:p>
            <a:r>
              <a:rPr lang="en-US" dirty="0" smtClean="0"/>
              <a:t>Data presence</a:t>
            </a:r>
          </a:p>
          <a:p>
            <a:pPr lvl="1"/>
            <a:r>
              <a:rPr lang="en-US" dirty="0" smtClean="0"/>
              <a:t>Consumer knows when data available</a:t>
            </a:r>
          </a:p>
          <a:p>
            <a:r>
              <a:rPr lang="en-US" dirty="0" smtClean="0"/>
              <a:t>Back Pressure</a:t>
            </a:r>
          </a:p>
          <a:p>
            <a:pPr lvl="1"/>
            <a:r>
              <a:rPr lang="en-US" dirty="0" smtClean="0"/>
              <a:t>Producer knows when at capacity</a:t>
            </a:r>
          </a:p>
          <a:p>
            <a:pPr lvl="2"/>
            <a:r>
              <a:rPr lang="en-US" dirty="0" smtClean="0"/>
              <a:t>Typically stalls</a:t>
            </a:r>
          </a:p>
          <a:p>
            <a:r>
              <a:rPr lang="en-US" dirty="0" smtClean="0"/>
              <a:t>Decouples producer and </a:t>
            </a:r>
            <a:r>
              <a:rPr lang="en-US" dirty="0" smtClean="0"/>
              <a:t>consumer </a:t>
            </a:r>
            <a:r>
              <a:rPr lang="en-US" dirty="0" smtClean="0"/>
              <a:t>processes</a:t>
            </a:r>
            <a:endParaRPr lang="en-US" dirty="0" smtClean="0"/>
          </a:p>
          <a:p>
            <a:pPr lvl="1"/>
            <a:r>
              <a:rPr lang="en-US" dirty="0" smtClean="0"/>
              <a:t>Hardware: maybe even different clocks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b="1" dirty="0" smtClean="0"/>
              <a:t>Communication</a:t>
            </a:r>
            <a:r>
              <a:rPr lang="en-US" dirty="0" smtClean="0"/>
              <a:t> – how move data between processes?</a:t>
            </a:r>
          </a:p>
          <a:p>
            <a:pPr lvl="1"/>
            <a:r>
              <a:rPr lang="en-US" dirty="0" smtClean="0"/>
              <a:t>What latency does this add?</a:t>
            </a:r>
          </a:p>
          <a:p>
            <a:pPr lvl="1"/>
            <a:r>
              <a:rPr lang="en-US" dirty="0" smtClean="0"/>
              <a:t>Throughput achievable?</a:t>
            </a:r>
          </a:p>
          <a:p>
            <a:r>
              <a:rPr lang="en-US" b="1" dirty="0" smtClean="0"/>
              <a:t>Synchronization</a:t>
            </a:r>
            <a:r>
              <a:rPr lang="en-US" dirty="0" smtClean="0"/>
              <a:t> – how define how processes advance relative to each other?</a:t>
            </a:r>
          </a:p>
          <a:p>
            <a:r>
              <a:rPr lang="en-US" b="1" dirty="0" smtClean="0"/>
              <a:t>Determinism</a:t>
            </a:r>
            <a:r>
              <a:rPr lang="en-US" dirty="0" smtClean="0"/>
              <a:t> – for the same inputs, do we get the same outputs?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– FIFO-like channels</a:t>
            </a:r>
          </a:p>
          <a:p>
            <a:r>
              <a:rPr lang="en-US" dirty="0" smtClean="0"/>
              <a:t>Synchronization – dataflow with </a:t>
            </a:r>
            <a:r>
              <a:rPr lang="en-US" dirty="0" err="1" smtClean="0"/>
              <a:t>FIFOs</a:t>
            </a:r>
            <a:endParaRPr lang="en-US" dirty="0" smtClean="0"/>
          </a:p>
          <a:p>
            <a:r>
              <a:rPr lang="en-US" dirty="0" smtClean="0"/>
              <a:t>Determinism – how to achieve</a:t>
            </a:r>
          </a:p>
          <a:p>
            <a:pPr lvl="1"/>
            <a:r>
              <a:rPr lang="en-US" dirty="0" smtClean="0"/>
              <a:t>…until you must give it up.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4456-462C-264C-A9F4-9F39FF10CFC7}" type="slidenum">
              <a:rPr lang="en-US"/>
              <a:pPr/>
              <a:t>13</a:t>
            </a:fld>
            <a:endParaRPr lang="en-US"/>
          </a:p>
        </p:txBody>
      </p:sp>
      <p:sp>
        <p:nvSpPr>
          <p:cNvPr id="397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</p:spPr>
        <p:txBody>
          <a:bodyPr/>
          <a:lstStyle/>
          <a:p>
            <a:r>
              <a:rPr lang="en-US" dirty="0" smtClean="0"/>
              <a:t>Dataflow Process Model</a:t>
            </a:r>
            <a:endParaRPr lang="en-US" dirty="0"/>
          </a:p>
        </p:txBody>
      </p:sp>
      <p:sp>
        <p:nvSpPr>
          <p:cNvPr id="3973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124200"/>
            <a:ext cx="7014469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Operation/Operator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Operation</a:t>
            </a:r>
            <a:r>
              <a:rPr lang="en-US" dirty="0" smtClean="0"/>
              <a:t> – logic computation to be performed</a:t>
            </a:r>
          </a:p>
          <a:p>
            <a:pPr lvl="1"/>
            <a:r>
              <a:rPr lang="en-US" dirty="0" smtClean="0"/>
              <a:t>A process that communicates through dataflow inputs and outputs</a:t>
            </a:r>
          </a:p>
          <a:p>
            <a:r>
              <a:rPr lang="en-US" b="1" dirty="0" smtClean="0"/>
              <a:t>Operator</a:t>
            </a:r>
            <a:r>
              <a:rPr lang="en-US" dirty="0" smtClean="0"/>
              <a:t> – physical block that performs an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 smtClean="0"/>
              <a:t>E.g. processor, hardware block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58DC-7C58-6D49-9EE0-F6A7001EAA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4724-95F9-7D48-86FB-5EAED34B7CD5}" type="slidenum">
              <a:rPr lang="en-US"/>
              <a:pPr/>
              <a:t>15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Dataflow / Control Flow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Dataflow</a:t>
            </a:r>
          </a:p>
          <a:p>
            <a:pPr>
              <a:lnSpc>
                <a:spcPct val="90000"/>
              </a:lnSpc>
            </a:pPr>
            <a:r>
              <a:rPr lang="en-US" dirty="0"/>
              <a:t>Program is a graph of </a:t>
            </a:r>
            <a:r>
              <a:rPr lang="en-US" dirty="0" smtClean="0"/>
              <a:t>operations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Operation </a:t>
            </a:r>
            <a:r>
              <a:rPr lang="en-US" dirty="0"/>
              <a:t>consumes </a:t>
            </a:r>
            <a:r>
              <a:rPr lang="en-US" b="1" dirty="0"/>
              <a:t>tokens</a:t>
            </a:r>
            <a:r>
              <a:rPr lang="en-US" dirty="0"/>
              <a:t> and produces tokens</a:t>
            </a:r>
          </a:p>
          <a:p>
            <a:pPr>
              <a:lnSpc>
                <a:spcPct val="90000"/>
              </a:lnSpc>
            </a:pPr>
            <a:r>
              <a:rPr lang="en-US" dirty="0"/>
              <a:t>All </a:t>
            </a:r>
            <a:r>
              <a:rPr lang="en-US" dirty="0" smtClean="0"/>
              <a:t>operations </a:t>
            </a:r>
            <a:r>
              <a:rPr lang="en-US" dirty="0"/>
              <a:t>run </a:t>
            </a:r>
            <a:r>
              <a:rPr lang="en-US" dirty="0" smtClean="0"/>
              <a:t>concurrently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 processes</a:t>
            </a:r>
            <a:endParaRPr lang="en-US" dirty="0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Control </a:t>
            </a:r>
            <a:r>
              <a:rPr lang="en-US" b="1" dirty="0" smtClean="0"/>
              <a:t>flow (</a:t>
            </a:r>
            <a:r>
              <a:rPr lang="en-US" dirty="0" smtClean="0"/>
              <a:t>e.g. C</a:t>
            </a:r>
            <a:r>
              <a:rPr lang="en-US" b="1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Program is a sequence of operations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Operation </a:t>
            </a:r>
            <a:r>
              <a:rPr lang="en-US" dirty="0"/>
              <a:t>reads inputs and writes outputs into common store</a:t>
            </a:r>
          </a:p>
          <a:p>
            <a:pPr>
              <a:lnSpc>
                <a:spcPct val="90000"/>
              </a:lnSpc>
            </a:pPr>
            <a:r>
              <a:rPr lang="en-US" dirty="0"/>
              <a:t>One </a:t>
            </a:r>
            <a:r>
              <a:rPr lang="en-US" dirty="0" smtClean="0"/>
              <a:t>operation </a:t>
            </a:r>
            <a:r>
              <a:rPr lang="en-US" dirty="0"/>
              <a:t>runs at a time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defines </a:t>
            </a:r>
            <a:r>
              <a:rPr lang="en-US" dirty="0"/>
              <a:t>successor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n-lt"/>
              </a:rPr>
              <a:t>Day 4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E7DD-0426-5C49-BB27-29BF90DD1C77}" type="slidenum">
              <a:rPr lang="en-US"/>
              <a:pPr/>
              <a:t>16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value with presence indication</a:t>
            </a:r>
          </a:p>
          <a:p>
            <a:pPr lvl="1"/>
            <a:r>
              <a:rPr lang="en-US" dirty="0"/>
              <a:t>May be conceptual</a:t>
            </a:r>
          </a:p>
          <a:p>
            <a:pPr lvl="2"/>
            <a:r>
              <a:rPr lang="en-US" dirty="0"/>
              <a:t>Only exist in high-level model</a:t>
            </a:r>
          </a:p>
          <a:p>
            <a:pPr lvl="2"/>
            <a:r>
              <a:rPr lang="en-US" dirty="0"/>
              <a:t>Not kept around at runtime</a:t>
            </a:r>
          </a:p>
          <a:p>
            <a:pPr lvl="1"/>
            <a:r>
              <a:rPr lang="en-US" dirty="0"/>
              <a:t>Or may be physically represented</a:t>
            </a:r>
          </a:p>
          <a:p>
            <a:pPr lvl="2"/>
            <a:r>
              <a:rPr lang="en-US" dirty="0"/>
              <a:t>One bit represents presence/absence of </a:t>
            </a:r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A3B-4E41-8944-8532-57BE71D80110}" type="slidenum">
              <a:rPr lang="en-US"/>
              <a:pPr/>
              <a:t>17</a:t>
            </a:fld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Stream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Logical abstraction of a persistent point-to-point communication </a:t>
            </a:r>
            <a:r>
              <a:rPr lang="en-US" dirty="0" smtClean="0"/>
              <a:t>link between operators</a:t>
            </a:r>
          </a:p>
          <a:p>
            <a:pPr lvl="1"/>
            <a:r>
              <a:rPr lang="en-US" dirty="0"/>
              <a:t>Has a (single) source and sink</a:t>
            </a:r>
          </a:p>
          <a:p>
            <a:pPr lvl="1"/>
            <a:r>
              <a:rPr lang="en-US" dirty="0"/>
              <a:t>Carries data presence / flow control</a:t>
            </a:r>
          </a:p>
          <a:p>
            <a:pPr lvl="1"/>
            <a:r>
              <a:rPr lang="en-US" dirty="0"/>
              <a:t>Provides in-order (FIFO) delivery of data from source to sink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124200" y="5257800"/>
            <a:ext cx="1676400" cy="1371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800600" y="6019800"/>
            <a:ext cx="1066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867400" y="5334000"/>
            <a:ext cx="1371600" cy="12954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7239000" y="6019800"/>
            <a:ext cx="685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7025" y="5562600"/>
            <a:ext cx="112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stream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DADD-6057-5B42-87F0-061BF195EEFF}" type="slidenum">
              <a:rPr lang="en-US"/>
              <a:pPr/>
              <a:t>18</a:t>
            </a:fld>
            <a:endParaRPr lang="en-US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4114800"/>
          </a:xfrm>
        </p:spPr>
        <p:txBody>
          <a:bodyPr/>
          <a:lstStyle/>
          <a:p>
            <a:r>
              <a:rPr lang="en-US" dirty="0"/>
              <a:t>Captures communications structure</a:t>
            </a:r>
          </a:p>
          <a:p>
            <a:pPr lvl="1"/>
            <a:r>
              <a:rPr lang="en-US" dirty="0"/>
              <a:t>Explicit </a:t>
            </a:r>
            <a:r>
              <a:rPr lang="en-US" dirty="0" err="1"/>
              <a:t>producer</a:t>
            </a:r>
            <a:r>
              <a:rPr lang="en-US" dirty="0" err="1">
                <a:sym typeface="Wingdings" charset="2"/>
              </a:rPr>
              <a:t>consumer</a:t>
            </a:r>
            <a:r>
              <a:rPr lang="en-US" dirty="0">
                <a:sym typeface="Wingdings" charset="2"/>
              </a:rPr>
              <a:t> link up</a:t>
            </a:r>
            <a:endParaRPr lang="en-US" dirty="0"/>
          </a:p>
          <a:p>
            <a:r>
              <a:rPr lang="en-US" dirty="0"/>
              <a:t>Abstract communications</a:t>
            </a:r>
          </a:p>
          <a:p>
            <a:pPr lvl="1"/>
            <a:r>
              <a:rPr lang="en-US" dirty="0"/>
              <a:t>Physical resources or implementation</a:t>
            </a:r>
          </a:p>
          <a:p>
            <a:pPr lvl="1"/>
            <a:r>
              <a:rPr lang="en-US" dirty="0"/>
              <a:t>Delay from source to </a:t>
            </a:r>
            <a:r>
              <a:rPr lang="en-US" dirty="0" smtClean="0"/>
              <a:t>sink</a:t>
            </a:r>
          </a:p>
          <a:p>
            <a:r>
              <a:rPr lang="en-US" dirty="0" smtClean="0"/>
              <a:t>Contrast</a:t>
            </a:r>
          </a:p>
          <a:p>
            <a:pPr lvl="1"/>
            <a:r>
              <a:rPr lang="en-US" dirty="0" smtClean="0"/>
              <a:t>C: producer-&gt;consumer implicit through memory</a:t>
            </a:r>
          </a:p>
          <a:p>
            <a:pPr lvl="1"/>
            <a:r>
              <a:rPr lang="en-US" dirty="0" err="1" smtClean="0"/>
              <a:t>Verilog</a:t>
            </a:r>
            <a:r>
              <a:rPr lang="en-US" dirty="0" smtClean="0"/>
              <a:t>/VHDL: cycles visible in </a:t>
            </a:r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(can add </a:t>
            </a:r>
            <a:r>
              <a:rPr lang="en-US" b="1" dirty="0" smtClean="0"/>
              <a:t>on top of </a:t>
            </a:r>
            <a:r>
              <a:rPr lang="en-US" dirty="0" smtClean="0"/>
              <a:t>either C or </a:t>
            </a:r>
            <a:r>
              <a:rPr lang="en-US" dirty="0" err="1" smtClean="0"/>
              <a:t>Verilog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Stream: logical communication link</a:t>
            </a:r>
          </a:p>
          <a:p>
            <a:r>
              <a:rPr lang="en-US" dirty="0" smtClean="0"/>
              <a:t>How</a:t>
            </a:r>
            <a:r>
              <a:rPr lang="en-US" dirty="0" smtClean="0"/>
              <a:t> </a:t>
            </a:r>
            <a:r>
              <a:rPr lang="en-US" dirty="0" smtClean="0"/>
              <a:t>might</a:t>
            </a:r>
            <a:r>
              <a:rPr lang="en-US" dirty="0" smtClean="0"/>
              <a:t> </a:t>
            </a:r>
            <a:r>
              <a:rPr lang="en-US" dirty="0" smtClean="0"/>
              <a:t>we implement: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Two threads running on a single </a:t>
            </a:r>
            <a:r>
              <a:rPr lang="en-US" dirty="0" smtClean="0">
                <a:solidFill>
                  <a:srgbClr val="FF6600"/>
                </a:solidFill>
              </a:rPr>
              <a:t>processor (sharing common memory)?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Two processes running on different processors on the same die?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Two processes running on different hosts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E.g. one at Penn, one on Amazon cloud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Dataflow Process Model</a:t>
            </a:r>
            <a:endParaRPr lang="en-US" dirty="0" smtClean="0">
              <a:solidFill>
                <a:srgbClr val="FF0000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Terms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Issues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Abstraction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Performance Prospects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Basic Approach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Dataflow variants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Motivations/demands for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variants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If time permits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Process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 of Operators</a:t>
            </a:r>
          </a:p>
          <a:p>
            <a:r>
              <a:rPr lang="en-US" dirty="0" smtClean="0"/>
              <a:t>Connected by Streams</a:t>
            </a:r>
          </a:p>
          <a:p>
            <a:r>
              <a:rPr lang="en-US" dirty="0" smtClean="0"/>
              <a:t>Communicating with Data </a:t>
            </a:r>
            <a:r>
              <a:rPr lang="en-US" dirty="0" smtClean="0"/>
              <a:t>Tokens</a:t>
            </a:r>
          </a:p>
          <a:p>
            <a:r>
              <a:rPr lang="en-US" dirty="0" smtClean="0"/>
              <a:t>(CSP restricted to stream communication)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4" descr="df_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343400"/>
            <a:ext cx="3867150" cy="193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26E3-17B7-7348-8242-7761A25A0123}" type="slidenum">
              <a:rPr lang="en-US"/>
              <a:pPr/>
              <a:t>21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Dataflow Abstracts Timing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sz="2800" dirty="0"/>
              <a:t>Doesn’t say </a:t>
            </a:r>
          </a:p>
          <a:p>
            <a:pPr lvl="1"/>
            <a:r>
              <a:rPr lang="en-US" sz="2400" dirty="0"/>
              <a:t>on which cycle calculation </a:t>
            </a:r>
            <a:r>
              <a:rPr lang="en-US" sz="2400" dirty="0" smtClean="0"/>
              <a:t>occurs</a:t>
            </a:r>
            <a:endParaRPr lang="en-US" sz="2400" dirty="0" smtClean="0">
              <a:solidFill>
                <a:srgbClr val="00CC00"/>
              </a:solidFill>
            </a:endParaRPr>
          </a:p>
          <a:p>
            <a:r>
              <a:rPr lang="en-US" sz="2800" dirty="0"/>
              <a:t>Does say</a:t>
            </a:r>
          </a:p>
          <a:p>
            <a:pPr lvl="1"/>
            <a:r>
              <a:rPr lang="en-US" sz="2400" dirty="0"/>
              <a:t>What order operations occur in</a:t>
            </a:r>
          </a:p>
          <a:p>
            <a:pPr lvl="1"/>
            <a:r>
              <a:rPr lang="en-US" sz="2400" dirty="0"/>
              <a:t>How data interacts</a:t>
            </a:r>
          </a:p>
          <a:p>
            <a:pPr lvl="2"/>
            <a:r>
              <a:rPr lang="en-US" sz="2000" dirty="0"/>
              <a:t>i.e. which inputs get mixed together</a:t>
            </a:r>
          </a:p>
          <a:p>
            <a:r>
              <a:rPr lang="en-US" sz="2800" dirty="0"/>
              <a:t>Permits</a:t>
            </a:r>
          </a:p>
          <a:p>
            <a:pPr lvl="1"/>
            <a:r>
              <a:rPr lang="en-US" sz="2400" dirty="0"/>
              <a:t>Scheduling on different #</a:t>
            </a:r>
            <a:r>
              <a:rPr lang="en-US" sz="2400" dirty="0" smtClean="0"/>
              <a:t> and types of </a:t>
            </a:r>
            <a:r>
              <a:rPr lang="en-US" sz="2400" dirty="0"/>
              <a:t>resources</a:t>
            </a:r>
          </a:p>
          <a:p>
            <a:pPr lvl="1"/>
            <a:r>
              <a:rPr lang="en-US" sz="2400" dirty="0"/>
              <a:t>Operators with variable </a:t>
            </a:r>
            <a:r>
              <a:rPr lang="en-US" sz="2400" dirty="0" smtClean="0"/>
              <a:t>delay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Variable delay in </a:t>
            </a:r>
            <a:r>
              <a:rPr lang="en-US" sz="2400" dirty="0" smtClean="0"/>
              <a:t>interconnect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Task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61400" cy="1013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0"/>
            <a:ext cx="8077200" cy="781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572000"/>
            <a:ext cx="4723785" cy="1992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23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Synchronous </a:t>
            </a:r>
            <a:r>
              <a:rPr lang="en-US" dirty="0" smtClean="0"/>
              <a:t>Dataflow (SDF)</a:t>
            </a:r>
            <a:br>
              <a:rPr lang="en-US" dirty="0" smtClean="0"/>
            </a:br>
            <a:r>
              <a:rPr lang="en-US" dirty="0" smtClean="0">
                <a:solidFill>
                  <a:srgbClr val="008000"/>
                </a:solidFill>
              </a:rPr>
              <a:t>with fixed operators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Particular, restricted form of dataflow</a:t>
            </a:r>
          </a:p>
          <a:p>
            <a:r>
              <a:rPr lang="en-US" dirty="0"/>
              <a:t>Each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/>
              <a:t>Consumes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input tokens</a:t>
            </a:r>
          </a:p>
          <a:p>
            <a:pPr lvl="1"/>
            <a:r>
              <a:rPr lang="en-US" dirty="0"/>
              <a:t>Produces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output </a:t>
            </a:r>
            <a:r>
              <a:rPr lang="en-US" dirty="0" smtClean="0"/>
              <a:t>tokens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Operator performs fixed number of operations (in fixed time)</a:t>
            </a:r>
          </a:p>
          <a:p>
            <a:pPr lvl="1"/>
            <a:r>
              <a:rPr lang="en-US" dirty="0"/>
              <a:t>When full set of inputs are available</a:t>
            </a:r>
          </a:p>
          <a:p>
            <a:pPr lvl="2"/>
            <a:r>
              <a:rPr lang="en-US" dirty="0"/>
              <a:t>Can produce output</a:t>
            </a:r>
          </a:p>
          <a:p>
            <a:pPr lvl="1"/>
            <a:r>
              <a:rPr lang="en-US" dirty="0"/>
              <a:t>Can fire any (all) </a:t>
            </a:r>
            <a:r>
              <a:rPr lang="en-US" dirty="0" smtClean="0"/>
              <a:t>operations </a:t>
            </a:r>
            <a:r>
              <a:rPr lang="en-US" dirty="0"/>
              <a:t>with inputs available at any point in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SDF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FFT</a:t>
            </a:r>
          </a:p>
          <a:p>
            <a:r>
              <a:rPr lang="en-US" dirty="0" smtClean="0"/>
              <a:t>1024 inputs</a:t>
            </a:r>
          </a:p>
          <a:p>
            <a:r>
              <a:rPr lang="en-US" dirty="0" smtClean="0"/>
              <a:t>1024 outputs</a:t>
            </a:r>
          </a:p>
          <a:p>
            <a:r>
              <a:rPr lang="en-US" dirty="0" smtClean="0"/>
              <a:t>10,240 multiplies</a:t>
            </a:r>
          </a:p>
          <a:p>
            <a:r>
              <a:rPr lang="en-US" dirty="0" smtClean="0"/>
              <a:t>20,480 adds</a:t>
            </a:r>
          </a:p>
          <a:p>
            <a:r>
              <a:rPr lang="en-US" dirty="0" smtClean="0"/>
              <a:t>(or 30,720 primitive operations)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6705600" y="29718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7" idx="2"/>
          </p:cNvCxnSpPr>
          <p:nvPr/>
        </p:nvCxnSpPr>
        <p:spPr bwMode="auto">
          <a:xfrm>
            <a:off x="5943600" y="34290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620000" y="34290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791200" y="28194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96200" y="28194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39624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30,720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10200"/>
            <a:ext cx="8661400" cy="101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(for today’s lecture)</a:t>
            </a:r>
          </a:p>
          <a:p>
            <a:pPr lvl="1"/>
            <a:r>
              <a:rPr lang="en-US" dirty="0" smtClean="0"/>
              <a:t>Assume one primitive operation per cycle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Could </a:t>
            </a:r>
            <a:r>
              <a:rPr lang="en-US" dirty="0" err="1" smtClean="0"/>
              <a:t>embelish</a:t>
            </a:r>
            <a:endParaRPr lang="en-US" dirty="0" smtClean="0"/>
          </a:p>
          <a:p>
            <a:pPr lvl="1"/>
            <a:r>
              <a:rPr lang="en-US" dirty="0" smtClean="0"/>
              <a:t>Different time per operation </a:t>
            </a:r>
            <a:r>
              <a:rPr lang="en-US" dirty="0" smtClean="0"/>
              <a:t>type</a:t>
            </a:r>
          </a:p>
          <a:p>
            <a:pPr lvl="2"/>
            <a:r>
              <a:rPr lang="en-US" dirty="0" smtClean="0"/>
              <a:t>E.g. adds: 1 cycle, multiply: 3 cycles</a:t>
            </a:r>
            <a:endParaRPr lang="en-US" dirty="0" smtClean="0"/>
          </a:p>
          <a:p>
            <a:pPr lvl="1"/>
            <a:r>
              <a:rPr lang="en-US" dirty="0" smtClean="0"/>
              <a:t>Multiple memories with different timings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Time for Graph Iteration on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processor</a:t>
            </a:r>
          </a:p>
          <a:p>
            <a:endParaRPr lang="en-US" dirty="0" smtClean="0"/>
          </a:p>
          <a:p>
            <a:r>
              <a:rPr lang="en-US" dirty="0" smtClean="0"/>
              <a:t>One processor per Operator</a:t>
            </a:r>
          </a:p>
          <a:p>
            <a:endParaRPr lang="en-US" dirty="0" smtClean="0"/>
          </a:p>
          <a:p>
            <a:r>
              <a:rPr lang="en-US" dirty="0" smtClean="0"/>
              <a:t>General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752975" y="1981200"/>
          <a:ext cx="3051175" cy="1041400"/>
        </p:xfrm>
        <a:graphic>
          <a:graphicData uri="http://schemas.openxmlformats.org/presentationml/2006/ole">
            <p:oleObj spid="_x0000_s135170" name="Equation" r:id="rId3" imgW="1041400" imgH="355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05075" y="3830638"/>
          <a:ext cx="6584950" cy="631825"/>
        </p:xfrm>
        <a:graphic>
          <a:graphicData uri="http://schemas.openxmlformats.org/presentationml/2006/ole">
            <p:oleObj spid="_x0000_s135171" name="Equation" r:id="rId4" imgW="2247900" imgH="2159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06400" y="5094288"/>
          <a:ext cx="8518525" cy="931862"/>
        </p:xfrm>
        <a:graphic>
          <a:graphicData uri="http://schemas.openxmlformats.org/presentationml/2006/ole">
            <p:oleObj spid="_x0000_s135172" name="Equation" r:id="rId5" imgW="4406900" imgH="482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0" y="6019800"/>
            <a:ext cx="455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c(x,y</a:t>
            </a:r>
            <a:r>
              <a:rPr lang="en-US" dirty="0" smtClean="0"/>
              <a:t>) – 1 if Processor </a:t>
            </a:r>
            <a:r>
              <a:rPr lang="en-US" dirty="0" err="1" smtClean="0"/>
              <a:t>x</a:t>
            </a:r>
            <a:r>
              <a:rPr lang="en-US" dirty="0" smtClean="0"/>
              <a:t> runs task </a:t>
            </a:r>
            <a:r>
              <a:rPr lang="en-US" dirty="0" err="1" smtClean="0"/>
              <a:t>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Xeon Phi Pricing</a:t>
            </a:r>
            <a:endParaRPr lang="en-US" dirty="0"/>
          </a:p>
        </p:txBody>
      </p:sp>
      <p:pic>
        <p:nvPicPr>
          <p:cNvPr id="6" name="Content Placeholder 5" descr="Intel-KNL-Phi-SKU-lis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80" r="-228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Knights Landing</a:t>
            </a:r>
            <a:endParaRPr lang="en-US" dirty="0"/>
          </a:p>
        </p:txBody>
      </p:sp>
      <p:pic>
        <p:nvPicPr>
          <p:cNvPr id="7" name="Content Placeholder 6" descr="intel-knights-landing-overvi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07" r="-2107"/>
          <a:stretch>
            <a:fillRect/>
          </a:stretch>
        </p:blipFill>
        <p:spPr>
          <a:xfrm>
            <a:off x="685800" y="18288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590" y="6096000"/>
            <a:ext cx="880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https://www.nextplatform.com/2016/06/20/intel-knights-landing-yields-big-bang-buck-jump/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[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 smtClean="0">
                <a:latin typeface="+mn-lt"/>
              </a:rPr>
              <a:t>]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GRVI/</a:t>
            </a:r>
            <a:r>
              <a:rPr lang="en-US" dirty="0" err="1" smtClean="0"/>
              <a:t>Phallanx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Puts 1680 RISC-V32b Integer cores </a:t>
            </a:r>
          </a:p>
          <a:p>
            <a:r>
              <a:rPr lang="en-US" dirty="0" smtClean="0"/>
              <a:t>On XCVU9P FPGA</a:t>
            </a:r>
          </a:p>
          <a:p>
            <a:r>
              <a:rPr lang="en-US" sz="2000" dirty="0" smtClean="0"/>
              <a:t>http://fpga.org/2017/01/12/grvi-phalanx-joins-the-kilocore-club/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429000"/>
            <a:ext cx="5192961" cy="283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6248400"/>
            <a:ext cx="282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n-lt"/>
              </a:rPr>
              <a:t>[Gray, FCCM 2016]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Parallelism can be natural</a:t>
            </a:r>
          </a:p>
          <a:p>
            <a:r>
              <a:rPr lang="en-US" dirty="0" smtClean="0"/>
              <a:t>Expression can be agnostic to substrate</a:t>
            </a:r>
          </a:p>
          <a:p>
            <a:pPr lvl="1"/>
            <a:r>
              <a:rPr lang="en-US" dirty="0" smtClean="0"/>
              <a:t>Abstract out implementation details</a:t>
            </a:r>
          </a:p>
          <a:p>
            <a:pPr lvl="1"/>
            <a:r>
              <a:rPr lang="en-US" dirty="0" smtClean="0"/>
              <a:t>Tolerate variable delays may arise in implementation</a:t>
            </a:r>
          </a:p>
          <a:p>
            <a:r>
              <a:rPr lang="en-US" dirty="0" smtClean="0"/>
              <a:t>Divide-and-conquer</a:t>
            </a:r>
          </a:p>
          <a:p>
            <a:pPr lvl="1"/>
            <a:r>
              <a:rPr lang="en-US" dirty="0" smtClean="0"/>
              <a:t>Start with coarse-grain streaming dataflow</a:t>
            </a:r>
          </a:p>
          <a:p>
            <a:r>
              <a:rPr lang="en-US" dirty="0" smtClean="0"/>
              <a:t>Basis for performance optimization and parallelism exploitation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Map to different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r>
              <a:rPr lang="en-US" dirty="0" smtClean="0"/>
              <a:t>Map </a:t>
            </a:r>
            <a:r>
              <a:rPr lang="en-US" dirty="0" smtClean="0"/>
              <a:t>to (</a:t>
            </a:r>
            <a:r>
              <a:rPr lang="en-US" dirty="0" err="1" smtClean="0"/>
              <a:t>preclass</a:t>
            </a:r>
            <a:r>
              <a:rPr lang="en-US" dirty="0" smtClean="0"/>
              <a:t> 1)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One processor performance?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One process per processor performance?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Two </a:t>
            </a:r>
            <a:r>
              <a:rPr lang="en-US" dirty="0" smtClean="0">
                <a:solidFill>
                  <a:srgbClr val="FF6600"/>
                </a:solidFill>
              </a:rPr>
              <a:t>processors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How?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Performance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Bottleneck?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61400" cy="10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30,000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Data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component is data parallel, can split out parallel tasks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05200"/>
            <a:ext cx="8628676" cy="2124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operation internally </a:t>
            </a:r>
            <a:r>
              <a:rPr lang="en-US" dirty="0" err="1" smtClean="0"/>
              <a:t>pipelineable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break out pipeline into separate tasks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5200"/>
            <a:ext cx="8585200" cy="1069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6,000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4648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7,500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4648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486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562600"/>
            <a:ext cx="8053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Performance with one processor per operator?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   Achieve same performance with how many processors?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24400" cy="1143000"/>
          </a:xfrm>
        </p:spPr>
        <p:txBody>
          <a:bodyPr/>
          <a:lstStyle/>
          <a:p>
            <a:r>
              <a:rPr lang="en-US" dirty="0" smtClean="0"/>
              <a:t>Apple A11 Bionic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Apple_A11-5-740x493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5919582" cy="5194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609600"/>
            <a:ext cx="4648200" cy="4114800"/>
          </a:xfrm>
        </p:spPr>
        <p:txBody>
          <a:bodyPr/>
          <a:lstStyle/>
          <a:p>
            <a:r>
              <a:rPr lang="en-US" sz="2800" dirty="0" smtClean="0"/>
              <a:t>90mm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10nm </a:t>
            </a:r>
            <a:r>
              <a:rPr lang="en-US" sz="2800" dirty="0" err="1" smtClean="0"/>
              <a:t>FinFET</a:t>
            </a:r>
            <a:endParaRPr lang="en-US" sz="2800" dirty="0" smtClean="0"/>
          </a:p>
          <a:p>
            <a:r>
              <a:rPr lang="en-US" sz="2800" dirty="0" smtClean="0"/>
              <a:t>4.3B transistors</a:t>
            </a:r>
          </a:p>
          <a:p>
            <a:r>
              <a:rPr lang="en-US" sz="2800" dirty="0" err="1" smtClean="0"/>
              <a:t>iPhone</a:t>
            </a:r>
            <a:r>
              <a:rPr lang="en-US" sz="2800" dirty="0" smtClean="0"/>
              <a:t> 8, 8s, X</a:t>
            </a:r>
          </a:p>
          <a:p>
            <a:r>
              <a:rPr lang="en-US" sz="2800" dirty="0" smtClean="0"/>
              <a:t>6 ARM cores (64b)</a:t>
            </a:r>
          </a:p>
          <a:p>
            <a:pPr lvl="1"/>
            <a:r>
              <a:rPr lang="en-US" sz="2400" dirty="0" smtClean="0"/>
              <a:t>2 fast (2.4GHz)</a:t>
            </a:r>
          </a:p>
          <a:p>
            <a:pPr lvl="1"/>
            <a:r>
              <a:rPr lang="en-US" sz="2400" dirty="0" smtClean="0"/>
              <a:t> 4 low energy</a:t>
            </a:r>
          </a:p>
          <a:p>
            <a:r>
              <a:rPr lang="en-US" sz="2800" dirty="0" smtClean="0"/>
              <a:t>3 custom </a:t>
            </a:r>
            <a:r>
              <a:rPr lang="en-US" sz="2800" dirty="0" err="1" smtClean="0"/>
              <a:t>GPUs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Neural Engine</a:t>
            </a:r>
          </a:p>
          <a:p>
            <a:pPr lvl="1"/>
            <a:r>
              <a:rPr lang="en-US" sz="2400" dirty="0" smtClean="0"/>
              <a:t>600 Bops?</a:t>
            </a:r>
          </a:p>
          <a:p>
            <a:r>
              <a:rPr lang="en-US" sz="2800" dirty="0" smtClean="0"/>
              <a:t>Motion, image </a:t>
            </a:r>
            <a:r>
              <a:rPr lang="en-US" sz="2800" dirty="0" err="1" smtClean="0"/>
              <a:t>accel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             8MB L2 cache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6519446"/>
            <a:ext cx="6256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https://wccftech.com/apple-iphone-8-plus-a11-bionic-complete-teardown/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E8BB-A280-D649-A000-A9C4F8BF2D2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Heterogeneous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839200" cy="3352800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GPU perform 10 primitive FFT Ops per cycle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Fast CPU can perform 2 ops/cycle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Slow CPU 1 op/cycle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Map: FFT</a:t>
            </a:r>
            <a:r>
              <a:rPr lang="en-US" dirty="0" smtClean="0">
                <a:solidFill>
                  <a:schemeClr val="accent4"/>
                </a:solidFill>
                <a:sym typeface="Wingdings"/>
              </a:rPr>
              <a:t> to GPU, Select to 2 Fast CPUs, quantize and Entropy each to own Slow CPU</a:t>
            </a:r>
          </a:p>
          <a:p>
            <a:r>
              <a:rPr lang="en-US" dirty="0" smtClean="0">
                <a:solidFill>
                  <a:srgbClr val="FF6600"/>
                </a:solidFill>
                <a:sym typeface="Wingdings"/>
              </a:rPr>
              <a:t>Cycles/graph iteration?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61400" cy="10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30,000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Custom Accelerator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Dataflow Process doesn’t need to be mapped to a processor</a:t>
            </a:r>
          </a:p>
          <a:p>
            <a:r>
              <a:rPr lang="en-US" dirty="0" smtClean="0"/>
              <a:t>Map FFT to custom </a:t>
            </a:r>
            <a:r>
              <a:rPr lang="en-US" dirty="0" err="1" smtClean="0"/>
              <a:t>datapath</a:t>
            </a:r>
            <a:r>
              <a:rPr lang="en-US" dirty="0" smtClean="0"/>
              <a:t> on FPGA logic</a:t>
            </a:r>
          </a:p>
          <a:p>
            <a:pPr lvl="1"/>
            <a:r>
              <a:rPr lang="en-US" dirty="0" smtClean="0"/>
              <a:t>Read and produce one element per cycle</a:t>
            </a:r>
          </a:p>
          <a:p>
            <a:pPr lvl="1"/>
            <a:r>
              <a:rPr lang="en-US" dirty="0" smtClean="0"/>
              <a:t>1024 cycles to process 1024-point FFT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257800"/>
            <a:ext cx="8661400" cy="10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4800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48768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48768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48768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Can be implemented on different operators with different characteristics</a:t>
            </a:r>
          </a:p>
          <a:p>
            <a:pPr lvl="1"/>
            <a:r>
              <a:rPr lang="en-US" dirty="0" smtClean="0"/>
              <a:t>Small or large processor</a:t>
            </a:r>
          </a:p>
          <a:p>
            <a:pPr lvl="1"/>
            <a:r>
              <a:rPr lang="en-US" dirty="0" smtClean="0"/>
              <a:t>Hardware unit</a:t>
            </a:r>
          </a:p>
          <a:p>
            <a:pPr lvl="1"/>
            <a:r>
              <a:rPr lang="en-US" dirty="0" smtClean="0"/>
              <a:t>Different levels of internal </a:t>
            </a:r>
          </a:p>
          <a:p>
            <a:pPr lvl="2"/>
            <a:r>
              <a:rPr lang="en-US" dirty="0" smtClean="0"/>
              <a:t>Data-level parallelism</a:t>
            </a:r>
          </a:p>
          <a:p>
            <a:pPr lvl="2"/>
            <a:r>
              <a:rPr lang="en-US" dirty="0" smtClean="0"/>
              <a:t>Instruction-level </a:t>
            </a:r>
            <a:r>
              <a:rPr lang="en-US" dirty="0" smtClean="0"/>
              <a:t>parallelism</a:t>
            </a:r>
          </a:p>
          <a:p>
            <a:pPr lvl="2"/>
            <a:r>
              <a:rPr lang="en-US" dirty="0" smtClean="0"/>
              <a:t>Pipeline parallelism</a:t>
            </a:r>
          </a:p>
          <a:p>
            <a:r>
              <a:rPr lang="en-US" dirty="0" smtClean="0"/>
              <a:t>May itself be described as</a:t>
            </a:r>
          </a:p>
          <a:p>
            <a:pPr lvl="1"/>
            <a:r>
              <a:rPr lang="en-US" dirty="0" smtClean="0"/>
              <a:t>Dataflow process network, sequential, hardware register transfer language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Add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What do to computation if add an operation that copies inputs to outputs with some latency?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Impact on function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err="1" smtClean="0">
                <a:solidFill>
                  <a:srgbClr val="FF6600"/>
                </a:solidFill>
              </a:rPr>
              <a:t>Througput</a:t>
            </a:r>
            <a:r>
              <a:rPr lang="en-US" dirty="0" smtClean="0">
                <a:solidFill>
                  <a:srgbClr val="FF6600"/>
                </a:solidFill>
              </a:rPr>
              <a:t> impact </a:t>
            </a:r>
            <a:r>
              <a:rPr lang="en-US" dirty="0" smtClean="0">
                <a:solidFill>
                  <a:srgbClr val="FF6600"/>
                </a:solidFill>
              </a:rPr>
              <a:t>if Identity operation has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Latency 10, throughput 1 value per cycle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(reminder 1024 values between FFT and Select Freq.)</a:t>
            </a:r>
            <a:endParaRPr lang="en-US" dirty="0" smtClean="0">
              <a:solidFill>
                <a:srgbClr val="FF660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200"/>
            <a:ext cx="9042400" cy="867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49530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15,000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49530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49530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953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502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Once map to multiple processors</a:t>
            </a:r>
          </a:p>
          <a:p>
            <a:r>
              <a:rPr lang="en-US" dirty="0" smtClean="0"/>
              <a:t>Need to move data between processors</a:t>
            </a:r>
          </a:p>
          <a:p>
            <a:r>
              <a:rPr lang="en-US" dirty="0" smtClean="0"/>
              <a:t>That costs time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Programmable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772400" cy="4114800"/>
          </a:xfrm>
        </p:spPr>
        <p:txBody>
          <a:bodyPr/>
          <a:lstStyle/>
          <a:p>
            <a:r>
              <a:rPr lang="en-US" dirty="0" smtClean="0"/>
              <a:t>Implementation Platform for innovation</a:t>
            </a:r>
          </a:p>
          <a:p>
            <a:pPr lvl="1"/>
            <a:r>
              <a:rPr lang="en-US" dirty="0" smtClean="0"/>
              <a:t>This is what you target (avoid NRE)</a:t>
            </a:r>
          </a:p>
          <a:p>
            <a:pPr lvl="1"/>
            <a:r>
              <a:rPr lang="en-US" sz="2400" dirty="0" smtClean="0"/>
              <a:t>Implementation</a:t>
            </a:r>
            <a:br>
              <a:rPr lang="en-US" sz="2400" dirty="0" smtClean="0"/>
            </a:br>
            <a:r>
              <a:rPr lang="en-US" sz="2400" dirty="0" smtClean="0"/>
              <a:t> vehicle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xilinx_zynqultraconnect_bloc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76600"/>
            <a:ext cx="4336946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197" y="2514600"/>
            <a:ext cx="4047803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On-Chip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876800"/>
          </a:xfrm>
        </p:spPr>
        <p:txBody>
          <a:bodyPr/>
          <a:lstStyle/>
          <a:p>
            <a:r>
              <a:rPr lang="en-US" dirty="0" smtClean="0"/>
              <a:t>Delay is proportional to distance travelled</a:t>
            </a:r>
          </a:p>
          <a:p>
            <a:r>
              <a:rPr lang="en-US" dirty="0" smtClean="0"/>
              <a:t>Make a wire twice the length</a:t>
            </a:r>
          </a:p>
          <a:p>
            <a:pPr lvl="1"/>
            <a:r>
              <a:rPr lang="en-US" dirty="0" smtClean="0"/>
              <a:t>Takes twice the latency to traverse</a:t>
            </a:r>
          </a:p>
          <a:p>
            <a:pPr lvl="1"/>
            <a:r>
              <a:rPr lang="en-US" dirty="0" smtClean="0"/>
              <a:t>(can pipeline)</a:t>
            </a:r>
          </a:p>
          <a:p>
            <a:r>
              <a:rPr lang="en-US" dirty="0" smtClean="0"/>
              <a:t>Modern chips</a:t>
            </a:r>
          </a:p>
          <a:p>
            <a:pPr lvl="1"/>
            <a:r>
              <a:rPr lang="en-US" dirty="0" smtClean="0"/>
              <a:t>Run at 100s of MHz to GHz</a:t>
            </a:r>
          </a:p>
          <a:p>
            <a:pPr lvl="1"/>
            <a:r>
              <a:rPr lang="en-US" dirty="0" smtClean="0"/>
              <a:t>Take 10s of ns to cross the chip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55328" y="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n-lt"/>
              </a:rPr>
              <a:t>Day 3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8A8B-B96F-2A40-803D-B9DDBC097E13}" type="slidenum">
              <a:rPr lang="en-US"/>
              <a:pPr/>
              <a:t>41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gives </a:t>
            </a:r>
            <a:br>
              <a:rPr lang="en-US" dirty="0" smtClean="0"/>
            </a:br>
            <a:r>
              <a:rPr lang="en-US" dirty="0" smtClean="0"/>
              <a:t>Clock </a:t>
            </a:r>
            <a:r>
              <a:rPr lang="en-US" dirty="0"/>
              <a:t>Independent Semantics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23940" name="Oval 4"/>
          <p:cNvSpPr>
            <a:spLocks noChangeArrowheads="1"/>
          </p:cNvSpPr>
          <p:nvPr/>
        </p:nvSpPr>
        <p:spPr bwMode="auto">
          <a:xfrm>
            <a:off x="914400" y="25908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1" name="Oval 5"/>
          <p:cNvSpPr>
            <a:spLocks noChangeArrowheads="1"/>
          </p:cNvSpPr>
          <p:nvPr/>
        </p:nvSpPr>
        <p:spPr bwMode="auto">
          <a:xfrm>
            <a:off x="914400" y="41148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2" name="Oval 6"/>
          <p:cNvSpPr>
            <a:spLocks noChangeArrowheads="1"/>
          </p:cNvSpPr>
          <p:nvPr/>
        </p:nvSpPr>
        <p:spPr bwMode="auto">
          <a:xfrm>
            <a:off x="3276600" y="25146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3" name="Line 7"/>
          <p:cNvSpPr>
            <a:spLocks noChangeShapeType="1"/>
          </p:cNvSpPr>
          <p:nvPr/>
        </p:nvSpPr>
        <p:spPr bwMode="auto">
          <a:xfrm>
            <a:off x="13716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4" name="Line 8"/>
          <p:cNvSpPr>
            <a:spLocks noChangeShapeType="1"/>
          </p:cNvSpPr>
          <p:nvPr/>
        </p:nvSpPr>
        <p:spPr bwMode="auto">
          <a:xfrm flipH="1">
            <a:off x="1828800" y="3124200"/>
            <a:ext cx="1524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5" name="Line 9"/>
          <p:cNvSpPr>
            <a:spLocks noChangeShapeType="1"/>
          </p:cNvSpPr>
          <p:nvPr/>
        </p:nvSpPr>
        <p:spPr bwMode="auto">
          <a:xfrm>
            <a:off x="1371600" y="5029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209800" y="4191000"/>
            <a:ext cx="20176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Interconnect</a:t>
            </a:r>
          </a:p>
          <a:p>
            <a:r>
              <a:rPr lang="en-US" dirty="0"/>
              <a:t>Takes </a:t>
            </a:r>
            <a:r>
              <a:rPr lang="en-US" dirty="0" err="1"/>
              <a:t>n</a:t>
            </a:r>
            <a:r>
              <a:rPr lang="en-US" dirty="0"/>
              <a:t>-</a:t>
            </a:r>
            <a:r>
              <a:rPr lang="en-US" dirty="0" smtClean="0"/>
              <a:t>clocks</a:t>
            </a:r>
          </a:p>
          <a:p>
            <a:r>
              <a:rPr lang="en-US" dirty="0" smtClean="0"/>
              <a:t>Latency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DF69-37A8-3141-B473-7BC1ACFE3BFA}" type="slidenum">
              <a:rPr lang="en-US"/>
              <a:pPr/>
              <a:t>42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implement semantics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get same result as if computed as indicated</a:t>
            </a:r>
          </a:p>
          <a:p>
            <a:r>
              <a:rPr lang="en-US" dirty="0"/>
              <a:t>But can implement any way we want</a:t>
            </a:r>
          </a:p>
          <a:p>
            <a:pPr lvl="1"/>
            <a:r>
              <a:rPr lang="en-US" dirty="0"/>
              <a:t>That preserves the </a:t>
            </a:r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Exploit freedom of implementation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</a:t>
            </a:r>
            <a:br>
              <a:rPr lang="en-US" dirty="0" smtClean="0"/>
            </a:b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 smtClean="0"/>
              <a:t>Approach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72000"/>
          </a:xfrm>
        </p:spPr>
        <p:txBody>
          <a:bodyPr/>
          <a:lstStyle/>
          <a:p>
            <a:r>
              <a:rPr lang="en-US" dirty="0" smtClean="0"/>
              <a:t>Identify natural parallelism</a:t>
            </a:r>
          </a:p>
          <a:p>
            <a:r>
              <a:rPr lang="en-US" dirty="0" smtClean="0"/>
              <a:t>Convert to streaming flow</a:t>
            </a:r>
          </a:p>
          <a:p>
            <a:pPr lvl="1"/>
            <a:r>
              <a:rPr lang="en-US" dirty="0" smtClean="0"/>
              <a:t>Initially leave operations in software</a:t>
            </a:r>
          </a:p>
          <a:p>
            <a:pPr lvl="1"/>
            <a:r>
              <a:rPr lang="en-US" dirty="0" smtClean="0"/>
              <a:t>Focus on correctness</a:t>
            </a:r>
          </a:p>
          <a:p>
            <a:r>
              <a:rPr lang="en-US" dirty="0" smtClean="0"/>
              <a:t>Identify flow rates, computation per operator, parallelism needed</a:t>
            </a:r>
          </a:p>
          <a:p>
            <a:r>
              <a:rPr lang="en-US" dirty="0" smtClean="0"/>
              <a:t>Refine operations</a:t>
            </a:r>
          </a:p>
          <a:p>
            <a:pPr lvl="1"/>
            <a:r>
              <a:rPr lang="en-US" dirty="0" smtClean="0"/>
              <a:t>Decompose further parallelism?</a:t>
            </a:r>
          </a:p>
          <a:p>
            <a:pPr lvl="1"/>
            <a:r>
              <a:rPr lang="en-US" dirty="0" smtClean="0"/>
              <a:t>E.g. data parallel split, ILP implementations</a:t>
            </a:r>
          </a:p>
          <a:p>
            <a:pPr lvl="1"/>
            <a:r>
              <a:rPr lang="en-US" dirty="0" smtClean="0"/>
              <a:t>model potential hardware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Approach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Refine coordination as necessary for implementation</a:t>
            </a:r>
          </a:p>
          <a:p>
            <a:r>
              <a:rPr lang="en-US" dirty="0" smtClean="0"/>
              <a:t>Map operations and streams to resources</a:t>
            </a:r>
          </a:p>
          <a:p>
            <a:pPr lvl="1"/>
            <a:r>
              <a:rPr lang="en-US" dirty="0" smtClean="0"/>
              <a:t>Provision hardware</a:t>
            </a:r>
          </a:p>
          <a:p>
            <a:pPr lvl="1"/>
            <a:r>
              <a:rPr lang="en-US" dirty="0" smtClean="0"/>
              <a:t>Scheduling: Map operations to operators</a:t>
            </a:r>
          </a:p>
          <a:p>
            <a:pPr lvl="1"/>
            <a:r>
              <a:rPr lang="en-US" dirty="0" smtClean="0"/>
              <a:t>Memories, interconnect</a:t>
            </a:r>
          </a:p>
          <a:p>
            <a:r>
              <a:rPr lang="en-US" dirty="0" smtClean="0"/>
              <a:t>Profile and tune</a:t>
            </a:r>
          </a:p>
          <a:p>
            <a:r>
              <a:rPr lang="en-US" dirty="0" smtClean="0"/>
              <a:t>Refine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31B4-D5E2-B649-89D6-B1958B9C77C8}" type="slidenum">
              <a:rPr lang="en-US"/>
              <a:pPr/>
              <a:t>46</a:t>
            </a:fld>
            <a:endParaRPr lang="en-US"/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Dataflow Variants</a:t>
            </a:r>
          </a:p>
        </p:txBody>
      </p:sp>
      <p:sp>
        <p:nvSpPr>
          <p:cNvPr id="3942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implement any computation describable with a Turing Machine</a:t>
            </a:r>
          </a:p>
          <a:p>
            <a:pPr lvl="1"/>
            <a:r>
              <a:rPr lang="en-US" dirty="0" smtClean="0"/>
              <a:t>(theoretical model of computing by Alan Turing)</a:t>
            </a:r>
          </a:p>
          <a:p>
            <a:r>
              <a:rPr lang="en-US" dirty="0" smtClean="0"/>
              <a:t>Turing Machine – captures our notion of what is computable</a:t>
            </a:r>
          </a:p>
          <a:p>
            <a:pPr lvl="1"/>
            <a:r>
              <a:rPr lang="en-US" dirty="0" smtClean="0"/>
              <a:t>If it cannot be computed by a Turing Machine, we don’t know how to compute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Network Roundup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2590800"/>
          <a:ext cx="77724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Deterministic</a:t>
                      </a:r>
                    </a:p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Deterministic</a:t>
                      </a:r>
                      <a:r>
                        <a:rPr lang="en-US" baseline="0" dirty="0" smtClean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Turing Complete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SDF+fixed</a:t>
                      </a:r>
                      <a:r>
                        <a:rPr lang="en-US" dirty="0" smtClean="0"/>
                        <a:t>-delay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SDF+variable</a:t>
                      </a:r>
                      <a:r>
                        <a:rPr lang="en-US" baseline="0" dirty="0" smtClean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DDF blocking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DDF non-blocking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49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Synchronous </a:t>
            </a:r>
            <a:r>
              <a:rPr lang="en-US" dirty="0" smtClean="0"/>
              <a:t>Dataflow (SDF)</a:t>
            </a:r>
            <a:br>
              <a:rPr lang="en-US" dirty="0" smtClean="0"/>
            </a:br>
            <a:r>
              <a:rPr lang="en-US" dirty="0" smtClean="0">
                <a:solidFill>
                  <a:srgbClr val="008000"/>
                </a:solidFill>
              </a:rPr>
              <a:t>with fixed operators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Particular, restricted form of dataflow</a:t>
            </a:r>
          </a:p>
          <a:p>
            <a:r>
              <a:rPr lang="en-US" dirty="0"/>
              <a:t>Each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/>
              <a:t>Consumes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input tokens</a:t>
            </a:r>
          </a:p>
          <a:p>
            <a:pPr lvl="1"/>
            <a:r>
              <a:rPr lang="en-US" dirty="0"/>
              <a:t>Produces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output </a:t>
            </a:r>
            <a:r>
              <a:rPr lang="en-US" dirty="0" smtClean="0"/>
              <a:t>tokens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Operator performs fixed number of operations (in fixed time)</a:t>
            </a:r>
          </a:p>
          <a:p>
            <a:pPr lvl="1"/>
            <a:r>
              <a:rPr lang="en-US" dirty="0"/>
              <a:t>When full set of inputs are available</a:t>
            </a:r>
          </a:p>
          <a:p>
            <a:pPr lvl="2"/>
            <a:r>
              <a:rPr lang="en-US" dirty="0"/>
              <a:t>Can produce output</a:t>
            </a:r>
          </a:p>
          <a:p>
            <a:pPr lvl="1"/>
            <a:r>
              <a:rPr lang="en-US" dirty="0"/>
              <a:t>Can fire any (all) </a:t>
            </a:r>
            <a:r>
              <a:rPr lang="en-US" dirty="0" smtClean="0"/>
              <a:t>operations </a:t>
            </a:r>
            <a:r>
              <a:rPr lang="en-US" dirty="0"/>
              <a:t>with inputs available at any point in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Goal:</a:t>
            </a:r>
            <a:br>
              <a:rPr lang="en-US" dirty="0" smtClean="0"/>
            </a:br>
            <a:r>
              <a:rPr lang="en-US" dirty="0" smtClean="0"/>
              <a:t>exploit parallelism on heterogeneous </a:t>
            </a:r>
            <a:r>
              <a:rPr lang="en-US" dirty="0" err="1" smtClean="0"/>
              <a:t>PSoC</a:t>
            </a:r>
            <a:r>
              <a:rPr lang="en-US" dirty="0" smtClean="0"/>
              <a:t> to achieve desired performance (energy)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50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</a:t>
            </a:r>
            <a:r>
              <a:rPr lang="en-US" dirty="0" smtClean="0"/>
              <a:t>Dataflow (SDF)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Particular, restricted form of dataflow</a:t>
            </a:r>
          </a:p>
          <a:p>
            <a:r>
              <a:rPr lang="en-US" dirty="0"/>
              <a:t>Each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/>
              <a:t>Consumes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input tokens</a:t>
            </a:r>
          </a:p>
          <a:p>
            <a:pPr lvl="1"/>
            <a:r>
              <a:rPr lang="en-US" dirty="0"/>
              <a:t>Produces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output </a:t>
            </a:r>
            <a:r>
              <a:rPr lang="en-US" dirty="0" smtClean="0"/>
              <a:t>tokens</a:t>
            </a:r>
          </a:p>
          <a:p>
            <a:pPr lvl="1"/>
            <a:r>
              <a:rPr lang="en-US" dirty="0" smtClean="0"/>
              <a:t>(can take variable computation for operator)</a:t>
            </a:r>
          </a:p>
          <a:p>
            <a:pPr lvl="1"/>
            <a:r>
              <a:rPr lang="en-US" dirty="0"/>
              <a:t>When full set of inputs are available</a:t>
            </a:r>
          </a:p>
          <a:p>
            <a:pPr lvl="2"/>
            <a:r>
              <a:rPr lang="en-US" dirty="0"/>
              <a:t>Can produce output</a:t>
            </a:r>
          </a:p>
          <a:p>
            <a:pPr lvl="1"/>
            <a:r>
              <a:rPr lang="en-US" dirty="0"/>
              <a:t>Can fire any (all) </a:t>
            </a:r>
            <a:r>
              <a:rPr lang="en-US" dirty="0" smtClean="0"/>
              <a:t>operations </a:t>
            </a:r>
            <a:r>
              <a:rPr lang="en-US" dirty="0"/>
              <a:t>with inputs available at any point in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C0ED-1487-2D46-B1B3-D5EB413F25EA}" type="slidenum">
              <a:rPr lang="en-US"/>
              <a:pPr/>
              <a:t>51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 err="1"/>
              <a:t>Multirate</a:t>
            </a:r>
            <a:r>
              <a:rPr lang="en-US" sz="4000" dirty="0"/>
              <a:t> Synchronous Dataflow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343400"/>
          </a:xfrm>
        </p:spPr>
        <p:txBody>
          <a:bodyPr/>
          <a:lstStyle/>
          <a:p>
            <a:r>
              <a:rPr lang="en-US" dirty="0"/>
              <a:t>Rates can be different</a:t>
            </a:r>
          </a:p>
          <a:p>
            <a:pPr lvl="1"/>
            <a:r>
              <a:rPr lang="en-US" dirty="0"/>
              <a:t>Allow lower frequency operations</a:t>
            </a:r>
          </a:p>
          <a:p>
            <a:pPr lvl="1"/>
            <a:r>
              <a:rPr lang="en-US" dirty="0"/>
              <a:t>Communicates rates </a:t>
            </a:r>
            <a:r>
              <a:rPr lang="en-US" dirty="0" smtClean="0"/>
              <a:t>to tools</a:t>
            </a:r>
          </a:p>
          <a:p>
            <a:pPr lvl="2"/>
            <a:r>
              <a:rPr lang="en-US" dirty="0"/>
              <a:t>Use in scheduling, provisioning</a:t>
            </a:r>
          </a:p>
          <a:p>
            <a:pPr lvl="1"/>
            <a:r>
              <a:rPr lang="en-US" dirty="0"/>
              <a:t>Rates must be </a:t>
            </a:r>
            <a:r>
              <a:rPr lang="en-US" dirty="0" smtClean="0"/>
              <a:t>constant</a:t>
            </a:r>
          </a:p>
          <a:p>
            <a:pPr lvl="2"/>
            <a:r>
              <a:rPr lang="en-US" dirty="0" smtClean="0"/>
              <a:t>Data independent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" y="5257800"/>
            <a:ext cx="2667000" cy="1025525"/>
            <a:chOff x="288" y="2906"/>
            <a:chExt cx="1680" cy="646"/>
          </a:xfrm>
        </p:grpSpPr>
        <p:sp>
          <p:nvSpPr>
            <p:cNvPr id="345094" name="Oval 6"/>
            <p:cNvSpPr>
              <a:spLocks noChangeArrowheads="1"/>
            </p:cNvSpPr>
            <p:nvPr/>
          </p:nvSpPr>
          <p:spPr bwMode="auto">
            <a:xfrm>
              <a:off x="624" y="2976"/>
              <a:ext cx="1008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decimate</a:t>
              </a:r>
            </a:p>
          </p:txBody>
        </p:sp>
        <p:sp>
          <p:nvSpPr>
            <p:cNvPr id="345095" name="Line 7"/>
            <p:cNvSpPr>
              <a:spLocks noChangeShapeType="1"/>
            </p:cNvSpPr>
            <p:nvPr/>
          </p:nvSpPr>
          <p:spPr bwMode="auto">
            <a:xfrm>
              <a:off x="288" y="32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096" name="Line 8"/>
            <p:cNvSpPr>
              <a:spLocks noChangeShapeType="1"/>
            </p:cNvSpPr>
            <p:nvPr/>
          </p:nvSpPr>
          <p:spPr bwMode="auto">
            <a:xfrm>
              <a:off x="1632" y="32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097" name="Text Box 9"/>
            <p:cNvSpPr txBox="1">
              <a:spLocks noChangeArrowheads="1"/>
            </p:cNvSpPr>
            <p:nvPr/>
          </p:nvSpPr>
          <p:spPr bwMode="auto">
            <a:xfrm>
              <a:off x="374" y="290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345098" name="Text Box 10"/>
            <p:cNvSpPr txBox="1">
              <a:spLocks noChangeArrowheads="1"/>
            </p:cNvSpPr>
            <p:nvPr/>
          </p:nvSpPr>
          <p:spPr bwMode="auto">
            <a:xfrm>
              <a:off x="1670" y="295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572000"/>
            <a:ext cx="4267200" cy="1893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52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Dynamic Dataflow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839200" cy="4114800"/>
          </a:xfrm>
        </p:spPr>
        <p:txBody>
          <a:bodyPr/>
          <a:lstStyle/>
          <a:p>
            <a:r>
              <a:rPr lang="en-US" dirty="0" smtClean="0"/>
              <a:t>(Less) restricted </a:t>
            </a:r>
            <a:r>
              <a:rPr lang="en-US" dirty="0"/>
              <a:t>form of dataflow</a:t>
            </a:r>
          </a:p>
          <a:p>
            <a:r>
              <a:rPr lang="en-US" dirty="0"/>
              <a:t>Each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Conditionally </a:t>
            </a:r>
            <a:r>
              <a:rPr lang="en-US" dirty="0" smtClean="0"/>
              <a:t>consume input </a:t>
            </a:r>
            <a:r>
              <a:rPr lang="en-US" dirty="0" smtClean="0">
                <a:solidFill>
                  <a:srgbClr val="3366FF"/>
                </a:solidFill>
              </a:rPr>
              <a:t>based on data value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Conditionally</a:t>
            </a:r>
            <a:r>
              <a:rPr lang="en-US" dirty="0" smtClean="0"/>
              <a:t> produce output </a:t>
            </a:r>
            <a:r>
              <a:rPr lang="en-US" dirty="0" smtClean="0">
                <a:solidFill>
                  <a:srgbClr val="3366FF"/>
                </a:solidFill>
              </a:rPr>
              <a:t>based on data value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full set of inputs are available</a:t>
            </a:r>
          </a:p>
          <a:p>
            <a:pPr lvl="2"/>
            <a:r>
              <a:rPr lang="en-US" dirty="0"/>
              <a:t>Can</a:t>
            </a:r>
            <a:r>
              <a:rPr lang="en-US" dirty="0" smtClean="0"/>
              <a:t> (optionally) produce </a:t>
            </a:r>
            <a:r>
              <a:rPr lang="en-US" dirty="0"/>
              <a:t>output</a:t>
            </a:r>
          </a:p>
          <a:p>
            <a:pPr lvl="1"/>
            <a:r>
              <a:rPr lang="en-US" dirty="0"/>
              <a:t>Can fire any (all) </a:t>
            </a:r>
            <a:r>
              <a:rPr lang="en-US" dirty="0" smtClean="0"/>
              <a:t>operations </a:t>
            </a:r>
            <a:r>
              <a:rPr lang="en-US" dirty="0"/>
              <a:t>with</a:t>
            </a:r>
            <a:r>
              <a:rPr lang="en-US" dirty="0" smtClean="0"/>
              <a:t> data-specified necessary inputs </a:t>
            </a:r>
            <a:r>
              <a:rPr lang="en-US" dirty="0"/>
              <a:t>available at any point in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to determinism: behavior doesn’t depend on timing</a:t>
            </a:r>
          </a:p>
          <a:p>
            <a:pPr lvl="1"/>
            <a:r>
              <a:rPr lang="en-US" dirty="0" smtClean="0"/>
              <a:t>Cannot ask </a:t>
            </a:r>
            <a:r>
              <a:rPr lang="en-US" b="1" dirty="0" smtClean="0"/>
              <a:t>if</a:t>
            </a:r>
            <a:r>
              <a:rPr lang="en-US" dirty="0" smtClean="0"/>
              <a:t> a token is present</a:t>
            </a:r>
          </a:p>
          <a:p>
            <a:endParaRPr lang="en-US" dirty="0" smtClean="0"/>
          </a:p>
          <a:p>
            <a:r>
              <a:rPr lang="en-US" dirty="0" smtClean="0"/>
              <a:t>If (</a:t>
            </a:r>
            <a:r>
              <a:rPr lang="en-US" dirty="0" err="1" smtClean="0"/>
              <a:t>not_empty(in</a:t>
            </a:r>
            <a:r>
              <a:rPr lang="en-US" dirty="0" smtClean="0"/>
              <a:t>))</a:t>
            </a:r>
          </a:p>
          <a:p>
            <a:pPr lvl="1"/>
            <a:r>
              <a:rPr lang="en-US" dirty="0" smtClean="0"/>
              <a:t>Out.put(3);</a:t>
            </a:r>
          </a:p>
          <a:p>
            <a:r>
              <a:rPr lang="en-US" dirty="0" smtClean="0"/>
              <a:t>Else</a:t>
            </a:r>
          </a:p>
          <a:p>
            <a:pPr lvl="1"/>
            <a:r>
              <a:rPr lang="en-US" dirty="0" smtClean="0"/>
              <a:t>Out.put(2);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Network Roundup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2590800"/>
          <a:ext cx="77724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Deterministic</a:t>
                      </a:r>
                    </a:p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Deterministic</a:t>
                      </a:r>
                      <a:r>
                        <a:rPr lang="en-US" baseline="0" dirty="0" smtClean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Turing Complete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SDF+fixed</a:t>
                      </a:r>
                      <a:r>
                        <a:rPr lang="en-US" dirty="0" smtClean="0"/>
                        <a:t>-delay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SDF+variable</a:t>
                      </a:r>
                      <a:r>
                        <a:rPr lang="en-US" baseline="0" dirty="0" smtClean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DDF blocking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DDF non-blocking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Motivations and Demands </a:t>
            </a:r>
            <a:br>
              <a:rPr lang="en-US" dirty="0" smtClean="0"/>
            </a:br>
            <a:r>
              <a:rPr lang="en-US" dirty="0" smtClean="0"/>
              <a:t>for Options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Time Permitting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Delay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are example of variable delay operators we might have?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 smtClean="0"/>
              <a:t>Variable Delay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Operators with Variable Delay</a:t>
            </a:r>
          </a:p>
          <a:p>
            <a:pPr lvl="1"/>
            <a:r>
              <a:rPr lang="en-US" dirty="0" smtClean="0"/>
              <a:t>Cached memory or computation</a:t>
            </a:r>
          </a:p>
          <a:p>
            <a:pPr lvl="1"/>
            <a:r>
              <a:rPr lang="en-US" dirty="0" smtClean="0"/>
              <a:t>Shift-and-add multiply</a:t>
            </a:r>
          </a:p>
          <a:p>
            <a:pPr lvl="1"/>
            <a:r>
              <a:rPr lang="en-US" dirty="0" smtClean="0"/>
              <a:t>Iterative divide or square-root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58DC-7C58-6D49-9EE0-F6A7001EAA67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GCD (</a:t>
            </a:r>
            <a:r>
              <a:rPr lang="en-US" dirty="0" err="1" smtClean="0"/>
              <a:t>Preclass</a:t>
            </a:r>
            <a:r>
              <a:rPr lang="en-US" dirty="0" smtClean="0"/>
              <a:t>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is delay of GCD computation?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while(a</a:t>
            </a:r>
            <a:r>
              <a:rPr lang="en-US" dirty="0" smtClean="0"/>
              <a:t>!=</a:t>
            </a:r>
            <a:r>
              <a:rPr lang="en-US" dirty="0" err="1" smtClean="0"/>
              <a:t>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t=</a:t>
            </a:r>
            <a:r>
              <a:rPr lang="en-US" dirty="0" err="1" smtClean="0"/>
              <a:t>max(a,b)-min(a,b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a=</a:t>
            </a:r>
            <a:r>
              <a:rPr lang="en-US" dirty="0" err="1" smtClean="0"/>
              <a:t>min(a,b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b=</a:t>
            </a:r>
            <a:r>
              <a:rPr lang="en-US" dirty="0" err="1" smtClean="0"/>
              <a:t>t</a:t>
            </a:r>
            <a:endParaRPr lang="en-US" dirty="0" smtClean="0"/>
          </a:p>
          <a:p>
            <a:r>
              <a:rPr lang="en-US" dirty="0" err="1" smtClean="0"/>
              <a:t>return(a</a:t>
            </a:r>
            <a:r>
              <a:rPr lang="en-US" dirty="0" smtClean="0"/>
              <a:t>);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long to process each input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(for concrete example on </a:t>
            </a:r>
            <a:r>
              <a:rPr lang="en-US" dirty="0" err="1" smtClean="0">
                <a:solidFill>
                  <a:srgbClr val="FF6600"/>
                </a:solidFill>
              </a:rPr>
              <a:t>preclass</a:t>
            </a:r>
            <a:r>
              <a:rPr lang="en-US" dirty="0" smtClean="0">
                <a:solidFill>
                  <a:srgbClr val="FF6600"/>
                </a:solidFill>
              </a:rPr>
              <a:t>)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Correlation in delays?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benefit from FIFO and processes?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343400"/>
            <a:ext cx="8204200" cy="188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Term: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334000"/>
          </a:xfrm>
        </p:spPr>
        <p:txBody>
          <a:bodyPr/>
          <a:lstStyle/>
          <a:p>
            <a:r>
              <a:rPr lang="en-US" dirty="0" smtClean="0"/>
              <a:t>Abstraction of a processor</a:t>
            </a:r>
          </a:p>
          <a:p>
            <a:r>
              <a:rPr lang="en-US" dirty="0" smtClean="0"/>
              <a:t>Looks like each process is running on a separate processor</a:t>
            </a:r>
          </a:p>
          <a:p>
            <a:r>
              <a:rPr lang="en-US" dirty="0" smtClean="0"/>
              <a:t>Has own state, including</a:t>
            </a:r>
          </a:p>
          <a:p>
            <a:pPr lvl="1"/>
            <a:r>
              <a:rPr lang="en-US" dirty="0" smtClean="0"/>
              <a:t>Program Counter (PC)</a:t>
            </a:r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Input/output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May not actually run on processor</a:t>
            </a:r>
          </a:p>
          <a:p>
            <a:pPr lvl="1"/>
            <a:r>
              <a:rPr lang="en-US" dirty="0" smtClean="0"/>
              <a:t>Could be specialized hardware block</a:t>
            </a:r>
          </a:p>
          <a:p>
            <a:pPr lvl="1"/>
            <a:r>
              <a:rPr lang="en-US" dirty="0" smtClean="0"/>
              <a:t>May share a processor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r>
              <a:rPr lang="en-US" dirty="0" smtClean="0"/>
              <a:t>Independent probability of miss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f</a:t>
            </a:r>
            <a:r>
              <a:rPr lang="en-US" dirty="0" smtClean="0"/>
              <a:t>, P</a:t>
            </a:r>
            <a:r>
              <a:rPr lang="en-US" baseline="-25000" dirty="0" smtClean="0"/>
              <a:t>g</a:t>
            </a:r>
          </a:p>
          <a:p>
            <a:r>
              <a:rPr lang="en-US" dirty="0" smtClean="0"/>
              <a:t>Concretely</a:t>
            </a:r>
          </a:p>
          <a:p>
            <a:pPr lvl="1"/>
            <a:r>
              <a:rPr lang="en-US" dirty="0" smtClean="0"/>
              <a:t>1 cycle in map</a:t>
            </a:r>
          </a:p>
          <a:p>
            <a:pPr lvl="1"/>
            <a:r>
              <a:rPr lang="en-US" dirty="0" smtClean="0"/>
              <a:t>100 run function and put in map</a:t>
            </a:r>
          </a:p>
          <a:p>
            <a:r>
              <a:rPr lang="en-US" dirty="0" smtClean="0"/>
              <a:t>If each runs independently (in isolation)</a:t>
            </a:r>
          </a:p>
          <a:p>
            <a:pPr lvl="1"/>
            <a:r>
              <a:rPr lang="en-US" dirty="0" smtClean="0"/>
              <a:t>T~= 1*(1-P)+P*100</a:t>
            </a:r>
          </a:p>
          <a:p>
            <a:r>
              <a:rPr lang="en-US" dirty="0" smtClean="0"/>
              <a:t>If run together in lock step</a:t>
            </a:r>
          </a:p>
          <a:p>
            <a:pPr lvl="1"/>
            <a:r>
              <a:rPr lang="en-US" dirty="0" smtClean="0"/>
              <a:t>Either can stall: P=</a:t>
            </a:r>
            <a:r>
              <a:rPr lang="en-US" dirty="0" err="1" smtClean="0"/>
              <a:t>P</a:t>
            </a:r>
            <a:r>
              <a:rPr lang="en-US" baseline="-25000" dirty="0" err="1" smtClean="0"/>
              <a:t>f</a:t>
            </a:r>
            <a:r>
              <a:rPr lang="en-US" dirty="0" err="1" smtClean="0"/>
              <a:t>+P</a:t>
            </a:r>
            <a:r>
              <a:rPr lang="en-US" baseline="-25000" dirty="0" err="1" smtClean="0"/>
              <a:t>g</a:t>
            </a:r>
            <a:r>
              <a:rPr lang="en-US" dirty="0" err="1" smtClean="0"/>
              <a:t>-P</a:t>
            </a:r>
            <a:r>
              <a:rPr lang="en-US" baseline="-25000" dirty="0" err="1" smtClean="0"/>
              <a:t>f</a:t>
            </a:r>
            <a:r>
              <a:rPr lang="en-US" dirty="0" err="1" smtClean="0"/>
              <a:t>P</a:t>
            </a:r>
            <a:r>
              <a:rPr lang="en-US" baseline="-25000" dirty="0" err="1" smtClean="0"/>
              <a:t>g</a:t>
            </a:r>
            <a:endParaRPr lang="en-US" baseline="-25000" dirty="0" smtClean="0"/>
          </a:p>
          <a:p>
            <a:pPr lvl="1"/>
            <a:r>
              <a:rPr lang="en-US" dirty="0" smtClean="0"/>
              <a:t>T~= 1*(1-P)+(P)*100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B9A6-F3ED-734E-AC65-9200CDFDE12F}" type="slidenum">
              <a:rPr lang="en-US"/>
              <a:pPr/>
              <a:t>61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Rates?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When might static rates be limiting</a:t>
            </a:r>
            <a:r>
              <a:rPr lang="en-US" dirty="0" smtClean="0">
                <a:solidFill>
                  <a:srgbClr val="FF6600"/>
                </a:solidFill>
              </a:rPr>
              <a:t>? (prevent useful optimizations?)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B9A6-F3ED-734E-AC65-9200CDFDE12F}" type="slidenum">
              <a:rPr lang="en-US"/>
              <a:pPr/>
              <a:t>62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Rates?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Static Rates limiting</a:t>
            </a:r>
          </a:p>
          <a:p>
            <a:pPr lvl="1"/>
            <a:r>
              <a:rPr lang="en-US" dirty="0"/>
              <a:t>Compress/decompress</a:t>
            </a:r>
          </a:p>
          <a:p>
            <a:pPr lvl="2"/>
            <a:r>
              <a:rPr lang="en-US" dirty="0"/>
              <a:t>Lossless</a:t>
            </a:r>
          </a:p>
          <a:p>
            <a:pPr lvl="2"/>
            <a:r>
              <a:rPr lang="en-US" dirty="0"/>
              <a:t>Even Run-Length-Encoding</a:t>
            </a:r>
          </a:p>
          <a:p>
            <a:pPr lvl="1"/>
            <a:r>
              <a:rPr lang="en-US" dirty="0"/>
              <a:t>Filtering</a:t>
            </a:r>
          </a:p>
          <a:p>
            <a:pPr lvl="2"/>
            <a:r>
              <a:rPr lang="en-US" dirty="0"/>
              <a:t>Discard all packets from</a:t>
            </a:r>
            <a:r>
              <a:rPr lang="en-US" dirty="0" smtClean="0"/>
              <a:t> </a:t>
            </a:r>
            <a:r>
              <a:rPr lang="en-US" dirty="0" err="1" smtClean="0"/>
              <a:t>spamRus</a:t>
            </a:r>
            <a:endParaRPr lang="en-US" dirty="0" smtClean="0"/>
          </a:p>
          <a:p>
            <a:pPr lvl="1"/>
            <a:r>
              <a:rPr lang="en-US" dirty="0"/>
              <a:t>Anything data 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 smtClean="0"/>
              <a:t>When non-blocking 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are cases where we need the ability to ask if a data item is present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r>
              <a:rPr lang="en-US" dirty="0" smtClean="0"/>
              <a:t>Consider an IP packet router:</a:t>
            </a:r>
            <a:endParaRPr lang="en-US" dirty="0" smtClean="0"/>
          </a:p>
          <a:p>
            <a:pPr lvl="1"/>
            <a:endParaRPr lang="en-US" dirty="0" smtClean="0">
              <a:solidFill>
                <a:srgbClr val="FF6600"/>
              </a:solidFill>
            </a:endParaRPr>
          </a:p>
          <a:p>
            <a:pPr lvl="1"/>
            <a:endParaRPr lang="en-US" dirty="0" smtClean="0">
              <a:solidFill>
                <a:srgbClr val="FF66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62" y="4038600"/>
            <a:ext cx="5525259" cy="2096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Removed model restriction </a:t>
            </a:r>
          </a:p>
          <a:p>
            <a:pPr lvl="1"/>
            <a:r>
              <a:rPr lang="en-US" dirty="0" smtClean="0"/>
              <a:t>Can ask if token present</a:t>
            </a:r>
          </a:p>
          <a:p>
            <a:r>
              <a:rPr lang="en-US" dirty="0" smtClean="0"/>
              <a:t>Gained expressive power</a:t>
            </a:r>
          </a:p>
          <a:p>
            <a:pPr lvl="1"/>
            <a:r>
              <a:rPr lang="en-US" dirty="0" smtClean="0"/>
              <a:t>Can grab data as shows up</a:t>
            </a:r>
          </a:p>
          <a:p>
            <a:r>
              <a:rPr lang="en-US" dirty="0" smtClean="0"/>
              <a:t>Weaken our guarantees</a:t>
            </a:r>
          </a:p>
          <a:p>
            <a:pPr lvl="1"/>
            <a:r>
              <a:rPr lang="en-US" dirty="0" smtClean="0"/>
              <a:t>Possible to get non-deterministic behavior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Network Roundup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2590800"/>
          <a:ext cx="77724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Deterministic</a:t>
                      </a:r>
                    </a:p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Deterministic</a:t>
                      </a:r>
                      <a:r>
                        <a:rPr lang="en-US" baseline="0" dirty="0" smtClean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Turing Complete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SDF+fixed</a:t>
                      </a:r>
                      <a:r>
                        <a:rPr lang="en-US" dirty="0" smtClean="0"/>
                        <a:t>-delay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SDF+variable</a:t>
                      </a:r>
                      <a:r>
                        <a:rPr lang="en-US" baseline="0" dirty="0" smtClean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DDF blocking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DDF non-blocking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Capture gross parallel structure with Process Network</a:t>
            </a:r>
          </a:p>
          <a:p>
            <a:r>
              <a:rPr lang="en-US" dirty="0" smtClean="0"/>
              <a:t>Use dataflow synchronization for determinism</a:t>
            </a:r>
          </a:p>
          <a:p>
            <a:pPr lvl="1"/>
            <a:r>
              <a:rPr lang="en-US" dirty="0" smtClean="0"/>
              <a:t>Abstract out timing of implementations</a:t>
            </a:r>
          </a:p>
          <a:p>
            <a:pPr lvl="1"/>
            <a:r>
              <a:rPr lang="en-US" dirty="0" smtClean="0"/>
              <a:t>Give freedom of implementation</a:t>
            </a:r>
          </a:p>
          <a:p>
            <a:r>
              <a:rPr lang="en-US" dirty="0" smtClean="0"/>
              <a:t>Exploit freedom to refine mapping to optimize performance</a:t>
            </a:r>
          </a:p>
          <a:p>
            <a:r>
              <a:rPr lang="en-US" dirty="0" smtClean="0"/>
              <a:t>Minimally use non-determinism as necessary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 smtClean="0"/>
              <a:t>Reading for Day 6 on web</a:t>
            </a:r>
          </a:p>
          <a:p>
            <a:r>
              <a:rPr lang="en-US" dirty="0" smtClean="0"/>
              <a:t>HW3 due </a:t>
            </a:r>
            <a:r>
              <a:rPr lang="en-US" dirty="0" smtClean="0"/>
              <a:t>Friday</a:t>
            </a:r>
          </a:p>
          <a:p>
            <a:r>
              <a:rPr lang="en-US" dirty="0" smtClean="0"/>
              <a:t>Boards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a separate locus of control (PC)</a:t>
            </a:r>
          </a:p>
          <a:p>
            <a:r>
              <a:rPr lang="en-US" dirty="0" smtClean="0"/>
              <a:t>May share </a:t>
            </a:r>
            <a:r>
              <a:rPr lang="en-US" dirty="0" smtClean="0"/>
              <a:t>memory (</a:t>
            </a:r>
            <a:r>
              <a:rPr lang="en-US" dirty="0" smtClean="0"/>
              <a:t>contrast process)</a:t>
            </a:r>
            <a:endParaRPr lang="en-US" dirty="0" smtClean="0"/>
          </a:p>
          <a:p>
            <a:pPr lvl="1"/>
            <a:r>
              <a:rPr lang="en-US" dirty="0" smtClean="0"/>
              <a:t>Run in common address space with other threads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(from Day 3) Communicating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 is a collection of sequential/control-flow “threads”</a:t>
            </a:r>
          </a:p>
          <a:p>
            <a:r>
              <a:rPr lang="en-US" dirty="0" smtClean="0"/>
              <a:t>Threads may communicate</a:t>
            </a:r>
          </a:p>
          <a:p>
            <a:pPr lvl="1"/>
            <a:r>
              <a:rPr lang="en-US" dirty="0" smtClean="0"/>
              <a:t>Through dataflow I/O</a:t>
            </a:r>
          </a:p>
          <a:p>
            <a:pPr lvl="1"/>
            <a:r>
              <a:rPr lang="en-US" dirty="0" smtClean="0"/>
              <a:t>(Through shared </a:t>
            </a:r>
            <a:r>
              <a:rPr lang="en-US" dirty="0" smtClean="0"/>
              <a:t>variables)</a:t>
            </a:r>
            <a:endParaRPr lang="en-US" dirty="0" smtClean="0"/>
          </a:p>
          <a:p>
            <a:r>
              <a:rPr lang="en-US" dirty="0" smtClean="0"/>
              <a:t>View as hybrid or generalization</a:t>
            </a:r>
          </a:p>
          <a:p>
            <a:r>
              <a:rPr lang="en-US" dirty="0" smtClean="0"/>
              <a:t>CSP – Communicating Sequential Processes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canonical model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4114800"/>
          </a:xfrm>
        </p:spPr>
        <p:txBody>
          <a:bodyPr/>
          <a:lstStyle/>
          <a:p>
            <a:r>
              <a:rPr lang="en-US" dirty="0" smtClean="0"/>
              <a:t>Processes allow expression of independent control</a:t>
            </a:r>
          </a:p>
          <a:p>
            <a:r>
              <a:rPr lang="en-US" dirty="0" smtClean="0"/>
              <a:t>Convenient for things that advance independently</a:t>
            </a:r>
          </a:p>
          <a:p>
            <a:r>
              <a:rPr lang="en-US" dirty="0" smtClean="0"/>
              <a:t>Process (thread) is the easiest way to express some </a:t>
            </a:r>
            <a:r>
              <a:rPr lang="en-US" dirty="0" smtClean="0"/>
              <a:t>behaviors</a:t>
            </a:r>
          </a:p>
          <a:p>
            <a:pPr lvl="1"/>
            <a:r>
              <a:rPr lang="en-US" dirty="0" smtClean="0"/>
              <a:t>Easier than trying to describe as a single process</a:t>
            </a:r>
            <a:endParaRPr lang="en-US" dirty="0" smtClean="0"/>
          </a:p>
          <a:p>
            <a:r>
              <a:rPr lang="en-US" dirty="0" smtClean="0"/>
              <a:t>Can be used for performance </a:t>
            </a:r>
            <a:r>
              <a:rPr lang="en-US" dirty="0" smtClean="0"/>
              <a:t>optimization</a:t>
            </a:r>
            <a:r>
              <a:rPr lang="en-US" dirty="0" smtClean="0"/>
              <a:t> to improve resource </a:t>
            </a:r>
            <a:r>
              <a:rPr lang="en-US" dirty="0" smtClean="0"/>
              <a:t>utilization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38254</TotalTime>
  <Words>2802</Words>
  <Application>Microsoft Macintosh PowerPoint</Application>
  <PresentationFormat>On-screen Show (4:3)</PresentationFormat>
  <Paragraphs>638</Paragraphs>
  <Slides>67</Slides>
  <Notes>18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Blank Presentation</vt:lpstr>
      <vt:lpstr>Microsoft Equation</vt:lpstr>
      <vt:lpstr>ESE532: System-on-a-Chip Architecture</vt:lpstr>
      <vt:lpstr>Today</vt:lpstr>
      <vt:lpstr>Message</vt:lpstr>
      <vt:lpstr>Programmable SoC</vt:lpstr>
      <vt:lpstr>Reminder</vt:lpstr>
      <vt:lpstr>Term: Process</vt:lpstr>
      <vt:lpstr>Thread</vt:lpstr>
      <vt:lpstr>Model (from Day 3) Communicating Threads</vt:lpstr>
      <vt:lpstr>Process</vt:lpstr>
      <vt:lpstr>FIFO</vt:lpstr>
      <vt:lpstr>Issues</vt:lpstr>
      <vt:lpstr>Today’s Stand</vt:lpstr>
      <vt:lpstr>Dataflow Process Model</vt:lpstr>
      <vt:lpstr>Operation/Operator</vt:lpstr>
      <vt:lpstr>Dataflow / Control Flow</vt:lpstr>
      <vt:lpstr>Token</vt:lpstr>
      <vt:lpstr>Stream</vt:lpstr>
      <vt:lpstr>Streams</vt:lpstr>
      <vt:lpstr>Streams</vt:lpstr>
      <vt:lpstr>Dataflow Process Network</vt:lpstr>
      <vt:lpstr>Dataflow Abstracts Timing</vt:lpstr>
      <vt:lpstr>Some Task Graphs</vt:lpstr>
      <vt:lpstr>Synchronous Dataflow (SDF) with fixed operators</vt:lpstr>
      <vt:lpstr>SDF Operator</vt:lpstr>
      <vt:lpstr>Processor Model</vt:lpstr>
      <vt:lpstr>Time for Graph Iteration on Processors</vt:lpstr>
      <vt:lpstr>Intel Xeon Phi Pricing</vt:lpstr>
      <vt:lpstr>Intel Knights Landing</vt:lpstr>
      <vt:lpstr>GRVI/Phallanx</vt:lpstr>
      <vt:lpstr>Map to different processors</vt:lpstr>
      <vt:lpstr>Refine Data Parallel</vt:lpstr>
      <vt:lpstr>Refine Pipeline</vt:lpstr>
      <vt:lpstr>Apple A11 Bionic</vt:lpstr>
      <vt:lpstr>Slide 34</vt:lpstr>
      <vt:lpstr>Heterogeneous Processor</vt:lpstr>
      <vt:lpstr>Custom Accelerator</vt:lpstr>
      <vt:lpstr>Operations</vt:lpstr>
      <vt:lpstr>Add Delay</vt:lpstr>
      <vt:lpstr>Communication Latency</vt:lpstr>
      <vt:lpstr>On-Chip Delay</vt:lpstr>
      <vt:lpstr>Dataflow gives  Clock Independent Semantics</vt:lpstr>
      <vt:lpstr>Semantics</vt:lpstr>
      <vt:lpstr>Basic Approach</vt:lpstr>
      <vt:lpstr>Approach (1)</vt:lpstr>
      <vt:lpstr>Approach (2)</vt:lpstr>
      <vt:lpstr>Dataflow Variants</vt:lpstr>
      <vt:lpstr>Turing Complete</vt:lpstr>
      <vt:lpstr>Process Network Roundup</vt:lpstr>
      <vt:lpstr>Synchronous Dataflow (SDF) with fixed operators</vt:lpstr>
      <vt:lpstr>Synchronous Dataflow (SDF)</vt:lpstr>
      <vt:lpstr>Multirate Synchronous Dataflow</vt:lpstr>
      <vt:lpstr>Dynamic Dataflow</vt:lpstr>
      <vt:lpstr>Blocking</vt:lpstr>
      <vt:lpstr>Process Network Roundup</vt:lpstr>
      <vt:lpstr>Motivations and Demands  for Options</vt:lpstr>
      <vt:lpstr>Variable Delay Operators</vt:lpstr>
      <vt:lpstr>Variable Delay Operators</vt:lpstr>
      <vt:lpstr>GCD (Preclass 2)</vt:lpstr>
      <vt:lpstr>Preclass 3</vt:lpstr>
      <vt:lpstr>Preclass 3</vt:lpstr>
      <vt:lpstr>Dynamic Rates?</vt:lpstr>
      <vt:lpstr>Dynamic Rates?</vt:lpstr>
      <vt:lpstr>When non-blocking necessary?</vt:lpstr>
      <vt:lpstr>Non-Blocking</vt:lpstr>
      <vt:lpstr>Process Network Roundup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147</cp:revision>
  <cp:lastPrinted>2018-09-17T13:46:09Z</cp:lastPrinted>
  <dcterms:created xsi:type="dcterms:W3CDTF">2018-09-16T03:55:22Z</dcterms:created>
  <dcterms:modified xsi:type="dcterms:W3CDTF">2018-09-17T13:46:13Z</dcterms:modified>
</cp:coreProperties>
</file>