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pdf" ContentType="application/pd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65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258" r:id="rId3"/>
    <p:sldId id="339" r:id="rId4"/>
    <p:sldId id="332" r:id="rId5"/>
    <p:sldId id="334" r:id="rId6"/>
    <p:sldId id="333" r:id="rId7"/>
    <p:sldId id="335" r:id="rId8"/>
    <p:sldId id="336" r:id="rId9"/>
    <p:sldId id="411" r:id="rId10"/>
    <p:sldId id="342" r:id="rId11"/>
    <p:sldId id="338" r:id="rId12"/>
    <p:sldId id="401" r:id="rId13"/>
    <p:sldId id="341" r:id="rId14"/>
    <p:sldId id="343" r:id="rId15"/>
    <p:sldId id="344" r:id="rId16"/>
    <p:sldId id="346" r:id="rId17"/>
    <p:sldId id="415" r:id="rId18"/>
    <p:sldId id="412" r:id="rId19"/>
    <p:sldId id="413" r:id="rId20"/>
    <p:sldId id="414" r:id="rId21"/>
    <p:sldId id="416" r:id="rId22"/>
    <p:sldId id="347" r:id="rId23"/>
    <p:sldId id="348" r:id="rId24"/>
    <p:sldId id="383" r:id="rId25"/>
    <p:sldId id="345" r:id="rId26"/>
    <p:sldId id="417" r:id="rId27"/>
    <p:sldId id="349" r:id="rId28"/>
    <p:sldId id="418" r:id="rId29"/>
    <p:sldId id="419" r:id="rId30"/>
    <p:sldId id="350" r:id="rId31"/>
    <p:sldId id="351" r:id="rId32"/>
    <p:sldId id="352" r:id="rId33"/>
    <p:sldId id="353" r:id="rId34"/>
    <p:sldId id="390" r:id="rId35"/>
    <p:sldId id="410" r:id="rId36"/>
    <p:sldId id="354" r:id="rId37"/>
    <p:sldId id="357" r:id="rId38"/>
    <p:sldId id="355" r:id="rId39"/>
    <p:sldId id="407" r:id="rId40"/>
    <p:sldId id="358" r:id="rId41"/>
    <p:sldId id="360" r:id="rId42"/>
    <p:sldId id="361" r:id="rId43"/>
    <p:sldId id="394" r:id="rId44"/>
    <p:sldId id="363" r:id="rId45"/>
    <p:sldId id="420" r:id="rId46"/>
    <p:sldId id="376" r:id="rId47"/>
    <p:sldId id="377" r:id="rId48"/>
    <p:sldId id="381" r:id="rId49"/>
    <p:sldId id="371" r:id="rId50"/>
    <p:sldId id="372" r:id="rId51"/>
    <p:sldId id="373" r:id="rId52"/>
    <p:sldId id="375" r:id="rId53"/>
    <p:sldId id="374" r:id="rId54"/>
    <p:sldId id="387" r:id="rId55"/>
    <p:sldId id="388" r:id="rId56"/>
    <p:sldId id="389" r:id="rId57"/>
    <p:sldId id="421" r:id="rId58"/>
    <p:sldId id="395" r:id="rId59"/>
    <p:sldId id="396" r:id="rId60"/>
    <p:sldId id="397" r:id="rId61"/>
    <p:sldId id="398" r:id="rId62"/>
    <p:sldId id="356" r:id="rId63"/>
    <p:sldId id="378" r:id="rId64"/>
    <p:sldId id="379" r:id="rId65"/>
    <p:sldId id="380" r:id="rId66"/>
    <p:sldId id="391" r:id="rId67"/>
    <p:sldId id="422" r:id="rId68"/>
    <p:sldId id="423" r:id="rId69"/>
    <p:sldId id="340" r:id="rId70"/>
    <p:sldId id="330" r:id="rId7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8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handoutMaster" Target="handoutMasters/handoutMaster1.xml"/><Relationship Id="rId74" Type="http://schemas.openxmlformats.org/officeDocument/2006/relationships/printerSettings" Target="printerSettings/printerSettings1.bin"/><Relationship Id="rId75" Type="http://schemas.openxmlformats.org/officeDocument/2006/relationships/presProps" Target="presProps.xml"/><Relationship Id="rId76" Type="http://schemas.openxmlformats.org/officeDocument/2006/relationships/viewProps" Target="viewProps.xml"/><Relationship Id="rId77" Type="http://schemas.openxmlformats.org/officeDocument/2006/relationships/theme" Target="theme/theme1.xml"/><Relationship Id="rId78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D0899892-1164-F24C-BA69-150C84B6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42F43882-1B58-5C45-81B5-B47D6D185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3EF-6858-C948-9F00-CBC8B78B5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B498E-B385-5A41-8126-38E4C3C67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128B3-0CAB-C141-A479-406975AF2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350"/>
            <a:ext cx="8151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12775" y="1600200"/>
            <a:ext cx="3998913" cy="4618038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4088" y="1600200"/>
            <a:ext cx="4000500" cy="46180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1C24-9806-7148-BB96-1D4F026A5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B57DF-B8E1-6E4E-A23B-D02022E33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C9EC-1342-4248-A34A-2968F89D8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B10AF-5E98-D541-A2B0-D15032405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21EE5-F3BE-894E-AEF9-1B8AF72FF3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3CBD0-DCFA-8C4F-8A48-8F6BFD89A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8DC8-9554-F44C-BB0B-55F9A1E06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8DC1-23AE-CB49-91CB-23A473E84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AC0C0-8AF0-574D-A956-1BC4D1626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419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charset="0"/>
              </a:defRPr>
            </a:lvl1pPr>
          </a:lstStyle>
          <a:p>
            <a:pPr>
              <a:defRPr/>
            </a:pPr>
            <a:fld id="{23961269-2760-3141-82DA-D43FB4619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d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</a:t>
            </a: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 6:  September 19, 2018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Data-Level Parallelism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Single Program Multiple Data</a:t>
            </a:r>
          </a:p>
          <a:p>
            <a:r>
              <a:rPr lang="en-US" dirty="0" smtClean="0"/>
              <a:t>Only need to write code once</a:t>
            </a:r>
          </a:p>
          <a:p>
            <a:r>
              <a:rPr lang="en-US" dirty="0" smtClean="0"/>
              <a:t>Get to use many times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exploit hardware pipeline for text search? 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Text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057400"/>
            <a:ext cx="8256039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are common examples of DLP?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Simulation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Numerical Linear Algebra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Graphics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Signal Processing</a:t>
            </a:r>
            <a:endParaRPr lang="en-US" b="1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Image Processing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Optimization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Other?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Hardware Architectures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we’re going to perform the same operations on different data,</a:t>
            </a:r>
            <a:br>
              <a:rPr lang="en-US" dirty="0" smtClean="0"/>
            </a:br>
            <a:r>
              <a:rPr lang="en-US" dirty="0" smtClean="0"/>
              <a:t>exploit that to reduce area, energy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Reduced area means can have more computation on a fixed-size die.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 Instruction Multiple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95600"/>
            <a:ext cx="8039100" cy="3220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ESE534  Spring2016 -- DeHon</a:t>
            </a:r>
            <a:endParaRPr lang="en-US"/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4CAB2E-3D83-944E-8C83-7D7AA7154319}" type="slidenum">
              <a:rPr lang="en-US" smtClean="0">
                <a:latin typeface="Times New Roman" pitchFamily="1" charset="0"/>
              </a:rPr>
              <a:pPr/>
              <a:t>17</a:t>
            </a:fld>
            <a:endParaRPr lang="en-US" smtClean="0">
              <a:latin typeface="Times New Roman" pitchFamily="1" charset="0"/>
            </a:endParaRPr>
          </a:p>
        </p:txBody>
      </p:sp>
      <p:pic>
        <p:nvPicPr>
          <p:cNvPr id="31748" name="Picture 2" descr="fa_b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438400"/>
            <a:ext cx="23177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Ripple Carry Addition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7772400" cy="4114800"/>
          </a:xfrm>
        </p:spPr>
        <p:txBody>
          <a:bodyPr/>
          <a:lstStyle/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Can define </a:t>
            </a: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logic for each bit, then assemble:</a:t>
            </a:r>
          </a:p>
          <a:p>
            <a:pPr lvl="1"/>
            <a:r>
              <a:rPr lang="en-US" b="1" dirty="0"/>
              <a:t>bit slice</a:t>
            </a:r>
            <a:endParaRPr lang="en-US" dirty="0"/>
          </a:p>
        </p:txBody>
      </p:sp>
      <p:pic>
        <p:nvPicPr>
          <p:cNvPr id="31751" name="Picture 5" descr="ripple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4595813"/>
            <a:ext cx="53340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6" descr="full_ad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733800"/>
            <a:ext cx="40767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ESE534 Fall2016 -- DeHon</a:t>
            </a:r>
            <a:endParaRPr lang="en-US"/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8F0FB9-3665-4744-B81A-8504A756FD43}" type="slidenum">
              <a:rPr lang="en-US" smtClean="0">
                <a:latin typeface="Times New Roman" pitchFamily="1" charset="0"/>
              </a:rPr>
              <a:pPr/>
              <a:t>18</a:t>
            </a:fld>
            <a:endParaRPr lang="en-US" smtClean="0">
              <a:latin typeface="Times New Roman" pitchFamily="1" charset="0"/>
            </a:endParaRPr>
          </a:p>
        </p:txBody>
      </p:sp>
      <p:pic>
        <p:nvPicPr>
          <p:cNvPr id="54276" name="Picture 2" descr="addsub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581400"/>
            <a:ext cx="44958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Arithmetic Logic Unit (ALU)</a:t>
            </a:r>
          </a:p>
        </p:txBody>
      </p:sp>
      <p:sp>
        <p:nvSpPr>
          <p:cNvPr id="5427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Observe: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with small tweaks can get many functions with basic adder </a:t>
            </a:r>
            <a:r>
              <a:rPr lang="en-US" dirty="0" smtClean="0">
                <a:ea typeface="ＭＳ Ｐゴシック" pitchFamily="1" charset="-128"/>
              </a:rPr>
              <a:t>components</a:t>
            </a:r>
          </a:p>
        </p:txBody>
      </p:sp>
      <p:pic>
        <p:nvPicPr>
          <p:cNvPr id="54279" name="Picture 5" descr="full_ad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5200"/>
            <a:ext cx="49149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ESE534 Fall2016 -- DeHon</a:t>
            </a:r>
            <a:endParaRPr lang="en-US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A6BDD8-6A95-A945-ABF4-D380A836E13B}" type="slidenum">
              <a:rPr lang="en-US" smtClean="0">
                <a:latin typeface="Times New Roman" pitchFamily="1" charset="0"/>
              </a:rPr>
              <a:pPr/>
              <a:t>19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/>
              <a:t>Arithmetic and Logic Unit</a:t>
            </a:r>
          </a:p>
        </p:txBody>
      </p:sp>
      <p:pic>
        <p:nvPicPr>
          <p:cNvPr id="55302" name="Picture 4" descr="alub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914400"/>
            <a:ext cx="31242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62200"/>
            <a:ext cx="5056645" cy="2446346"/>
          </a:xfrm>
          <a:prstGeom prst="rect">
            <a:avLst/>
          </a:prstGeom>
        </p:spPr>
      </p:pic>
      <p:pic>
        <p:nvPicPr>
          <p:cNvPr id="55303" name="Picture 6" descr="full_ad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572000"/>
            <a:ext cx="3352800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Data-level Parallelism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For Parallel Decomposition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Architectures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Concepts</a:t>
            </a:r>
          </a:p>
          <a:p>
            <a:r>
              <a:rPr lang="en-US" dirty="0" smtClean="0">
                <a:ea typeface="ＭＳ Ｐゴシック" pitchFamily="1" charset="-128"/>
                <a:cs typeface="ＭＳ Ｐゴシック" pitchFamily="1" charset="-128"/>
              </a:rPr>
              <a:t>NEON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ESE534 Fall2016 -- DeHon</a:t>
            </a:r>
            <a:endParaRPr lang="en-US"/>
          </a:p>
        </p:txBody>
      </p:sp>
      <p:sp>
        <p:nvSpPr>
          <p:cNvPr id="56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E18A7E-78EA-B14E-80B8-FB0C086D5D05}" type="slidenum">
              <a:rPr lang="en-US" smtClean="0">
                <a:latin typeface="Times New Roman" pitchFamily="1" charset="0"/>
              </a:rPr>
              <a:pPr/>
              <a:t>20</a:t>
            </a:fld>
            <a:endParaRPr lang="en-US" smtClean="0">
              <a:latin typeface="Times New Roman" pitchFamily="1" charset="0"/>
            </a:endParaRP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ALU Functions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524000"/>
            <a:ext cx="3810000" cy="4572000"/>
          </a:xfrm>
        </p:spPr>
        <p:txBody>
          <a:bodyPr/>
          <a:lstStyle/>
          <a:p>
            <a:r>
              <a:rPr lang="en-US"/>
              <a:t>A+B w/ Carry</a:t>
            </a:r>
          </a:p>
          <a:p>
            <a:r>
              <a:rPr lang="en-US"/>
              <a:t>B-A</a:t>
            </a:r>
          </a:p>
          <a:p>
            <a:r>
              <a:rPr lang="en-US"/>
              <a:t>A xor B (squash carry)</a:t>
            </a:r>
          </a:p>
          <a:p>
            <a:r>
              <a:rPr lang="en-US"/>
              <a:t>A*B (squash carry)</a:t>
            </a:r>
          </a:p>
          <a:p>
            <a:r>
              <a:rPr lang="en-US"/>
              <a:t>/A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5638800"/>
            <a:ext cx="7454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Key observation: </a:t>
            </a:r>
            <a:r>
              <a:rPr lang="en-US" dirty="0" smtClean="0">
                <a:latin typeface="+mn-lt"/>
              </a:rPr>
              <a:t>every ALU bit does the same thing</a:t>
            </a:r>
          </a:p>
          <a:p>
            <a:r>
              <a:rPr lang="en-US" dirty="0" smtClean="0">
                <a:latin typeface="+mn-lt"/>
              </a:rPr>
              <a:t>   on different bits of the data </a:t>
            </a:r>
            <a:r>
              <a:rPr lang="en-US" dirty="0" err="1" smtClean="0">
                <a:latin typeface="+mn-lt"/>
              </a:rPr>
              <a:t>word(s</a:t>
            </a:r>
            <a:r>
              <a:rPr lang="en-US" dirty="0" smtClean="0">
                <a:latin typeface="+mn-lt"/>
              </a:rPr>
              <a:t>).</a:t>
            </a:r>
            <a:endParaRPr lang="en-US" dirty="0">
              <a:latin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362200"/>
            <a:ext cx="5056645" cy="244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ARM v7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3124200" cy="4114800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ALU is </a:t>
            </a:r>
            <a:r>
              <a:rPr lang="en-US" dirty="0" smtClean="0">
                <a:ea typeface="ＭＳ Ｐゴシック" pitchFamily="1" charset="-128"/>
              </a:rPr>
              <a:t>Key compute operator in a processor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Compute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ALU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Multiplier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0"/>
            <a:ext cx="51465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W-bit ALU as SIMD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4114800"/>
          </a:xfrm>
        </p:spPr>
        <p:txBody>
          <a:bodyPr/>
          <a:lstStyle/>
          <a:p>
            <a:r>
              <a:rPr lang="en-US" dirty="0" smtClean="0"/>
              <a:t>Familiar idea</a:t>
            </a:r>
          </a:p>
          <a:p>
            <a:r>
              <a:rPr lang="en-US" dirty="0" smtClean="0"/>
              <a:t>A W-bit ALU (W=8, 16, 32, 64, …) is SIMD</a:t>
            </a:r>
          </a:p>
          <a:p>
            <a:r>
              <a:rPr lang="en-US" dirty="0" smtClean="0"/>
              <a:t>Each bit of ALU works on separate bits</a:t>
            </a:r>
          </a:p>
          <a:p>
            <a:pPr lvl="1"/>
            <a:r>
              <a:rPr lang="en-US" dirty="0" smtClean="0"/>
              <a:t>Performing the same operation on it</a:t>
            </a:r>
          </a:p>
          <a:p>
            <a:pPr lvl="2"/>
            <a:r>
              <a:rPr lang="en-US" dirty="0" smtClean="0"/>
              <a:t>Trivial to see bitwise AND, OR, XOR</a:t>
            </a:r>
          </a:p>
          <a:p>
            <a:pPr lvl="2"/>
            <a:r>
              <a:rPr lang="en-US" dirty="0" smtClean="0"/>
              <a:t>Also true for ADD (each bit performing Full Adder)</a:t>
            </a:r>
          </a:p>
          <a:p>
            <a:r>
              <a:rPr lang="en-US" dirty="0" smtClean="0"/>
              <a:t>Share one instruction across all ALU bits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854048"/>
            <a:ext cx="6591300" cy="1549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ALU Bit Slice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854048"/>
            <a:ext cx="6591300" cy="15494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19453" y="1690947"/>
            <a:ext cx="3599096" cy="1741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Register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114800"/>
          </a:xfrm>
        </p:spPr>
        <p:txBody>
          <a:bodyPr/>
          <a:lstStyle/>
          <a:p>
            <a:r>
              <a:rPr lang="en-US" dirty="0" smtClean="0"/>
              <a:t>Small Memory</a:t>
            </a:r>
          </a:p>
          <a:p>
            <a:r>
              <a:rPr lang="en-US" dirty="0" smtClean="0"/>
              <a:t>Usually with multiple ports</a:t>
            </a:r>
          </a:p>
          <a:p>
            <a:pPr lvl="1"/>
            <a:r>
              <a:rPr lang="en-US" dirty="0" smtClean="0"/>
              <a:t>Ability to perform multiple reads and writes simultaneously</a:t>
            </a:r>
          </a:p>
          <a:p>
            <a:r>
              <a:rPr lang="en-US" dirty="0" smtClean="0"/>
              <a:t>Small </a:t>
            </a:r>
          </a:p>
          <a:p>
            <a:pPr lvl="1"/>
            <a:r>
              <a:rPr lang="en-US" dirty="0" smtClean="0"/>
              <a:t>To make it fast (small memories fast)</a:t>
            </a:r>
          </a:p>
          <a:p>
            <a:pPr lvl="1"/>
            <a:r>
              <a:rPr lang="en-US" dirty="0" smtClean="0"/>
              <a:t>Multiple ports are expensive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976605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Area W=16?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Area W=128?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Number in 10</a:t>
            </a:r>
            <a:r>
              <a:rPr lang="en-US" baseline="30000" dirty="0" smtClean="0">
                <a:solidFill>
                  <a:srgbClr val="FF6600"/>
                </a:solidFill>
              </a:rPr>
              <a:t>8</a:t>
            </a:r>
            <a:endParaRPr lang="en-US" dirty="0" smtClean="0">
              <a:solidFill>
                <a:srgbClr val="FF6600"/>
              </a:solidFill>
            </a:endParaRP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W=16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W=128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Perfect Pack Ratio?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Why?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7162800" cy="248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Scale Comparison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" name="Content Placeholder 9" descr="simd_scale_16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98289" b="-98289"/>
              <a:stretch>
                <a:fillRect/>
              </a:stretch>
            </p:blipFill>
          </mc:Choice>
          <mc:Fallback>
            <p:blipFill>
              <a:blip r:embed="rId3"/>
              <a:srcRect t="-98289" b="-98289"/>
              <a:stretch>
                <a:fillRect/>
              </a:stretch>
            </p:blipFill>
          </mc:Fallback>
        </mc:AlternateContent>
        <p:spPr>
          <a:xfrm>
            <a:off x="228600" y="2743200"/>
            <a:ext cx="4284134" cy="2268071"/>
          </a:xfrm>
        </p:spPr>
      </p:pic>
      <p:pic>
        <p:nvPicPr>
          <p:cNvPr id="11" name="Picture 10" descr="simd_scale_128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28600" y="5181600"/>
            <a:ext cx="8382000" cy="1021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 for single </a:t>
            </a:r>
            <a:r>
              <a:rPr lang="en-US" dirty="0" err="1" smtClean="0">
                <a:solidFill>
                  <a:srgbClr val="FF6600"/>
                </a:solidFill>
              </a:rPr>
              <a:t>datapath</a:t>
            </a:r>
            <a:r>
              <a:rPr lang="en-US" dirty="0" smtClean="0">
                <a:solidFill>
                  <a:srgbClr val="FF6600"/>
                </a:solidFill>
              </a:rPr>
              <a:t> in 10</a:t>
            </a:r>
            <a:r>
              <a:rPr lang="en-US" baseline="30000" dirty="0" smtClean="0">
                <a:solidFill>
                  <a:srgbClr val="FF6600"/>
                </a:solidFill>
              </a:rPr>
              <a:t>8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Perfect 16b pack ratio?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Compare W=128 perfect pack ratio?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91000"/>
            <a:ext cx="7162800" cy="2483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To Scale W=9088</a:t>
            </a:r>
            <a:endParaRPr lang="en-US" dirty="0"/>
          </a:p>
        </p:txBody>
      </p:sp>
      <p:pic>
        <p:nvPicPr>
          <p:cNvPr id="6" name="Content Placeholder 5" descr="simd_scale_9088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20141" r="-20141"/>
              <a:stretch>
                <a:fillRect/>
              </a:stretch>
            </p:blipFill>
          </mc:Choice>
          <mc:Fallback>
            <p:blipFill>
              <a:blip r:embed="rId3"/>
              <a:srcRect l="-20141" r="-20141"/>
              <a:stretch>
                <a:fillRect/>
              </a:stretch>
            </p:blipFill>
          </mc:Fallback>
        </mc:AlternateContent>
        <p:spPr>
          <a:xfrm>
            <a:off x="110067" y="1600201"/>
            <a:ext cx="9067800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Scale W=1024</a:t>
            </a:r>
            <a:endParaRPr lang="en-US" dirty="0"/>
          </a:p>
        </p:txBody>
      </p:sp>
      <p:pic>
        <p:nvPicPr>
          <p:cNvPr id="6" name="Content Placeholder 5" descr="simd_scale_1024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294" b="-294"/>
              <a:stretch>
                <a:fillRect/>
              </a:stretch>
            </p:blipFill>
          </mc:Choice>
          <mc:Fallback>
            <p:blipFill>
              <a:blip r:embed="rId3"/>
              <a:srcRect t="-294" b="-294"/>
              <a:stretch>
                <a:fillRect/>
              </a:stretch>
            </p:blipFill>
          </mc:Fallback>
        </mc:AlternateContent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Parallelism easy basis for decomposition</a:t>
            </a:r>
          </a:p>
          <a:p>
            <a:r>
              <a:rPr lang="en-US" dirty="0" smtClean="0"/>
              <a:t>Data Parallel architectures can be compact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pack more computations onto a</a:t>
            </a:r>
            <a:r>
              <a:rPr lang="en-US" dirty="0" smtClean="0"/>
              <a:t> fixed-size IC die</a:t>
            </a:r>
          </a:p>
          <a:p>
            <a:pPr lvl="1"/>
            <a:r>
              <a:rPr lang="en-US" i="1" dirty="0" smtClean="0"/>
              <a:t>OR</a:t>
            </a:r>
            <a:r>
              <a:rPr lang="en-US" dirty="0" smtClean="0"/>
              <a:t> perform computation in less area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ALU vs. SIMD 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81534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What’s different between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128b wide ALU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SIMD </a:t>
            </a:r>
            <a:r>
              <a:rPr lang="en-US" dirty="0" err="1" smtClean="0">
                <a:solidFill>
                  <a:srgbClr val="FF6600"/>
                </a:solidFill>
              </a:rPr>
              <a:t>datapath</a:t>
            </a:r>
            <a:r>
              <a:rPr lang="en-US" dirty="0" smtClean="0">
                <a:solidFill>
                  <a:srgbClr val="FF6600"/>
                </a:solidFill>
              </a:rPr>
              <a:t> supporting eight 16b ALU operations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easy (few additional gates) to convert a wide </a:t>
            </a:r>
            <a:r>
              <a:rPr lang="en-US" dirty="0" err="1" smtClean="0"/>
              <a:t>datapath</a:t>
            </a:r>
            <a:r>
              <a:rPr lang="en-US" dirty="0" smtClean="0"/>
              <a:t> into one supporting a set of smaller operations</a:t>
            </a:r>
          </a:p>
          <a:p>
            <a:pPr lvl="1"/>
            <a:r>
              <a:rPr lang="en-US" dirty="0" smtClean="0"/>
              <a:t>Just need to squash the carry at points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8204200" cy="1982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Relatively easy (few additional gates) to convert a wide </a:t>
            </a:r>
            <a:r>
              <a:rPr lang="en-US" dirty="0" err="1" smtClean="0"/>
              <a:t>datapath</a:t>
            </a:r>
            <a:r>
              <a:rPr lang="en-US" dirty="0" smtClean="0"/>
              <a:t> into one supporting a set of smaller operations</a:t>
            </a:r>
          </a:p>
          <a:p>
            <a:pPr lvl="1"/>
            <a:r>
              <a:rPr lang="en-US" dirty="0" smtClean="0"/>
              <a:t>Just need to squash the carry at points</a:t>
            </a:r>
          </a:p>
          <a:p>
            <a:r>
              <a:rPr lang="en-US" dirty="0" smtClean="0"/>
              <a:t>But need to keep instructions (description) small</a:t>
            </a:r>
          </a:p>
          <a:p>
            <a:pPr lvl="1"/>
            <a:r>
              <a:rPr lang="en-US" dirty="0" smtClean="0"/>
              <a:t>So typically have limited, homogeneous widths supported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Segmented 128b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1x128b, 2x64b, 4x32b, 8x16b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8686800" cy="2317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Terminology: Vector 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114800"/>
          </a:xfrm>
        </p:spPr>
        <p:txBody>
          <a:bodyPr/>
          <a:lstStyle/>
          <a:p>
            <a:r>
              <a:rPr lang="en-US" dirty="0" smtClean="0"/>
              <a:t>Each of the separate segments called a </a:t>
            </a:r>
            <a:r>
              <a:rPr lang="en-US" b="1" dirty="0" smtClean="0"/>
              <a:t>Vector Lane</a:t>
            </a:r>
          </a:p>
          <a:p>
            <a:r>
              <a:rPr lang="en-US" dirty="0" smtClean="0"/>
              <a:t>For 16b data, this provides 8 vector lanes</a:t>
            </a:r>
          </a:p>
          <a:p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0"/>
            <a:ext cx="8686800" cy="2317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Ideally, </a:t>
            </a:r>
            <a:r>
              <a:rPr lang="en-US" dirty="0" smtClean="0">
                <a:solidFill>
                  <a:srgbClr val="000000"/>
                </a:solidFill>
              </a:rPr>
              <a:t>pack into vector lanes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vector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 err="1" smtClean="0">
                <a:solidFill>
                  <a:srgbClr val="000000"/>
                </a:solidFill>
              </a:rPr>
              <a:t>N</a:t>
            </a:r>
            <a:r>
              <a:rPr lang="en-US" baseline="-25000" dirty="0" err="1" smtClean="0">
                <a:solidFill>
                  <a:srgbClr val="000000"/>
                </a:solidFill>
              </a:rPr>
              <a:t>op</a:t>
            </a:r>
            <a:r>
              <a:rPr lang="en-US" dirty="0" smtClean="0">
                <a:solidFill>
                  <a:srgbClr val="000000"/>
                </a:solidFill>
              </a:rPr>
              <a:t>/VL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62400"/>
            <a:ext cx="8686800" cy="2317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need 64b variables for lots of things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Natural data sizes?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Audio samples?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Input from A/D?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Video Pixels?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X, Y coordinates for 4K </a:t>
            </a:r>
            <a:r>
              <a:rPr lang="en-US" dirty="0" err="1" smtClean="0">
                <a:solidFill>
                  <a:srgbClr val="FF6600"/>
                </a:solidFill>
              </a:rPr>
              <a:t>x</a:t>
            </a:r>
            <a:r>
              <a:rPr lang="en-US" dirty="0" smtClean="0">
                <a:solidFill>
                  <a:srgbClr val="FF6600"/>
                </a:solidFill>
              </a:rPr>
              <a:t> 4K image?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map to SIMD flow if can express computation as operation on vectors</a:t>
            </a:r>
          </a:p>
          <a:p>
            <a:pPr lvl="1"/>
            <a:r>
              <a:rPr lang="en-US" dirty="0" smtClean="0"/>
              <a:t>Vector Add</a:t>
            </a:r>
          </a:p>
          <a:p>
            <a:pPr lvl="1"/>
            <a:r>
              <a:rPr lang="en-US" dirty="0" smtClean="0"/>
              <a:t>Vector Multiply</a:t>
            </a:r>
          </a:p>
          <a:p>
            <a:pPr lvl="1"/>
            <a:r>
              <a:rPr lang="en-US" dirty="0" smtClean="0"/>
              <a:t>Dot Product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r>
              <a:rPr lang="en-US" dirty="0" smtClean="0"/>
              <a:t>Terminology: 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Simple:  non-vector</a:t>
            </a:r>
          </a:p>
          <a:p>
            <a:r>
              <a:rPr lang="en-US" dirty="0" smtClean="0"/>
              <a:t>When we have a vector unit controlled by a normal (non-vector) processor core o</a:t>
            </a:r>
            <a:r>
              <a:rPr lang="en-US" dirty="0" smtClean="0"/>
              <a:t>ften need to distinguish: </a:t>
            </a:r>
          </a:p>
          <a:p>
            <a:pPr lvl="1"/>
            <a:r>
              <a:rPr lang="en-US" dirty="0" smtClean="0"/>
              <a:t>Vector operations that are performed on the vector unit</a:t>
            </a:r>
          </a:p>
          <a:p>
            <a:pPr lvl="1"/>
            <a:r>
              <a:rPr lang="en-US" dirty="0" smtClean="0"/>
              <a:t>Normal=non-vector=scalar operations performed on the base processor core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400 news articles</a:t>
            </a:r>
          </a:p>
          <a:p>
            <a:r>
              <a:rPr lang="en-US" dirty="0" smtClean="0"/>
              <a:t>Count total occurrences of a string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can we exploit data-level parallelism on task?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How much parallelism can we exploit?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Vector Register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r>
              <a:rPr lang="en-US" dirty="0" smtClean="0"/>
              <a:t>Need to be able to feed the SIMD compute units</a:t>
            </a:r>
          </a:p>
          <a:p>
            <a:pPr lvl="1"/>
            <a:r>
              <a:rPr lang="en-US" dirty="0" smtClean="0"/>
              <a:t>Not be bottlenecked on data movement to the SIMD ALU</a:t>
            </a:r>
          </a:p>
          <a:p>
            <a:r>
              <a:rPr lang="en-US" dirty="0" smtClean="0"/>
              <a:t>Wide RF to supply</a:t>
            </a:r>
          </a:p>
          <a:p>
            <a:r>
              <a:rPr lang="en-US" dirty="0" smtClean="0"/>
              <a:t>With wide path to memory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19600"/>
            <a:ext cx="7696200" cy="205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Point-wise Vector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– just like wide-word operations </a:t>
            </a:r>
            <a:br>
              <a:rPr lang="en-US" dirty="0" smtClean="0"/>
            </a:br>
            <a:r>
              <a:rPr lang="en-US" dirty="0" smtClean="0"/>
              <a:t>(now with segmentation)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038600"/>
            <a:ext cx="7696200" cy="205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Point-wise Vector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…but alignment matters.</a:t>
            </a:r>
          </a:p>
          <a:p>
            <a:r>
              <a:rPr lang="en-US" dirty="0" smtClean="0"/>
              <a:t>If not aligned, need to perform data movement operations to get aligned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191000"/>
            <a:ext cx="7696200" cy="2053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=0;i&lt;64;i=</a:t>
            </a:r>
            <a:r>
              <a:rPr lang="en-US" dirty="0" err="1" smtClean="0"/>
              <a:t>i</a:t>
            </a:r>
            <a:r>
              <a:rPr lang="en-US" dirty="0" smtClean="0"/>
              <a:t>++)</a:t>
            </a:r>
          </a:p>
          <a:p>
            <a:pPr lvl="1"/>
            <a:r>
              <a:rPr lang="en-US" dirty="0" err="1" smtClean="0"/>
              <a:t>c[i</a:t>
            </a:r>
            <a:r>
              <a:rPr lang="en-US" dirty="0" smtClean="0"/>
              <a:t>]=</a:t>
            </a:r>
            <a:r>
              <a:rPr lang="en-US" dirty="0" err="1" smtClean="0"/>
              <a:t>a[i]+b[i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No data dependencies</a:t>
            </a:r>
          </a:p>
          <a:p>
            <a:r>
              <a:rPr lang="en-US" dirty="0" smtClean="0"/>
              <a:t>Access every element</a:t>
            </a:r>
          </a:p>
          <a:p>
            <a:r>
              <a:rPr lang="en-US" dirty="0" smtClean="0"/>
              <a:t>Number of operations is a </a:t>
            </a:r>
            <a:br>
              <a:rPr lang="en-US" dirty="0" smtClean="0"/>
            </a:br>
            <a:r>
              <a:rPr lang="en-US" dirty="0" smtClean="0"/>
              <a:t>multiple of number of vector lanes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Length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r>
              <a:rPr lang="en-US" dirty="0" smtClean="0"/>
              <a:t>May not match physical hardware length</a:t>
            </a:r>
          </a:p>
          <a:p>
            <a:r>
              <a:rPr lang="en-US" dirty="0" smtClean="0"/>
              <a:t>What happens when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Vector length &gt; hardware SIMD operators?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Vector length &lt; hardware SIMD operators?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Vector length % </a:t>
            </a:r>
            <a:r>
              <a:rPr lang="en-US" dirty="0" err="1" smtClean="0">
                <a:solidFill>
                  <a:srgbClr val="FF6600"/>
                </a:solidFill>
              </a:rPr>
              <a:t>hdw</a:t>
            </a:r>
            <a:r>
              <a:rPr lang="en-US" dirty="0" smtClean="0">
                <a:solidFill>
                  <a:srgbClr val="FF6600"/>
                </a:solidFill>
              </a:rPr>
              <a:t> operators !=0</a:t>
            </a:r>
          </a:p>
          <a:p>
            <a:pPr lvl="2"/>
            <a:r>
              <a:rPr lang="en-US" dirty="0" smtClean="0">
                <a:solidFill>
                  <a:srgbClr val="FF6600"/>
                </a:solidFill>
              </a:rPr>
              <a:t>E.g. vector length 20, for 8 </a:t>
            </a:r>
            <a:r>
              <a:rPr lang="en-US" dirty="0" err="1" smtClean="0">
                <a:solidFill>
                  <a:srgbClr val="FF6600"/>
                </a:solidFill>
              </a:rPr>
              <a:t>hdw</a:t>
            </a:r>
            <a:r>
              <a:rPr lang="en-US" dirty="0" smtClean="0">
                <a:solidFill>
                  <a:srgbClr val="FF6600"/>
                </a:solidFill>
              </a:rPr>
              <a:t> operators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vector</a:t>
            </a:r>
            <a:r>
              <a:rPr lang="en-US" dirty="0" smtClean="0">
                <a:solidFill>
                  <a:srgbClr val="000000"/>
                </a:solidFill>
              </a:rPr>
              <a:t> = </a:t>
            </a:r>
            <a:r>
              <a:rPr lang="en-US" dirty="0" err="1" smtClean="0">
                <a:solidFill>
                  <a:srgbClr val="000000"/>
                </a:solidFill>
              </a:rPr>
              <a:t>ceil(N</a:t>
            </a:r>
            <a:r>
              <a:rPr lang="en-US" baseline="-25000" dirty="0" err="1" smtClean="0">
                <a:solidFill>
                  <a:srgbClr val="000000"/>
                </a:solidFill>
              </a:rPr>
              <a:t>op</a:t>
            </a:r>
            <a:r>
              <a:rPr lang="en-US" dirty="0" smtClean="0">
                <a:solidFill>
                  <a:srgbClr val="000000"/>
                </a:solidFill>
              </a:rPr>
              <a:t>/VL)*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cycle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962400"/>
            <a:ext cx="8686800" cy="2317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Skipping Elements?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does this work with </a:t>
            </a:r>
            <a:r>
              <a:rPr lang="en-US" dirty="0" err="1" smtClean="0">
                <a:solidFill>
                  <a:srgbClr val="FF6600"/>
                </a:solidFill>
              </a:rPr>
              <a:t>datapath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Assume loaded a[0], a[1], …a[63] and b[0], b[1], …b[63]  into vector register file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=0;i&lt;64;i=i+2)</a:t>
            </a:r>
          </a:p>
          <a:p>
            <a:pPr lvl="1"/>
            <a:r>
              <a:rPr lang="en-US" dirty="0" smtClean="0"/>
              <a:t>c[i/2]=</a:t>
            </a:r>
            <a:r>
              <a:rPr lang="en-US" dirty="0" err="1" smtClean="0"/>
              <a:t>a[i]+b[i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Stride: the distance between vector elements used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=0;i&lt;64;i=i+2)</a:t>
            </a:r>
          </a:p>
          <a:p>
            <a:pPr lvl="1"/>
            <a:r>
              <a:rPr lang="en-US" dirty="0" smtClean="0"/>
              <a:t>c[i/2]=</a:t>
            </a:r>
            <a:r>
              <a:rPr lang="en-US" dirty="0" err="1" smtClean="0"/>
              <a:t>a[i]+b[i</a:t>
            </a:r>
            <a:r>
              <a:rPr lang="en-US" dirty="0" smtClean="0"/>
              <a:t>]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Accessing data with stride=2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Load/Store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Strided</a:t>
            </a:r>
            <a:r>
              <a:rPr lang="en-US" dirty="0" smtClean="0"/>
              <a:t> load/stores</a:t>
            </a:r>
          </a:p>
          <a:p>
            <a:pPr lvl="1"/>
            <a:r>
              <a:rPr lang="en-US" dirty="0" smtClean="0"/>
              <a:t>Some architectures will provide </a:t>
            </a:r>
            <a:r>
              <a:rPr lang="en-US" dirty="0" err="1" smtClean="0"/>
              <a:t>strided</a:t>
            </a:r>
            <a:r>
              <a:rPr lang="en-US" dirty="0" smtClean="0"/>
              <a:t> memory access that compact when read into register file </a:t>
            </a:r>
          </a:p>
          <a:p>
            <a:r>
              <a:rPr lang="en-US" dirty="0" smtClean="0"/>
              <a:t>Scatter/gather</a:t>
            </a:r>
          </a:p>
          <a:p>
            <a:pPr lvl="1"/>
            <a:r>
              <a:rPr lang="en-US" dirty="0" smtClean="0"/>
              <a:t>Some architectures will provide memory operations to grab data from different places to construct a dense vector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happens when need a dot product?</a:t>
            </a:r>
          </a:p>
          <a:p>
            <a:r>
              <a:rPr lang="en-US" dirty="0" smtClean="0"/>
              <a:t>res=0;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N;i</a:t>
            </a:r>
            <a:r>
              <a:rPr lang="en-US" dirty="0" smtClean="0"/>
              <a:t>++)</a:t>
            </a:r>
          </a:p>
          <a:p>
            <a:pPr lvl="1"/>
            <a:r>
              <a:rPr lang="en-US" dirty="0" smtClean="0"/>
              <a:t>res+=</a:t>
            </a:r>
            <a:r>
              <a:rPr lang="en-US" dirty="0" err="1" smtClean="0"/>
              <a:t>a[i</a:t>
            </a:r>
            <a:r>
              <a:rPr lang="en-US" dirty="0" smtClean="0"/>
              <a:t>]*</a:t>
            </a:r>
            <a:r>
              <a:rPr lang="en-US" dirty="0" err="1" smtClean="0"/>
              <a:t>b[i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Parallel Decomposition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operations where want to perform a combining operation to reduce a vector to a scalar</a:t>
            </a:r>
          </a:p>
          <a:p>
            <a:pPr lvl="1"/>
            <a:r>
              <a:rPr lang="en-US" dirty="0" smtClean="0"/>
              <a:t>Sum values in vector</a:t>
            </a:r>
          </a:p>
          <a:p>
            <a:pPr lvl="1"/>
            <a:r>
              <a:rPr lang="en-US" dirty="0" smtClean="0"/>
              <a:t>AND, OR</a:t>
            </a:r>
          </a:p>
          <a:p>
            <a:r>
              <a:rPr lang="en-US" dirty="0" smtClean="0"/>
              <a:t>Reduce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Efficiently handled with reduce tree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5689600" cy="3164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in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Comes almost for free in pipeline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905000"/>
            <a:ext cx="2847066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Reduce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include support for vector reduce operation</a:t>
            </a:r>
          </a:p>
          <a:p>
            <a:pPr lvl="1"/>
            <a:r>
              <a:rPr lang="en-US" dirty="0" smtClean="0"/>
              <a:t>Doesn’t need to add much to delay</a:t>
            </a:r>
          </a:p>
          <a:p>
            <a:pPr lvl="1"/>
            <a:r>
              <a:rPr lang="en-US" dirty="0" smtClean="0"/>
              <a:t>Maybe even faster than performing larger operation</a:t>
            </a:r>
          </a:p>
          <a:p>
            <a:pPr lvl="2"/>
            <a:r>
              <a:rPr lang="en-US" dirty="0" smtClean="0"/>
              <a:t>8 16x16 multiplies with sum reduce</a:t>
            </a:r>
            <a:br>
              <a:rPr lang="en-US" dirty="0" smtClean="0"/>
            </a:br>
            <a:r>
              <a:rPr lang="en-US" dirty="0" smtClean="0"/>
              <a:t>less complex than one 128x128 multiply</a:t>
            </a:r>
          </a:p>
          <a:p>
            <a:pPr lvl="2"/>
            <a:r>
              <a:rPr lang="en-US" dirty="0" smtClean="0"/>
              <a:t>…can exploit </a:t>
            </a:r>
            <a:r>
              <a:rPr lang="en-US" dirty="0" err="1" smtClean="0"/>
              <a:t>datapath</a:t>
            </a:r>
            <a:r>
              <a:rPr lang="en-US" dirty="0" smtClean="0"/>
              <a:t> of larger operation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Dot Product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3 cycle pipelined multiply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happens if try to implement dot product as:</a:t>
            </a:r>
          </a:p>
          <a:p>
            <a:pPr lvl="1"/>
            <a:r>
              <a:rPr lang="en-US" dirty="0" smtClean="0"/>
              <a:t>MPY R0, R4, R14</a:t>
            </a:r>
          </a:p>
          <a:p>
            <a:pPr lvl="1"/>
            <a:r>
              <a:rPr lang="en-US" dirty="0" smtClean="0"/>
              <a:t>ADD R14, R15, R15</a:t>
            </a:r>
          </a:p>
          <a:p>
            <a:pPr lvl="1"/>
            <a:r>
              <a:rPr lang="en-US" dirty="0" smtClean="0"/>
              <a:t>MPY R1, R5, R14</a:t>
            </a:r>
          </a:p>
          <a:p>
            <a:pPr lvl="1"/>
            <a:r>
              <a:rPr lang="en-US" dirty="0" smtClean="0"/>
              <a:t>ADD R14, R15, R15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810000" cy="4114800"/>
          </a:xfrm>
        </p:spPr>
        <p:txBody>
          <a:bodyPr/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N;i</a:t>
            </a:r>
            <a:r>
              <a:rPr lang="en-US" dirty="0" smtClean="0"/>
              <a:t>++)</a:t>
            </a:r>
          </a:p>
          <a:p>
            <a:pPr lvl="1"/>
            <a:r>
              <a:rPr lang="en-US" dirty="0" smtClean="0"/>
              <a:t>res+=</a:t>
            </a:r>
            <a:r>
              <a:rPr lang="en-US" dirty="0" err="1" smtClean="0"/>
              <a:t>a[i</a:t>
            </a:r>
            <a:r>
              <a:rPr lang="en-US" dirty="0" smtClean="0"/>
              <a:t>]*</a:t>
            </a:r>
            <a:r>
              <a:rPr lang="en-US" dirty="0" err="1" smtClean="0"/>
              <a:t>b[i</a:t>
            </a:r>
            <a:r>
              <a:rPr lang="en-US" dirty="0" smtClean="0"/>
              <a:t>]</a:t>
            </a:r>
          </a:p>
          <a:p>
            <a:r>
              <a:rPr lang="en-US" dirty="0" smtClean="0"/>
              <a:t>a in R0—R4</a:t>
            </a:r>
          </a:p>
          <a:p>
            <a:r>
              <a:rPr lang="en-US" dirty="0" smtClean="0"/>
              <a:t>b in R4—R7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324" y="3276600"/>
            <a:ext cx="2089776" cy="33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Dot Product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should order (reformulate) instructions exploiting data-level parallelism?</a:t>
            </a:r>
          </a:p>
          <a:p>
            <a:pPr lvl="1"/>
            <a:r>
              <a:rPr lang="en-US" dirty="0" smtClean="0"/>
              <a:t>MPY R0, R4, R14</a:t>
            </a:r>
          </a:p>
          <a:p>
            <a:pPr lvl="1"/>
            <a:r>
              <a:rPr lang="en-US" dirty="0" smtClean="0"/>
              <a:t>ADD R14, R15, R15</a:t>
            </a:r>
          </a:p>
          <a:p>
            <a:pPr lvl="1"/>
            <a:r>
              <a:rPr lang="en-US" dirty="0" smtClean="0"/>
              <a:t>MPY R1, R5, R14</a:t>
            </a:r>
          </a:p>
          <a:p>
            <a:pPr lvl="1"/>
            <a:r>
              <a:rPr lang="en-US" dirty="0" smtClean="0"/>
              <a:t>ADD R14, R15, R15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3810000" cy="4114800"/>
          </a:xfrm>
        </p:spPr>
        <p:txBody>
          <a:bodyPr/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</a:t>
            </a:r>
            <a:r>
              <a:rPr lang="en-US" dirty="0" err="1" smtClean="0"/>
              <a:t>N;i</a:t>
            </a:r>
            <a:r>
              <a:rPr lang="en-US" dirty="0" smtClean="0"/>
              <a:t>++)</a:t>
            </a:r>
          </a:p>
          <a:p>
            <a:pPr lvl="1"/>
            <a:r>
              <a:rPr lang="en-US" dirty="0" smtClean="0"/>
              <a:t>res+=</a:t>
            </a:r>
            <a:r>
              <a:rPr lang="en-US" dirty="0" err="1" smtClean="0"/>
              <a:t>a[i</a:t>
            </a:r>
            <a:r>
              <a:rPr lang="en-US" dirty="0" smtClean="0"/>
              <a:t>]*</a:t>
            </a:r>
            <a:r>
              <a:rPr lang="en-US" dirty="0" err="1" smtClean="0"/>
              <a:t>b[i</a:t>
            </a:r>
            <a:r>
              <a:rPr lang="en-US" dirty="0" smtClean="0"/>
              <a:t>]</a:t>
            </a:r>
          </a:p>
          <a:p>
            <a:r>
              <a:rPr lang="en-US" dirty="0" smtClean="0"/>
              <a:t>a in R0—R4</a:t>
            </a:r>
          </a:p>
          <a:p>
            <a:r>
              <a:rPr lang="en-US" dirty="0" smtClean="0"/>
              <a:t>b in R4—R7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324" y="3276600"/>
            <a:ext cx="2089776" cy="3397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Pipelined Vector Units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Will get both pipelining and parallel vector lanes</a:t>
            </a:r>
          </a:p>
          <a:p>
            <a:r>
              <a:rPr lang="en-US" dirty="0" smtClean="0"/>
              <a:t>Exploit data-level parallelism for both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7600"/>
            <a:ext cx="7442200" cy="272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Pipelined Vector Units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vector</a:t>
            </a:r>
            <a:r>
              <a:rPr lang="en-US" dirty="0" smtClean="0">
                <a:solidFill>
                  <a:srgbClr val="000000"/>
                </a:solidFill>
              </a:rPr>
              <a:t> ~= </a:t>
            </a:r>
            <a:r>
              <a:rPr lang="en-US" dirty="0" err="1" smtClean="0">
                <a:solidFill>
                  <a:srgbClr val="000000"/>
                </a:solidFill>
              </a:rPr>
              <a:t>ceil(N</a:t>
            </a:r>
            <a:r>
              <a:rPr lang="en-US" baseline="-25000" dirty="0" err="1" smtClean="0">
                <a:solidFill>
                  <a:srgbClr val="000000"/>
                </a:solidFill>
              </a:rPr>
              <a:t>op</a:t>
            </a:r>
            <a:r>
              <a:rPr lang="en-US" dirty="0" smtClean="0">
                <a:solidFill>
                  <a:srgbClr val="000000"/>
                </a:solidFill>
              </a:rPr>
              <a:t>/VL)*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cycle</a:t>
            </a:r>
            <a:r>
              <a:rPr lang="en-US" dirty="0" err="1" smtClean="0">
                <a:solidFill>
                  <a:srgbClr val="000000"/>
                </a:solidFill>
              </a:rPr>
              <a:t>+CP</a:t>
            </a:r>
            <a:r>
              <a:rPr lang="en-US" dirty="0" smtClean="0">
                <a:solidFill>
                  <a:srgbClr val="000000"/>
                </a:solidFill>
              </a:rPr>
              <a:t>*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cycle</a:t>
            </a:r>
            <a:endParaRPr lang="en-US" baseline="-250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EB10AF-5E98-D541-A2B0-D1503240597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7600"/>
            <a:ext cx="7442200" cy="272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happens if want to do something different?</a:t>
            </a:r>
          </a:p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=0;i&lt;8;i++)</a:t>
            </a:r>
          </a:p>
          <a:p>
            <a:pPr lvl="1"/>
            <a:r>
              <a:rPr lang="en-US" dirty="0" smtClean="0"/>
              <a:t>if (</a:t>
            </a:r>
            <a:r>
              <a:rPr lang="en-US" dirty="0" err="1" smtClean="0"/>
              <a:t>a[i</a:t>
            </a:r>
            <a:r>
              <a:rPr lang="en-US" dirty="0" smtClean="0"/>
              <a:t>]&lt;</a:t>
            </a:r>
            <a:r>
              <a:rPr lang="en-US" dirty="0" err="1" smtClean="0"/>
              <a:t>b[i</a:t>
            </a:r>
            <a:r>
              <a:rPr lang="en-US" dirty="0" smtClean="0"/>
              <a:t>])</a:t>
            </a:r>
          </a:p>
          <a:p>
            <a:pPr lvl="2"/>
            <a:r>
              <a:rPr lang="en-US" dirty="0" err="1" smtClean="0"/>
              <a:t>d[i</a:t>
            </a:r>
            <a:r>
              <a:rPr lang="en-US" dirty="0" smtClean="0"/>
              <a:t>]=</a:t>
            </a:r>
            <a:r>
              <a:rPr lang="en-US" dirty="0" err="1" smtClean="0"/>
              <a:t>a[i]+c[i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else</a:t>
            </a:r>
          </a:p>
          <a:p>
            <a:pPr lvl="2"/>
            <a:r>
              <a:rPr lang="en-US" dirty="0" err="1" smtClean="0"/>
              <a:t>d[i</a:t>
            </a:r>
            <a:r>
              <a:rPr lang="en-US" dirty="0" smtClean="0"/>
              <a:t>]=</a:t>
            </a:r>
            <a:r>
              <a:rPr lang="en-US" dirty="0" err="1" smtClean="0"/>
              <a:t>b[i]+c[i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have one Program Counter</a:t>
            </a:r>
          </a:p>
          <a:p>
            <a:pPr lvl="1"/>
            <a:r>
              <a:rPr lang="en-US" dirty="0" smtClean="0"/>
              <a:t>Cannot implement conditional via branching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657600"/>
            <a:ext cx="8890000" cy="2115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Parallel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Data-level parallelism can serve as an organizing principle for parallel task decomposition</a:t>
            </a:r>
          </a:p>
          <a:p>
            <a:endParaRPr lang="en-US" dirty="0" smtClean="0"/>
          </a:p>
          <a:p>
            <a:r>
              <a:rPr lang="en-US" dirty="0" smtClean="0"/>
              <a:t>Run computation on independent data in parallel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have one instruction</a:t>
            </a:r>
          </a:p>
          <a:p>
            <a:pPr lvl="1"/>
            <a:r>
              <a:rPr lang="en-US" dirty="0" smtClean="0"/>
              <a:t>Cannot perform separate operations on each ALU in </a:t>
            </a:r>
            <a:r>
              <a:rPr lang="en-US" dirty="0" err="1" smtClean="0"/>
              <a:t>datapath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3657600"/>
            <a:ext cx="8890000" cy="2115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r>
              <a:rPr lang="en-US" dirty="0" smtClean="0"/>
              <a:t>Conditionals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4114800"/>
          </a:xfrm>
        </p:spPr>
        <p:txBody>
          <a:bodyPr/>
          <a:lstStyle/>
          <a:p>
            <a:r>
              <a:rPr lang="en-US" dirty="0" smtClean="0"/>
              <a:t>Only have one Program Counter</a:t>
            </a:r>
          </a:p>
          <a:p>
            <a:pPr lvl="1"/>
            <a:r>
              <a:rPr lang="en-US" dirty="0" smtClean="0"/>
              <a:t>Cannot implement conditional via branching</a:t>
            </a:r>
          </a:p>
          <a:p>
            <a:r>
              <a:rPr lang="en-US" dirty="0" smtClean="0"/>
              <a:t>Only have one instruction</a:t>
            </a:r>
          </a:p>
          <a:p>
            <a:pPr lvl="1"/>
            <a:r>
              <a:rPr lang="en-US" dirty="0" smtClean="0"/>
              <a:t>Cannot perform separate operations on each ALU in </a:t>
            </a:r>
            <a:r>
              <a:rPr lang="en-US" dirty="0" err="1" smtClean="0"/>
              <a:t>datapath</a:t>
            </a:r>
            <a:endParaRPr lang="en-US" dirty="0" smtClean="0"/>
          </a:p>
          <a:p>
            <a:r>
              <a:rPr lang="en-US" dirty="0" smtClean="0"/>
              <a:t>Must perform an invariant operation sequence</a:t>
            </a:r>
          </a:p>
          <a:p>
            <a:r>
              <a:rPr lang="en-US" dirty="0" smtClean="0"/>
              <a:t>Simple answer: prevent using SIMD </a:t>
            </a:r>
            <a:r>
              <a:rPr lang="en-US" dirty="0" smtClean="0"/>
              <a:t>unit</a:t>
            </a:r>
          </a:p>
          <a:p>
            <a:r>
              <a:rPr lang="en-US" dirty="0" smtClean="0"/>
              <a:t>Avoid when possible: max, min, …</a:t>
            </a:r>
            <a:endParaRPr lang="en-US" dirty="0" smtClean="0"/>
          </a:p>
          <a:p>
            <a:r>
              <a:rPr lang="en-US" dirty="0" smtClean="0"/>
              <a:t>Better:</a:t>
            </a:r>
            <a:r>
              <a:rPr lang="en-US" dirty="0" smtClean="0"/>
              <a:t> …later in course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ARM Vector Accelerator on </a:t>
            </a:r>
            <a:r>
              <a:rPr lang="en-US" dirty="0" err="1" smtClean="0"/>
              <a:t>Zynq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7200"/>
            <a:ext cx="7961232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128b wide register file, 16 registers</a:t>
            </a:r>
          </a:p>
          <a:p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2x64b</a:t>
            </a:r>
          </a:p>
          <a:p>
            <a:pPr lvl="1"/>
            <a:r>
              <a:rPr lang="en-US" dirty="0" smtClean="0"/>
              <a:t>4x32b  (also Single-Precision Float)</a:t>
            </a:r>
          </a:p>
          <a:p>
            <a:pPr lvl="1"/>
            <a:r>
              <a:rPr lang="en-US" dirty="0" smtClean="0"/>
              <a:t>8x16b</a:t>
            </a:r>
          </a:p>
          <a:p>
            <a:pPr lvl="1"/>
            <a:r>
              <a:rPr lang="en-US" dirty="0" smtClean="0"/>
              <a:t>16x8b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Sample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114800"/>
          </a:xfrm>
        </p:spPr>
        <p:txBody>
          <a:bodyPr/>
          <a:lstStyle/>
          <a:p>
            <a:r>
              <a:rPr lang="en-US" dirty="0" smtClean="0"/>
              <a:t>VADD – basic vector</a:t>
            </a:r>
          </a:p>
          <a:p>
            <a:r>
              <a:rPr lang="en-US" dirty="0" smtClean="0"/>
              <a:t>VCEQ – compare equal</a:t>
            </a:r>
          </a:p>
          <a:p>
            <a:pPr lvl="1"/>
            <a:r>
              <a:rPr lang="en-US" dirty="0" smtClean="0"/>
              <a:t>Sets to all 0s or 1s, useful for masking</a:t>
            </a:r>
          </a:p>
          <a:p>
            <a:r>
              <a:rPr lang="en-US" dirty="0" smtClean="0"/>
              <a:t>VMIN – avoid using if’s</a:t>
            </a:r>
          </a:p>
          <a:p>
            <a:r>
              <a:rPr lang="en-US" dirty="0" smtClean="0"/>
              <a:t>VMLA – accumulating multiply</a:t>
            </a:r>
          </a:p>
          <a:p>
            <a:r>
              <a:rPr lang="en-US" dirty="0" smtClean="0"/>
              <a:t>VPADAL – maybe useful for reduce</a:t>
            </a:r>
          </a:p>
          <a:p>
            <a:pPr lvl="1"/>
            <a:r>
              <a:rPr lang="en-US" dirty="0" smtClean="0"/>
              <a:t>Vector pair-wise add</a:t>
            </a:r>
          </a:p>
          <a:p>
            <a:r>
              <a:rPr lang="en-US" dirty="0" smtClean="0"/>
              <a:t>VEXT – for “shifting” vector alignment</a:t>
            </a:r>
          </a:p>
          <a:p>
            <a:r>
              <a:rPr lang="en-US" dirty="0" err="1" smtClean="0"/>
              <a:t>VLDn</a:t>
            </a:r>
            <a:r>
              <a:rPr lang="en-US" dirty="0" smtClean="0"/>
              <a:t> – </a:t>
            </a:r>
            <a:r>
              <a:rPr lang="en-US" dirty="0" err="1" smtClean="0"/>
              <a:t>deinterleaving</a:t>
            </a:r>
            <a:r>
              <a:rPr lang="en-US" dirty="0" smtClean="0"/>
              <a:t> load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see</a:t>
            </a:r>
          </a:p>
          <a:p>
            <a:pPr lvl="1"/>
            <a:r>
              <a:rPr lang="en-US" dirty="0" smtClean="0"/>
              <a:t>Vector-wide reduce operation</a:t>
            </a:r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 smtClean="0"/>
              <a:t>need to think about operations being pipelined within lanes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dirty="0" smtClean="0"/>
              <a:t>ARM Cortex A-7 Pipeline</a:t>
            </a:r>
            <a:endParaRPr lang="en-US" dirty="0"/>
          </a:p>
        </p:txBody>
      </p:sp>
      <p:pic>
        <p:nvPicPr>
          <p:cNvPr id="6" name="Content Placeholder 5" descr="arma7-a7pipeline-4ea040a-intr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0203" r="-20203"/>
          <a:stretch>
            <a:fillRect/>
          </a:stretch>
        </p:blipFill>
        <p:spPr>
          <a:xfrm>
            <a:off x="685800" y="1752600"/>
            <a:ext cx="77724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8561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https://arstechnica.com/gadgets/2011/10/arms-new-cortex-a7-is-tailor-made-for-android-superphones/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Cortex A-15 Pipeline</a:t>
            </a:r>
            <a:endParaRPr lang="en-US" dirty="0"/>
          </a:p>
        </p:txBody>
      </p:sp>
      <p:pic>
        <p:nvPicPr>
          <p:cNvPr id="6" name="Content Placeholder 5" descr="4062.ARMmaterial3_coretxA1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7139" b="-17139"/>
          <a:stretch>
            <a:fillRect/>
          </a:stretch>
        </p:blipFill>
        <p:spPr>
          <a:xfrm>
            <a:off x="685800" y="1295400"/>
            <a:ext cx="8060267" cy="42672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181600"/>
            <a:ext cx="814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https://community.arm.com/processors/f/discussions/4271/out-of-order-for-cortex-a15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867400"/>
            <a:ext cx="5739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(expect A9 is somewhere between these two)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Data Parallelism easy basis for decomposition</a:t>
            </a:r>
          </a:p>
          <a:p>
            <a:r>
              <a:rPr lang="en-US" dirty="0" smtClean="0"/>
              <a:t>Data Parallel architectures can be compact – pack more computations onto a chip</a:t>
            </a:r>
          </a:p>
          <a:p>
            <a:pPr lvl="1"/>
            <a:r>
              <a:rPr lang="en-US" dirty="0" smtClean="0"/>
              <a:t>SIMD, Pipelined</a:t>
            </a:r>
          </a:p>
          <a:p>
            <a:pPr lvl="1"/>
            <a:r>
              <a:rPr lang="en-US" dirty="0" smtClean="0"/>
              <a:t>Benefit by sharing (instructions)</a:t>
            </a:r>
          </a:p>
          <a:p>
            <a:pPr lvl="1"/>
            <a:r>
              <a:rPr lang="en-US" dirty="0" smtClean="0"/>
              <a:t>Performance can be brittle</a:t>
            </a:r>
          </a:p>
          <a:p>
            <a:pPr lvl="2"/>
            <a:r>
              <a:rPr lang="en-US" dirty="0" smtClean="0"/>
              <a:t>Drop from peak as mismatch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exploit with</a:t>
            </a:r>
          </a:p>
          <a:p>
            <a:pPr lvl="1"/>
            <a:r>
              <a:rPr lang="en-US" dirty="0" smtClean="0"/>
              <a:t>Threads</a:t>
            </a:r>
          </a:p>
          <a:p>
            <a:pPr lvl="1"/>
            <a:r>
              <a:rPr lang="en-US" dirty="0" smtClean="0"/>
              <a:t>Pipeline Parallelism</a:t>
            </a:r>
          </a:p>
          <a:p>
            <a:pPr lvl="1"/>
            <a:r>
              <a:rPr lang="en-US" dirty="0" smtClean="0"/>
              <a:t>Instruction-level Parallelism</a:t>
            </a:r>
          </a:p>
          <a:p>
            <a:pPr lvl="1"/>
            <a:r>
              <a:rPr lang="en-US" dirty="0" smtClean="0"/>
              <a:t>Fine-grained Data-Level Parallelism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Admin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36585"/>
            <a:ext cx="8153400" cy="4114800"/>
          </a:xfrm>
        </p:spPr>
        <p:txBody>
          <a:bodyPr/>
          <a:lstStyle/>
          <a:p>
            <a:r>
              <a:rPr lang="en-US" dirty="0" smtClean="0"/>
              <a:t>Reading for Day 7 online</a:t>
            </a:r>
          </a:p>
          <a:p>
            <a:r>
              <a:rPr lang="en-US" dirty="0" smtClean="0"/>
              <a:t>HW3 due Friday</a:t>
            </a:r>
          </a:p>
          <a:p>
            <a:r>
              <a:rPr lang="en-US" dirty="0" smtClean="0"/>
              <a:t>HW4 out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Exploit 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exploit threads for data-parallel text search?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Benefit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Ideally linear in number of processors (resources)</a:t>
            </a:r>
          </a:p>
          <a:p>
            <a:endParaRPr lang="en-US" dirty="0" smtClean="0"/>
          </a:p>
          <a:p>
            <a:r>
              <a:rPr lang="en-US" dirty="0" smtClean="0"/>
              <a:t>Simple: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dp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data</a:t>
            </a:r>
            <a:r>
              <a:rPr lang="en-US" dirty="0" smtClean="0"/>
              <a:t> / P</a:t>
            </a:r>
          </a:p>
          <a:p>
            <a:endParaRPr lang="en-US" dirty="0" smtClean="0"/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single</a:t>
            </a:r>
            <a:r>
              <a:rPr lang="en-US" dirty="0" smtClean="0"/>
              <a:t> = Latency on single data item</a:t>
            </a:r>
          </a:p>
          <a:p>
            <a:r>
              <a:rPr lang="en-US" dirty="0" err="1" smtClean="0"/>
              <a:t>T</a:t>
            </a:r>
            <a:r>
              <a:rPr lang="en-US" baseline="-25000" dirty="0" err="1" smtClean="0"/>
              <a:t>dp</a:t>
            </a:r>
            <a:r>
              <a:rPr lang="en-US" dirty="0" smtClean="0"/>
              <a:t> = </a:t>
            </a:r>
            <a:r>
              <a:rPr lang="en-US" dirty="0" err="1" smtClean="0"/>
              <a:t>max(T</a:t>
            </a:r>
            <a:r>
              <a:rPr lang="en-US" baseline="-25000" dirty="0" err="1" smtClean="0"/>
              <a:t>single</a:t>
            </a:r>
            <a:r>
              <a:rPr lang="en-US" dirty="0" err="1" smtClean="0"/>
              <a:t>,N</a:t>
            </a:r>
            <a:r>
              <a:rPr lang="en-US" baseline="-25000" dirty="0" err="1" smtClean="0"/>
              <a:t>data</a:t>
            </a:r>
            <a:r>
              <a:rPr lang="en-US" dirty="0" smtClean="0"/>
              <a:t> / P)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36524</TotalTime>
  <Words>2376</Words>
  <Application>Microsoft Macintosh PowerPoint</Application>
  <PresentationFormat>On-screen Show (4:3)</PresentationFormat>
  <Paragraphs>445</Paragraphs>
  <Slides>70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Blank Presentation</vt:lpstr>
      <vt:lpstr>ESE532: System-on-a-Chip Architecture</vt:lpstr>
      <vt:lpstr>Today</vt:lpstr>
      <vt:lpstr>Message</vt:lpstr>
      <vt:lpstr>Preclass 1</vt:lpstr>
      <vt:lpstr>Parallel Decomposition</vt:lpstr>
      <vt:lpstr>Data Parallel </vt:lpstr>
      <vt:lpstr>Exploit</vt:lpstr>
      <vt:lpstr>Thread Exploit DP</vt:lpstr>
      <vt:lpstr>Performance Benefit</vt:lpstr>
      <vt:lpstr>SPMD</vt:lpstr>
      <vt:lpstr>Pipeline Exploit</vt:lpstr>
      <vt:lpstr>Pipeline Text Search</vt:lpstr>
      <vt:lpstr>Common Examples</vt:lpstr>
      <vt:lpstr>Hardware Architectures</vt:lpstr>
      <vt:lpstr>Idea</vt:lpstr>
      <vt:lpstr>SIMD</vt:lpstr>
      <vt:lpstr>Ripple Carry Addition</vt:lpstr>
      <vt:lpstr>Arithmetic Logic Unit (ALU)</vt:lpstr>
      <vt:lpstr>Arithmetic and Logic Unit</vt:lpstr>
      <vt:lpstr>ALU Functions</vt:lpstr>
      <vt:lpstr>ARM v7 Core</vt:lpstr>
      <vt:lpstr>W-bit ALU as SIMD</vt:lpstr>
      <vt:lpstr>ALU Bit Slice</vt:lpstr>
      <vt:lpstr>Register File</vt:lpstr>
      <vt:lpstr>Preclass 2</vt:lpstr>
      <vt:lpstr>To Scale Comparison</vt:lpstr>
      <vt:lpstr>Preclass 2</vt:lpstr>
      <vt:lpstr>To Scale W=9088</vt:lpstr>
      <vt:lpstr>To Scale W=1024</vt:lpstr>
      <vt:lpstr>ALU vs. SIMD ?</vt:lpstr>
      <vt:lpstr>Segmented Datapath</vt:lpstr>
      <vt:lpstr>Segmented Datapath</vt:lpstr>
      <vt:lpstr>Segmented 128b Datapath</vt:lpstr>
      <vt:lpstr>Terminology: Vector Lane</vt:lpstr>
      <vt:lpstr>Performance</vt:lpstr>
      <vt:lpstr>Opportunity</vt:lpstr>
      <vt:lpstr>Vector Computation</vt:lpstr>
      <vt:lpstr>Concepts</vt:lpstr>
      <vt:lpstr>Terminology: Scalar</vt:lpstr>
      <vt:lpstr>Vector Register File</vt:lpstr>
      <vt:lpstr>Point-wise Vector Operations</vt:lpstr>
      <vt:lpstr>Point-wise Vector Operations</vt:lpstr>
      <vt:lpstr>Ideal</vt:lpstr>
      <vt:lpstr>Vector Length</vt:lpstr>
      <vt:lpstr>Performance</vt:lpstr>
      <vt:lpstr>Skipping Elements?</vt:lpstr>
      <vt:lpstr>Stride</vt:lpstr>
      <vt:lpstr>Load/Store</vt:lpstr>
      <vt:lpstr>Dot Product</vt:lpstr>
      <vt:lpstr>Reduction</vt:lpstr>
      <vt:lpstr>Reduce Tree</vt:lpstr>
      <vt:lpstr>Reduce in Pipeline</vt:lpstr>
      <vt:lpstr>Vector Reduce Instruction</vt:lpstr>
      <vt:lpstr>Dot Product Revisited</vt:lpstr>
      <vt:lpstr>Dot Product Revisited</vt:lpstr>
      <vt:lpstr>Pipelined Vector Units</vt:lpstr>
      <vt:lpstr>Pipelined Vector Units</vt:lpstr>
      <vt:lpstr>Conditionals?</vt:lpstr>
      <vt:lpstr>Conditionals</vt:lpstr>
      <vt:lpstr>Conditionals</vt:lpstr>
      <vt:lpstr>Conditionals</vt:lpstr>
      <vt:lpstr>Neon</vt:lpstr>
      <vt:lpstr>Slide 63</vt:lpstr>
      <vt:lpstr>Neon Vector</vt:lpstr>
      <vt:lpstr>Sample Instructions</vt:lpstr>
      <vt:lpstr>Neon Notes</vt:lpstr>
      <vt:lpstr>ARM Cortex A-7 Pipeline</vt:lpstr>
      <vt:lpstr>ARM Cortex A-15 Pipeline</vt:lpstr>
      <vt:lpstr>Big Ideas</vt:lpstr>
      <vt:lpstr>Admin</vt:lpstr>
    </vt:vector>
  </TitlesOfParts>
  <Company>California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Andre DeHon</cp:lastModifiedBy>
  <cp:revision>149</cp:revision>
  <cp:lastPrinted>2018-09-19T13:57:20Z</cp:lastPrinted>
  <dcterms:created xsi:type="dcterms:W3CDTF">2018-09-18T19:14:37Z</dcterms:created>
  <dcterms:modified xsi:type="dcterms:W3CDTF">2018-09-19T13:57:24Z</dcterms:modified>
</cp:coreProperties>
</file>