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8" r:id="rId3"/>
    <p:sldId id="339" r:id="rId4"/>
    <p:sldId id="440" r:id="rId5"/>
    <p:sldId id="452" r:id="rId6"/>
    <p:sldId id="441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382" r:id="rId17"/>
    <p:sldId id="435" r:id="rId18"/>
    <p:sldId id="384" r:id="rId19"/>
    <p:sldId id="385" r:id="rId20"/>
    <p:sldId id="386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3" r:id="rId33"/>
    <p:sldId id="404" r:id="rId34"/>
    <p:sldId id="402" r:id="rId35"/>
    <p:sldId id="405" r:id="rId36"/>
    <p:sldId id="406" r:id="rId37"/>
    <p:sldId id="453" r:id="rId38"/>
    <p:sldId id="454" r:id="rId39"/>
    <p:sldId id="455" r:id="rId40"/>
    <p:sldId id="456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31" r:id="rId52"/>
    <p:sldId id="418" r:id="rId53"/>
    <p:sldId id="419" r:id="rId54"/>
    <p:sldId id="420" r:id="rId55"/>
    <p:sldId id="421" r:id="rId56"/>
    <p:sldId id="422" r:id="rId57"/>
    <p:sldId id="423" r:id="rId58"/>
    <p:sldId id="432" r:id="rId59"/>
    <p:sldId id="424" r:id="rId60"/>
    <p:sldId id="425" r:id="rId61"/>
    <p:sldId id="430" r:id="rId62"/>
    <p:sldId id="428" r:id="rId63"/>
    <p:sldId id="429" r:id="rId64"/>
    <p:sldId id="381" r:id="rId65"/>
    <p:sldId id="330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8:  September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26, 2018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Spatial Computations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Retiming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does graph look like for this loop body?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[</a:t>
            </a:r>
            <a:r>
              <a:rPr lang="en-US" dirty="0" smtClean="0">
                <a:solidFill>
                  <a:srgbClr val="FF6600"/>
                </a:solidFill>
              </a:rPr>
              <a:t>multiply and mod each take 3 cycles]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err="1" smtClean="0"/>
              <a:t>C[i</a:t>
            </a:r>
            <a:r>
              <a:rPr lang="en-US" dirty="0" smtClean="0"/>
              <a:t>]=(C[i-1]*</a:t>
            </a:r>
            <a:r>
              <a:rPr lang="en-US" dirty="0" err="1" smtClean="0"/>
              <a:t>A[i])%N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err="1" smtClean="0"/>
              <a:t>C[i</a:t>
            </a:r>
            <a:r>
              <a:rPr lang="en-US" dirty="0" smtClean="0"/>
              <a:t>]=(C[i-1]*</a:t>
            </a:r>
            <a:r>
              <a:rPr lang="en-US" dirty="0" err="1" smtClean="0"/>
              <a:t>A[i])%N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Initiation Interval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 smtClean="0"/>
              <a:t>Cyclic dependencies can limit throughput</a:t>
            </a:r>
          </a:p>
          <a:p>
            <a:r>
              <a:rPr lang="en-US" dirty="0" smtClean="0"/>
              <a:t>Due to dependent cycles,</a:t>
            </a:r>
          </a:p>
          <a:p>
            <a:pPr lvl="1"/>
            <a:r>
              <a:rPr lang="en-US" dirty="0" smtClean="0"/>
              <a:t>May not be able to initiate a new computation on every cycle</a:t>
            </a:r>
          </a:p>
          <a:p>
            <a:r>
              <a:rPr lang="en-US" dirty="0" smtClean="0"/>
              <a:t>II – cycles (delay) before can initiate</a:t>
            </a:r>
          </a:p>
          <a:p>
            <a:r>
              <a:rPr lang="en-US" dirty="0" smtClean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err="1" smtClean="0"/>
              <a:t>C[i</a:t>
            </a:r>
            <a:r>
              <a:rPr lang="en-US" dirty="0" smtClean="0"/>
              <a:t>]=(C[i-1]*</a:t>
            </a:r>
            <a:r>
              <a:rPr lang="en-US" dirty="0" err="1" smtClean="0"/>
              <a:t>A[i])%N</a:t>
            </a:r>
            <a:r>
              <a:rPr lang="en-US" dirty="0" smtClean="0"/>
              <a:t>;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Initiation Interval?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dirty="0" err="1" smtClean="0"/>
              <a:t>Datapaths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Pipeline for Unrolled Loop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5809848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For fully unrolled loop shown,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how many instructions per pipeline cycle?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Add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Mpy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Load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Store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9850"/>
            <a:ext cx="5276447" cy="479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compute equivalent of tens of “instructions” in a cycle</a:t>
            </a:r>
          </a:p>
          <a:p>
            <a:r>
              <a:rPr lang="en-US" dirty="0" smtClean="0"/>
              <a:t>Wire up primitive operators</a:t>
            </a:r>
          </a:p>
          <a:p>
            <a:pPr lvl="1"/>
            <a:r>
              <a:rPr lang="en-US" dirty="0" smtClean="0"/>
              <a:t>No indirection through</a:t>
            </a:r>
            <a:r>
              <a:rPr lang="en-US" dirty="0" smtClean="0"/>
              <a:t> </a:t>
            </a:r>
            <a:r>
              <a:rPr lang="en-US" dirty="0" smtClean="0"/>
              <a:t>register file</a:t>
            </a:r>
            <a:r>
              <a:rPr lang="en-US" dirty="0" smtClean="0"/>
              <a:t>,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Pipeline for operator latencies</a:t>
            </a:r>
          </a:p>
          <a:p>
            <a:r>
              <a:rPr lang="en-US" dirty="0" smtClean="0"/>
              <a:t>Any dataflow graph of computational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Can assemble any custom operators</a:t>
            </a:r>
          </a:p>
          <a:p>
            <a:pPr lvl="1"/>
            <a:r>
              <a:rPr lang="en-US" dirty="0" smtClean="0"/>
              <a:t>Ones may not have in generic processor</a:t>
            </a:r>
          </a:p>
          <a:p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Add, bitwise-</a:t>
            </a:r>
            <a:r>
              <a:rPr lang="en-US" dirty="0" err="1" smtClean="0"/>
              <a:t>xor</a:t>
            </a:r>
            <a:r>
              <a:rPr lang="en-US" dirty="0" smtClean="0"/>
              <a:t>/and/or, multiply</a:t>
            </a:r>
          </a:p>
          <a:p>
            <a:pPr lvl="1"/>
            <a:r>
              <a:rPr lang="en-US" dirty="0" smtClean="0"/>
              <a:t>Maybe: floating-point add, multiply</a:t>
            </a:r>
          </a:p>
          <a:p>
            <a:r>
              <a:rPr lang="en-US" dirty="0" smtClean="0"/>
              <a:t>Less likely</a:t>
            </a:r>
          </a:p>
          <a:p>
            <a:pPr lvl="1"/>
            <a:r>
              <a:rPr lang="en-US" dirty="0" smtClean="0"/>
              <a:t>Square-root, exponent, cosine, encryption (AES) step, polynomial evaluate, </a:t>
            </a:r>
            <a:br>
              <a:rPr lang="en-US" dirty="0" smtClean="0"/>
            </a:br>
            <a:r>
              <a:rPr lang="en-US" dirty="0" smtClean="0"/>
              <a:t>log-number-system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Graph Cycles (from Day 7)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Accelerator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Pipelines</a:t>
            </a:r>
          </a:p>
          <a:p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FPGAs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Zynq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Computational Capacity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Compression/decompression</a:t>
            </a:r>
          </a:p>
          <a:p>
            <a:r>
              <a:rPr lang="en-US" dirty="0" smtClean="0"/>
              <a:t>Encryption/decryption</a:t>
            </a:r>
          </a:p>
          <a:p>
            <a:r>
              <a:rPr lang="en-US" dirty="0" smtClean="0"/>
              <a:t>Encoding (ECC, Checksum)</a:t>
            </a:r>
          </a:p>
          <a:p>
            <a:r>
              <a:rPr lang="en-US" dirty="0" smtClean="0"/>
              <a:t>Discrete Cosine Transform (DCT)</a:t>
            </a:r>
          </a:p>
          <a:p>
            <a:r>
              <a:rPr lang="en-US" dirty="0" smtClean="0"/>
              <a:t>Sorter</a:t>
            </a:r>
          </a:p>
          <a:p>
            <a:r>
              <a:rPr lang="en-US" dirty="0" smtClean="0"/>
              <a:t>Taylor Series Approximation of function</a:t>
            </a:r>
          </a:p>
          <a:p>
            <a:r>
              <a:rPr lang="en-US" dirty="0" smtClean="0"/>
              <a:t>Transistor evaluator</a:t>
            </a:r>
          </a:p>
          <a:p>
            <a:r>
              <a:rPr lang="en-US" dirty="0" smtClean="0"/>
              <a:t>Tensor or Neural Network evaluator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Dataflow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operator with custom accelerator</a:t>
            </a:r>
          </a:p>
          <a:p>
            <a:r>
              <a:rPr lang="en-US" dirty="0" smtClean="0"/>
              <a:t>Stream data to/from 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Dataflow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Application-Specific </a:t>
            </a:r>
            <a:r>
              <a:rPr lang="en-US" dirty="0" err="1" smtClean="0"/>
              <a:t>SoCs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dedicated applications</a:t>
            </a:r>
            <a:br>
              <a:rPr lang="en-US" dirty="0" smtClean="0"/>
            </a:br>
            <a:r>
              <a:rPr lang="en-US" dirty="0" smtClean="0"/>
              <a:t>may build custom hardware for accelerators</a:t>
            </a:r>
          </a:p>
          <a:p>
            <a:pPr lvl="1"/>
            <a:r>
              <a:rPr lang="en-US" dirty="0" smtClean="0"/>
              <a:t>Layout VLSI, </a:t>
            </a:r>
            <a:r>
              <a:rPr lang="en-US" dirty="0" err="1" smtClean="0"/>
              <a:t>fab</a:t>
            </a:r>
            <a:r>
              <a:rPr lang="en-US" dirty="0" smtClean="0"/>
              <a:t> unique chips</a:t>
            </a:r>
          </a:p>
          <a:p>
            <a:pPr lvl="1"/>
            <a:r>
              <a:rPr lang="en-US" dirty="0" smtClean="0"/>
              <a:t>ESE370, 570</a:t>
            </a:r>
          </a:p>
          <a:p>
            <a:r>
              <a:rPr lang="en-US" dirty="0" smtClean="0"/>
              <a:t>Video-encoder – include custom DCT, motion-estimation engines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post-fabrication configurability</a:t>
            </a:r>
            <a:br>
              <a:rPr lang="en-US" dirty="0" smtClean="0"/>
            </a:br>
            <a:r>
              <a:rPr lang="en-US" dirty="0" smtClean="0"/>
              <a:t>can exploit without unique fabrication</a:t>
            </a:r>
          </a:p>
          <a:p>
            <a:endParaRPr lang="en-US" dirty="0" smtClean="0"/>
          </a:p>
          <a:p>
            <a:r>
              <a:rPr lang="en-US" dirty="0" smtClean="0"/>
              <a:t>Need programmable substrate that allows us to wire-up computations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Field-Programmable </a:t>
            </a:r>
            <a:br>
              <a:rPr lang="en-US" dirty="0" smtClean="0"/>
            </a:br>
            <a:r>
              <a:rPr lang="en-US" dirty="0" smtClean="0"/>
              <a:t>Gate Arrays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Can wire up programmable gates in the “field”</a:t>
            </a:r>
          </a:p>
          <a:p>
            <a:pPr lvl="1"/>
            <a:r>
              <a:rPr lang="en-US" dirty="0" smtClean="0"/>
              <a:t>After fabrication</a:t>
            </a:r>
          </a:p>
          <a:p>
            <a:pPr lvl="1"/>
            <a:r>
              <a:rPr lang="en-US" dirty="0" smtClean="0"/>
              <a:t>At your desk</a:t>
            </a:r>
          </a:p>
          <a:p>
            <a:pPr lvl="1"/>
            <a:r>
              <a:rPr lang="en-US" dirty="0" smtClean="0"/>
              <a:t>When part “boots”</a:t>
            </a:r>
          </a:p>
          <a:p>
            <a:r>
              <a:rPr lang="en-US" dirty="0" smtClean="0"/>
              <a:t>Like a “Gate Array”</a:t>
            </a:r>
          </a:p>
          <a:p>
            <a:pPr lvl="1"/>
            <a:r>
              <a:rPr lang="en-US" dirty="0" smtClean="0"/>
              <a:t>But not hardwired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Idea: Provide a collection of uncommitted gates</a:t>
            </a:r>
          </a:p>
          <a:p>
            <a:r>
              <a:rPr lang="en-US" dirty="0" smtClean="0"/>
              <a:t>Create your “custom” logic by wiring together the gates</a:t>
            </a:r>
          </a:p>
          <a:p>
            <a:r>
              <a:rPr lang="en-US" dirty="0" smtClean="0"/>
              <a:t>Less </a:t>
            </a:r>
            <a:r>
              <a:rPr lang="en-US" dirty="0" smtClean="0"/>
              <a:t>layout</a:t>
            </a:r>
            <a:r>
              <a:rPr lang="en-US" dirty="0" smtClean="0"/>
              <a:t>, fewer</a:t>
            </a:r>
            <a:r>
              <a:rPr lang="en-US" dirty="0" smtClean="0"/>
              <a:t> </a:t>
            </a:r>
            <a:r>
              <a:rPr lang="en-US" dirty="0" smtClean="0"/>
              <a:t>masks than full custom</a:t>
            </a:r>
          </a:p>
          <a:p>
            <a:pPr lvl="1"/>
            <a:r>
              <a:rPr lang="en-US" dirty="0" smtClean="0"/>
              <a:t>Since only wiring together pre-</a:t>
            </a:r>
            <a:r>
              <a:rPr lang="en-US" dirty="0" err="1" smtClean="0"/>
              <a:t>fab</a:t>
            </a:r>
            <a:r>
              <a:rPr lang="en-US" dirty="0" smtClean="0"/>
              <a:t> gates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cost (fewer masks)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manufacturing delay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Gate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76259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need to even fabricate the wiring mask</a:t>
            </a:r>
          </a:p>
          <a:p>
            <a:r>
              <a:rPr lang="en-US" dirty="0" smtClean="0"/>
              <a:t>Make “customization” soft</a:t>
            </a:r>
          </a:p>
          <a:p>
            <a:r>
              <a:rPr lang="en-US" dirty="0" smtClean="0"/>
              <a:t>Key trick:</a:t>
            </a:r>
          </a:p>
          <a:p>
            <a:pPr lvl="1"/>
            <a:r>
              <a:rPr lang="en-US" dirty="0" smtClean="0"/>
              <a:t>Use reprogrammable configuration bits</a:t>
            </a:r>
          </a:p>
          <a:p>
            <a:pPr lvl="1"/>
            <a:r>
              <a:rPr lang="en-US" dirty="0" smtClean="0"/>
              <a:t>Typically: static-RAM bits</a:t>
            </a:r>
          </a:p>
          <a:p>
            <a:pPr lvl="2"/>
            <a:r>
              <a:rPr lang="en-US" dirty="0" smtClean="0"/>
              <a:t>Like SRAM cells or </a:t>
            </a:r>
            <a:r>
              <a:rPr lang="en-US" dirty="0" smtClean="0"/>
              <a:t>latches in memory</a:t>
            </a:r>
          </a:p>
          <a:p>
            <a:pPr lvl="2"/>
            <a:r>
              <a:rPr lang="en-US" dirty="0" smtClean="0"/>
              <a:t>Hold a configuration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dirty="0" smtClean="0"/>
              <a:t>Custom accelerators efficient for large computations</a:t>
            </a:r>
          </a:p>
          <a:p>
            <a:pPr lvl="1"/>
            <a:r>
              <a:rPr lang="en-US" dirty="0" smtClean="0"/>
              <a:t>Exploit Instruction-level parallelism</a:t>
            </a:r>
          </a:p>
          <a:p>
            <a:pPr lvl="1"/>
            <a:r>
              <a:rPr lang="en-US" dirty="0" smtClean="0"/>
              <a:t>Run many low-level operations in parallel</a:t>
            </a:r>
          </a:p>
          <a:p>
            <a:r>
              <a:rPr lang="en-US" dirty="0" smtClean="0"/>
              <a:t>Field Programmable Gate Arrays (</a:t>
            </a:r>
            <a:r>
              <a:rPr lang="en-US" dirty="0" err="1" smtClean="0"/>
              <a:t>FPGAs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post-fabrication configuration of custom accelerator pipelines</a:t>
            </a:r>
          </a:p>
          <a:p>
            <a:pPr lvl="1"/>
            <a:r>
              <a:rPr lang="en-US" dirty="0" smtClean="0"/>
              <a:t>Can offer high computational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with configuration bits </a:t>
            </a:r>
            <a:br>
              <a:rPr lang="en-US" dirty="0" smtClean="0"/>
            </a:br>
            <a:r>
              <a:rPr lang="en-US" dirty="0" smtClean="0"/>
              <a:t>= programmable gate</a:t>
            </a:r>
          </a:p>
        </p:txBody>
      </p:sp>
      <p:pic>
        <p:nvPicPr>
          <p:cNvPr id="49157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322763"/>
            <a:ext cx="69342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to behave as and2?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396C1-6BF1-8746-A750-D4706F8BE7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756400" cy="346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to behave as xor2?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396C1-6BF1-8746-A750-D4706F8BE7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756400" cy="346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Mux as Logic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smtClean="0"/>
              <a:t>Just </a:t>
            </a:r>
            <a:r>
              <a:rPr lang="en-US" dirty="0"/>
              <a:t>by</a:t>
            </a:r>
            <a:r>
              <a:rPr lang="en-US" dirty="0" smtClean="0"/>
              <a:t> “configuring” data into </a:t>
            </a:r>
            <a:r>
              <a:rPr lang="en-US" dirty="0"/>
              <a:t>this mux4,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Can select </a:t>
            </a:r>
            <a:r>
              <a:rPr lang="en-US" b="1" dirty="0">
                <a:ea typeface="ＭＳ Ｐゴシック" pitchFamily="1" charset="-128"/>
              </a:rPr>
              <a:t>any</a:t>
            </a:r>
            <a:r>
              <a:rPr lang="en-US" dirty="0">
                <a:ea typeface="ＭＳ Ｐゴシック" pitchFamily="1" charset="-128"/>
              </a:rPr>
              <a:t> two input function</a:t>
            </a:r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879975"/>
            <a:ext cx="5410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LUT – </a:t>
            </a:r>
            <a:r>
              <a:rPr lang="en-US" dirty="0" err="1" smtClean="0"/>
              <a:t>LookUp</a:t>
            </a:r>
            <a:r>
              <a:rPr lang="en-US" dirty="0" smtClean="0"/>
              <a:t> Table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When use a </a:t>
            </a:r>
            <a:r>
              <a:rPr lang="en-US" dirty="0" err="1" smtClean="0">
                <a:ea typeface="ＭＳ Ｐゴシック" pitchFamily="1" charset="-128"/>
              </a:rPr>
              <a:t>mux</a:t>
            </a:r>
            <a:r>
              <a:rPr lang="en-US" dirty="0" smtClean="0">
                <a:ea typeface="ＭＳ Ｐゴシック" pitchFamily="1" charset="-128"/>
              </a:rPr>
              <a:t> as programmable gate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Call it a </a:t>
            </a:r>
            <a:r>
              <a:rPr lang="en-US" dirty="0" err="1" smtClean="0">
                <a:solidFill>
                  <a:srgbClr val="3366FF"/>
                </a:solidFill>
                <a:ea typeface="ＭＳ Ｐゴシック" pitchFamily="1" charset="-128"/>
              </a:rPr>
              <a:t>LookUp</a:t>
            </a:r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</a:rPr>
              <a:t> Table (LUT)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Implementing the Truth Table for small # of inputs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# of inputs =</a:t>
            </a:r>
            <a:r>
              <a:rPr lang="en-US" dirty="0" err="1" smtClean="0">
                <a:ea typeface="ＭＳ Ｐゴシック" pitchFamily="1" charset="-128"/>
              </a:rPr>
              <a:t>k</a:t>
            </a:r>
            <a:r>
              <a:rPr lang="en-US" dirty="0" smtClean="0">
                <a:ea typeface="ＭＳ Ｐゴシック" pitchFamily="1" charset="-128"/>
              </a:rPr>
              <a:t>  (need mux-2</a:t>
            </a:r>
            <a:r>
              <a:rPr lang="en-US" baseline="30000" dirty="0" smtClean="0">
                <a:ea typeface="ＭＳ Ｐゴシック" pitchFamily="1" charset="-128"/>
              </a:rPr>
              <a:t>k</a:t>
            </a:r>
            <a:r>
              <a:rPr lang="en-US" dirty="0" smtClean="0">
                <a:ea typeface="ＭＳ Ｐゴシック" pitchFamily="1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Just lookup the output result in the table</a:t>
            </a:r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953" y="4495800"/>
            <a:ext cx="50020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3808518" cy="195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full adder?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8674100" cy="2959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gates + wiring</a:t>
            </a:r>
          </a:p>
          <a:p>
            <a:pPr lvl="1"/>
            <a:r>
              <a:rPr lang="en-US" dirty="0" smtClean="0"/>
              <a:t>(both built from </a:t>
            </a:r>
            <a:r>
              <a:rPr lang="en-US" dirty="0" err="1" smtClean="0"/>
              <a:t>muxes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config</a:t>
            </a:r>
            <a:r>
              <a:rPr lang="en-US" dirty="0" smtClean="0"/>
              <a:t>. bits)</a:t>
            </a:r>
          </a:p>
          <a:p>
            <a:r>
              <a:rPr lang="en-US" dirty="0" smtClean="0"/>
              <a:t>Can wire up any collection of gates</a:t>
            </a:r>
          </a:p>
          <a:p>
            <a:pPr lvl="1"/>
            <a:r>
              <a:rPr lang="en-US" dirty="0" smtClean="0"/>
              <a:t>Like a gate array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Simplistic FPGA</a:t>
            </a:r>
            <a:br>
              <a:rPr lang="en-US" dirty="0" smtClean="0"/>
            </a:br>
            <a:r>
              <a:rPr lang="en-US" dirty="0" smtClean="0"/>
              <a:t>(illustrate possibility)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Every LUT input has a </a:t>
            </a:r>
            <a:r>
              <a:rPr lang="en-US" dirty="0" err="1" smtClean="0"/>
              <a:t>mux</a:t>
            </a:r>
            <a:endParaRPr lang="en-US" dirty="0" smtClean="0"/>
          </a:p>
          <a:p>
            <a:r>
              <a:rPr lang="en-US" dirty="0" smtClean="0"/>
              <a:t>Every such </a:t>
            </a:r>
            <a:r>
              <a:rPr lang="en-US" dirty="0" err="1" smtClean="0"/>
              <a:t>mux</a:t>
            </a:r>
            <a:r>
              <a:rPr lang="en-US" dirty="0" smtClean="0"/>
              <a:t> has </a:t>
            </a:r>
            <a:r>
              <a:rPr lang="en-US" dirty="0" err="1" smtClean="0"/>
              <a:t>m</a:t>
            </a:r>
            <a:r>
              <a:rPr lang="en-US" dirty="0" smtClean="0"/>
              <a:t>=(N+I) inputs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 input for each LUT output  (N 2-LUTs)</a:t>
            </a:r>
          </a:p>
          <a:p>
            <a:pPr lvl="1"/>
            <a:r>
              <a:rPr lang="en-US" dirty="0" smtClean="0"/>
              <a:t>An input for each Circuit Input (I Circuit inputs)</a:t>
            </a:r>
          </a:p>
          <a:p>
            <a:r>
              <a:rPr lang="en-US" dirty="0" smtClean="0"/>
              <a:t>Each Circuit Output has an </a:t>
            </a:r>
            <a:r>
              <a:rPr lang="en-US" dirty="0" err="1" smtClean="0"/>
              <a:t>m</a:t>
            </a:r>
            <a:r>
              <a:rPr lang="en-US" dirty="0" smtClean="0"/>
              <a:t>-input </a:t>
            </a:r>
            <a:r>
              <a:rPr lang="en-US" dirty="0" err="1" smtClean="0"/>
              <a:t>mux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43400"/>
            <a:ext cx="6769100" cy="230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Simplistic FPGA</a:t>
            </a:r>
            <a:br>
              <a:rPr lang="en-US" dirty="0" smtClean="0"/>
            </a:br>
            <a:r>
              <a:rPr lang="en-US" dirty="0" smtClean="0"/>
              <a:t>(illustrate possibility)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114800"/>
          </a:xfrm>
        </p:spPr>
        <p:txBody>
          <a:bodyPr/>
          <a:lstStyle/>
          <a:p>
            <a:r>
              <a:rPr lang="en-US" sz="2800" dirty="0" smtClean="0"/>
              <a:t>N 2-LUTs, I Circuit Inputs, O Circuit Outputs</a:t>
            </a:r>
          </a:p>
          <a:p>
            <a:r>
              <a:rPr lang="en-US" sz="2800" dirty="0" smtClean="0"/>
              <a:t>2N+O </a:t>
            </a:r>
            <a:r>
              <a:rPr lang="en-US" sz="2800" dirty="0" err="1" smtClean="0"/>
              <a:t>muxes</a:t>
            </a:r>
            <a:r>
              <a:rPr lang="en-US" sz="2800" dirty="0" smtClean="0"/>
              <a:t> to connect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Can build </a:t>
            </a:r>
            <a:r>
              <a:rPr lang="en-US" b="1" dirty="0" smtClean="0">
                <a:solidFill>
                  <a:srgbClr val="0000FF"/>
                </a:solidFill>
              </a:rPr>
              <a:t>any</a:t>
            </a:r>
            <a:r>
              <a:rPr lang="en-US" dirty="0" smtClean="0">
                <a:solidFill>
                  <a:srgbClr val="0000FF"/>
                </a:solidFill>
              </a:rPr>
              <a:t> combinational logic circuit that doesn’t need more than N 2-input gates, I inputs, O outputs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6769100" cy="230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big is an 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-input </a:t>
            </a:r>
            <a:r>
              <a:rPr lang="en-US" dirty="0" err="1" smtClean="0">
                <a:solidFill>
                  <a:schemeClr val="tx1"/>
                </a:solidFill>
              </a:rPr>
              <a:t>mux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In terms of 2-input </a:t>
            </a:r>
            <a:r>
              <a:rPr lang="en-US" dirty="0" err="1" smtClean="0">
                <a:solidFill>
                  <a:srgbClr val="FF6600"/>
                </a:solidFill>
              </a:rPr>
              <a:t>muxes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mux8_mux2_tr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3505200"/>
            <a:ext cx="5282984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895600"/>
            <a:ext cx="535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 inputs – what we are selecting from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191000"/>
            <a:ext cx="17481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log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(m) bits</a:t>
            </a:r>
          </a:p>
          <a:p>
            <a:r>
              <a:rPr lang="en-US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o select</a:t>
            </a:r>
          </a:p>
          <a:p>
            <a:r>
              <a:rPr lang="en-US" dirty="0" smtClean="0">
                <a:latin typeface="+mn-lt"/>
              </a:rPr>
              <a:t>which input</a:t>
            </a:r>
          </a:p>
          <a:p>
            <a:r>
              <a:rPr lang="en-US" dirty="0" smtClean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outed to</a:t>
            </a:r>
          </a:p>
          <a:p>
            <a:r>
              <a:rPr lang="en-US" dirty="0" smtClean="0">
                <a:latin typeface="+mn-lt"/>
              </a:rPr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Cycles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Simplistic FPGA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 smtClean="0"/>
              <a:t>illustrate possibility…and expense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114800"/>
          </a:xfrm>
        </p:spPr>
        <p:txBody>
          <a:bodyPr/>
          <a:lstStyle/>
          <a:p>
            <a:r>
              <a:rPr lang="en-US" dirty="0" smtClean="0"/>
              <a:t>2N+O </a:t>
            </a:r>
            <a:r>
              <a:rPr lang="en-US" dirty="0" err="1" smtClean="0"/>
              <a:t>m</a:t>
            </a:r>
            <a:r>
              <a:rPr lang="en-US" dirty="0" smtClean="0"/>
              <a:t>-input </a:t>
            </a:r>
            <a:r>
              <a:rPr lang="en-US" dirty="0" err="1" smtClean="0"/>
              <a:t>muxs</a:t>
            </a:r>
            <a:r>
              <a:rPr lang="en-US" dirty="0" smtClean="0"/>
              <a:t>; </a:t>
            </a:r>
            <a:r>
              <a:rPr lang="en-US" dirty="0" err="1" smtClean="0"/>
              <a:t>m</a:t>
            </a:r>
            <a:r>
              <a:rPr lang="en-US" dirty="0" smtClean="0"/>
              <a:t>=N+I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m</a:t>
            </a:r>
            <a:r>
              <a:rPr lang="en-US" dirty="0" smtClean="0"/>
              <a:t>-input </a:t>
            </a:r>
            <a:r>
              <a:rPr lang="en-US" dirty="0" err="1" smtClean="0"/>
              <a:t>mux</a:t>
            </a:r>
            <a:r>
              <a:rPr lang="en-US" dirty="0" smtClean="0"/>
              <a:t> is m-1 2-input </a:t>
            </a:r>
            <a:r>
              <a:rPr lang="en-US" dirty="0" err="1" smtClean="0"/>
              <a:t>muxes</a:t>
            </a:r>
            <a:endParaRPr lang="en-US" dirty="0" smtClean="0"/>
          </a:p>
          <a:p>
            <a:r>
              <a:rPr lang="en-US" dirty="0" smtClean="0"/>
              <a:t>Requires: (2N+O)*(N+I-1) 2-input </a:t>
            </a:r>
            <a:r>
              <a:rPr lang="en-US" dirty="0" err="1" smtClean="0"/>
              <a:t>muxes</a:t>
            </a:r>
            <a:endParaRPr lang="en-US" dirty="0" smtClean="0"/>
          </a:p>
          <a:p>
            <a:r>
              <a:rPr lang="en-US" dirty="0" err="1" smtClean="0"/>
              <a:t>Mux</a:t>
            </a:r>
            <a:r>
              <a:rPr lang="en-US" dirty="0" smtClean="0"/>
              <a:t> area grows as ~N</a:t>
            </a:r>
            <a:r>
              <a:rPr lang="en-US" baseline="30000" dirty="0" smtClean="0"/>
              <a:t>2  </a:t>
            </a:r>
            <a:endParaRPr lang="en-US" dirty="0" smtClean="0"/>
          </a:p>
          <a:p>
            <a:pPr lvl="1"/>
            <a:r>
              <a:rPr lang="en-US" dirty="0" smtClean="0"/>
              <a:t>when gate (LUT) area grows as 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19600"/>
            <a:ext cx="6769100" cy="230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connected </a:t>
            </a:r>
            <a:r>
              <a:rPr lang="en-US" dirty="0" err="1" smtClean="0"/>
              <a:t>mux</a:t>
            </a:r>
            <a:r>
              <a:rPr lang="en-US" dirty="0" smtClean="0"/>
              <a:t> input too expensive</a:t>
            </a:r>
          </a:p>
          <a:p>
            <a:pPr lvl="1"/>
            <a:r>
              <a:rPr lang="en-US" dirty="0" smtClean="0"/>
              <a:t>…and not necessary</a:t>
            </a:r>
            <a:endParaRPr lang="en-US" dirty="0" smtClean="0"/>
          </a:p>
          <a:p>
            <a:r>
              <a:rPr lang="en-US" dirty="0" smtClean="0"/>
              <a:t>Want</a:t>
            </a:r>
          </a:p>
          <a:p>
            <a:pPr lvl="1"/>
            <a:r>
              <a:rPr lang="en-US" dirty="0" smtClean="0"/>
              <a:t>To be able to wire up gates</a:t>
            </a:r>
          </a:p>
          <a:p>
            <a:pPr lvl="1"/>
            <a:r>
              <a:rPr lang="en-US" dirty="0" smtClean="0"/>
              <a:t>Economical with wires and </a:t>
            </a:r>
            <a:r>
              <a:rPr lang="en-US" dirty="0" err="1" smtClean="0"/>
              <a:t>muxes</a:t>
            </a:r>
            <a:endParaRPr lang="en-US" dirty="0" smtClean="0"/>
          </a:p>
          <a:p>
            <a:pPr lvl="2"/>
            <a:r>
              <a:rPr lang="en-US" dirty="0" smtClean="0"/>
              <a:t>…and configuration bits</a:t>
            </a:r>
          </a:p>
          <a:p>
            <a:pPr lvl="1"/>
            <a:r>
              <a:rPr lang="en-US" dirty="0" smtClean="0"/>
              <a:t>Exploit locality (keep wires short)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796437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475414" cy="435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Want to be able to pipeline logic</a:t>
            </a:r>
          </a:p>
          <a:p>
            <a:r>
              <a:rPr lang="en-US" dirty="0" smtClean="0"/>
              <a:t>…and generally hold state</a:t>
            </a:r>
          </a:p>
          <a:p>
            <a:pPr lvl="1"/>
            <a:r>
              <a:rPr lang="en-US" dirty="0" smtClean="0"/>
              <a:t>E.g. implement hold Input-N in</a:t>
            </a:r>
            <a:r>
              <a:rPr lang="en-US" dirty="0" smtClean="0"/>
              <a:t> </a:t>
            </a:r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 smtClean="0"/>
          </a:p>
          <a:p>
            <a:r>
              <a:rPr lang="en-US" dirty="0" smtClean="0"/>
              <a:t>Add optional flip-flop on each gate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88" y="4114800"/>
            <a:ext cx="3358939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2" y="2438400"/>
            <a:ext cx="8949558" cy="352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FPGA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r>
              <a:rPr lang="en-US" dirty="0" smtClean="0"/>
              <a:t>Raises many architectural design questions</a:t>
            </a:r>
          </a:p>
          <a:p>
            <a:pPr lvl="1"/>
            <a:r>
              <a:rPr lang="en-US" dirty="0" smtClean="0"/>
              <a:t>How big (many inputs) should the gates have?</a:t>
            </a:r>
          </a:p>
          <a:p>
            <a:pPr lvl="2"/>
            <a:r>
              <a:rPr lang="en-US" dirty="0" smtClean="0"/>
              <a:t>Are </a:t>
            </a:r>
            <a:r>
              <a:rPr lang="en-US" dirty="0" err="1" smtClean="0"/>
              <a:t>LUTs</a:t>
            </a:r>
            <a:r>
              <a:rPr lang="en-US" dirty="0" smtClean="0"/>
              <a:t> really the right thing…</a:t>
            </a:r>
          </a:p>
          <a:p>
            <a:pPr lvl="1"/>
            <a:r>
              <a:rPr lang="en-US" dirty="0" smtClean="0"/>
              <a:t>How rich is the interconnect?</a:t>
            </a:r>
          </a:p>
          <a:p>
            <a:pPr lvl="2"/>
            <a:r>
              <a:rPr lang="en-US" dirty="0" smtClean="0"/>
              <a:t>Wires/channel</a:t>
            </a:r>
          </a:p>
          <a:p>
            <a:pPr lvl="2"/>
            <a:r>
              <a:rPr lang="en-US" dirty="0" smtClean="0"/>
              <a:t>Wire length</a:t>
            </a:r>
          </a:p>
          <a:p>
            <a:pPr lvl="2"/>
            <a:r>
              <a:rPr lang="en-US" dirty="0" smtClean="0"/>
              <a:t>Switching options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Blocks</a:t>
            </a:r>
          </a:p>
          <a:p>
            <a:pPr lvl="1"/>
            <a:r>
              <a:rPr lang="en-US" dirty="0" smtClean="0"/>
              <a:t>hardwired fast-carry logic</a:t>
            </a:r>
          </a:p>
          <a:p>
            <a:pPr lvl="2"/>
            <a:r>
              <a:rPr lang="en-US" dirty="0" smtClean="0"/>
              <a:t>Can implement adder bit in single “LUT”</a:t>
            </a:r>
          </a:p>
          <a:p>
            <a:pPr lvl="1"/>
            <a:r>
              <a:rPr lang="en-US" dirty="0" smtClean="0"/>
              <a:t>Speed optimized: 6-LUTs</a:t>
            </a:r>
          </a:p>
          <a:p>
            <a:pPr lvl="1"/>
            <a:r>
              <a:rPr lang="en-US" dirty="0" smtClean="0"/>
              <a:t>Energy, Cost optimization: 4-LUTs </a:t>
            </a:r>
          </a:p>
          <a:p>
            <a:pPr lvl="1"/>
            <a:r>
              <a:rPr lang="en-US" dirty="0" smtClean="0"/>
              <a:t>Clusters many </a:t>
            </a:r>
            <a:r>
              <a:rPr lang="en-US" dirty="0" err="1" smtClean="0"/>
              <a:t>LUTs</a:t>
            </a:r>
            <a:r>
              <a:rPr lang="en-US" dirty="0" smtClean="0"/>
              <a:t> into a tile</a:t>
            </a:r>
          </a:p>
          <a:p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Mesh, segments of length 4 and longer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</a:t>
            </a:r>
            <a:r>
              <a:rPr lang="en-US" dirty="0" err="1" smtClean="0"/>
              <a:t>LUTs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there be more than </a:t>
            </a:r>
            <a:r>
              <a:rPr lang="en-US" dirty="0" err="1" smtClean="0"/>
              <a:t>LUTs</a:t>
            </a:r>
            <a:r>
              <a:rPr lang="en-US" dirty="0" smtClean="0"/>
              <a:t> in the “array” fabric?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else might we want?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Embedded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One flip-flop per LUT doesn’t store state densely</a:t>
            </a:r>
          </a:p>
          <a:p>
            <a:r>
              <a:rPr lang="en-US" dirty="0" smtClean="0"/>
              <a:t>Want memory close to logic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81400"/>
            <a:ext cx="3215150" cy="307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pipeline and retime to reduce cycle time on acyclic dataflow 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two_adder_pipeline_highlight_la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4090572"/>
            <a:ext cx="8534400" cy="130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Memory in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logic clusters</a:t>
            </a:r>
          </a:p>
          <a:p>
            <a:r>
              <a:rPr lang="en-US" dirty="0" smtClean="0"/>
              <a:t>Convenient to replace columns</a:t>
            </a:r>
          </a:p>
          <a:p>
            <a:pPr lvl="1"/>
            <a:r>
              <a:rPr lang="en-US" dirty="0" smtClean="0"/>
              <a:t>Since area of memory may not match area of logic cluster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Embedded Memory in FPGA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1159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Logic</a:t>
            </a:r>
          </a:p>
          <a:p>
            <a:r>
              <a:rPr lang="en-US" dirty="0" smtClean="0">
                <a:latin typeface="+mn-lt"/>
              </a:rPr>
              <a:t>Cluster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129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</a:t>
            </a:r>
          </a:p>
          <a:p>
            <a:r>
              <a:rPr lang="en-US" dirty="0" smtClean="0">
                <a:latin typeface="+mn-lt"/>
              </a:rPr>
              <a:t>Bank</a:t>
            </a:r>
            <a:endParaRPr lang="en-US" dirty="0"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rot="5400000">
            <a:off x="2263536" y="1844061"/>
            <a:ext cx="845403" cy="343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 bwMode="auto">
          <a:xfrm rot="16200000" flipH="1">
            <a:off x="667284" y="1734083"/>
            <a:ext cx="388203" cy="106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00600" y="1752600"/>
            <a:ext cx="1600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800600" y="838200"/>
            <a:ext cx="1638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</a:t>
            </a:r>
          </a:p>
          <a:p>
            <a:r>
              <a:rPr lang="en-US" dirty="0" smtClean="0">
                <a:latin typeface="+mn-lt"/>
              </a:rPr>
              <a:t>Frequency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867400"/>
            <a:ext cx="7436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 banks on Xilinx called </a:t>
            </a:r>
            <a:r>
              <a:rPr lang="en-US" dirty="0" err="1" smtClean="0">
                <a:latin typeface="+mn-lt"/>
              </a:rPr>
              <a:t>BRAMs</a:t>
            </a:r>
            <a:r>
              <a:rPr lang="en-US" dirty="0" smtClean="0">
                <a:latin typeface="+mn-lt"/>
              </a:rPr>
              <a:t> (Block </a:t>
            </a:r>
            <a:r>
              <a:rPr lang="en-US" dirty="0" err="1" smtClean="0">
                <a:latin typeface="+mn-lt"/>
              </a:rPr>
              <a:t>RAMs</a:t>
            </a:r>
            <a:r>
              <a:rPr lang="en-US" dirty="0" smtClean="0">
                <a:latin typeface="+mn-lt"/>
              </a:rPr>
              <a:t>)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Hardwired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build multipliers out of </a:t>
            </a:r>
            <a:r>
              <a:rPr lang="en-US" dirty="0" err="1" smtClean="0"/>
              <a:t>LUTs</a:t>
            </a:r>
            <a:endParaRPr lang="en-US" dirty="0" smtClean="0"/>
          </a:p>
          <a:p>
            <a:pPr lvl="1"/>
            <a:r>
              <a:rPr lang="en-US" dirty="0" smtClean="0"/>
              <a:t>Just as can implement multiplies on processor out of adds</a:t>
            </a:r>
          </a:p>
          <a:p>
            <a:r>
              <a:rPr lang="en-US" dirty="0" smtClean="0"/>
              <a:t>But, custom multiplier is smaller than LUT-configured multiplier</a:t>
            </a:r>
          </a:p>
          <a:p>
            <a:pPr lvl="1"/>
            <a:r>
              <a:rPr lang="en-US" dirty="0" smtClean="0"/>
              <a:t>…and multipliers common in signal processing, scientific/engineering compute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Multiplier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Integrate like memories</a:t>
            </a:r>
          </a:p>
          <a:p>
            <a:pPr lvl="1"/>
            <a:r>
              <a:rPr lang="en-US" dirty="0" smtClean="0"/>
              <a:t>Replace columns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33400" y="2819400"/>
          <a:ext cx="777240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FPGA Architecture Design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 smtClean="0"/>
              <a:t>Size of Memories? Multipliers?</a:t>
            </a:r>
          </a:p>
          <a:p>
            <a:r>
              <a:rPr lang="en-US" dirty="0" smtClean="0"/>
              <a:t>Mix of </a:t>
            </a:r>
            <a:r>
              <a:rPr lang="en-US" dirty="0" err="1" smtClean="0"/>
              <a:t>LUTs</a:t>
            </a:r>
            <a:r>
              <a:rPr lang="en-US" dirty="0" smtClean="0"/>
              <a:t>, Memories, Multipliers?</a:t>
            </a:r>
          </a:p>
          <a:p>
            <a:r>
              <a:rPr lang="en-US" dirty="0" smtClean="0"/>
              <a:t>Add processors? Floating-point?</a:t>
            </a:r>
          </a:p>
          <a:p>
            <a:r>
              <a:rPr lang="en-US" dirty="0" smtClean="0"/>
              <a:t>Other hardwired blocks?</a:t>
            </a:r>
          </a:p>
          <a:p>
            <a:r>
              <a:rPr lang="en-US" dirty="0" smtClean="0"/>
              <a:t>How manage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961232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XC7Z020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6-LUTs:   53,200</a:t>
            </a:r>
          </a:p>
          <a:p>
            <a:r>
              <a:rPr lang="en-US" dirty="0" smtClean="0"/>
              <a:t>DSP Blocks: 220</a:t>
            </a:r>
          </a:p>
          <a:p>
            <a:pPr lvl="1"/>
            <a:r>
              <a:rPr lang="en-US" dirty="0" smtClean="0"/>
              <a:t>18x25 multiply, 48b accumulate</a:t>
            </a:r>
          </a:p>
          <a:p>
            <a:r>
              <a:rPr lang="en-US" dirty="0" smtClean="0"/>
              <a:t>Block </a:t>
            </a:r>
            <a:r>
              <a:rPr lang="en-US" dirty="0" err="1" smtClean="0"/>
              <a:t>RAMs</a:t>
            </a:r>
            <a:r>
              <a:rPr lang="en-US" dirty="0" smtClean="0"/>
              <a:t> (</a:t>
            </a:r>
            <a:r>
              <a:rPr lang="en-US" dirty="0" err="1" smtClean="0"/>
              <a:t>BRAMs</a:t>
            </a:r>
            <a:r>
              <a:rPr lang="en-US" dirty="0" smtClean="0"/>
              <a:t>): 140</a:t>
            </a:r>
          </a:p>
          <a:p>
            <a:pPr lvl="1"/>
            <a:r>
              <a:rPr lang="en-US" dirty="0" smtClean="0"/>
              <a:t>36Kb</a:t>
            </a:r>
          </a:p>
          <a:p>
            <a:pPr lvl="1"/>
            <a:r>
              <a:rPr lang="en-US" dirty="0" smtClean="0"/>
              <a:t>Dual port</a:t>
            </a:r>
          </a:p>
          <a:p>
            <a:pPr lvl="1"/>
            <a:r>
              <a:rPr lang="en-US" dirty="0" smtClean="0"/>
              <a:t>Up to 72b </a:t>
            </a:r>
            <a:r>
              <a:rPr lang="en-US" dirty="0" smtClean="0"/>
              <a:t>wide  (512x72)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64500" cy="397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172200"/>
            <a:ext cx="494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UG479 DSP48E1 User’s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9067800" cy="306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Can we retime to reduce cycle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two_adder_pipeline_cyc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1132" y="3581400"/>
            <a:ext cx="5313968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compare between ARM/NEON and FPGA array?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Adder-bits/second?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Multiply-accumulators/second?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Capacity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Says </a:t>
            </a:r>
            <a:r>
              <a:rPr lang="en-US" dirty="0" err="1" smtClean="0"/>
              <a:t>Zynq</a:t>
            </a:r>
            <a:r>
              <a:rPr lang="en-US" dirty="0" smtClean="0"/>
              <a:t> has high computational capacity in FPGA</a:t>
            </a:r>
          </a:p>
          <a:p>
            <a:r>
              <a:rPr lang="en-US" dirty="0" smtClean="0"/>
              <a:t>More broadly</a:t>
            </a:r>
          </a:p>
          <a:p>
            <a:pPr lvl="1"/>
            <a:r>
              <a:rPr lang="en-US" dirty="0" smtClean="0"/>
              <a:t>FPGA can have more compute/area than processor</a:t>
            </a:r>
          </a:p>
          <a:p>
            <a:pPr lvl="2"/>
            <a:r>
              <a:rPr lang="en-US" dirty="0" smtClean="0"/>
              <a:t>E.g., more adder bits in some fixed area</a:t>
            </a:r>
          </a:p>
          <a:p>
            <a:pPr lvl="1"/>
            <a:r>
              <a:rPr lang="en-US" dirty="0" smtClean="0"/>
              <a:t>SIMD can have more compute/area than processor</a:t>
            </a:r>
          </a:p>
          <a:p>
            <a:pPr lvl="2"/>
            <a:r>
              <a:rPr lang="en-US" dirty="0" smtClean="0"/>
              <a:t>How wide SIMD can you exploit?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FPGA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r>
              <a:rPr lang="en-US" dirty="0" smtClean="0"/>
              <a:t>FPGA Array has high raw capacity</a:t>
            </a:r>
          </a:p>
          <a:p>
            <a:r>
              <a:rPr lang="en-US" dirty="0" smtClean="0"/>
              <a:t>Exploitable when computation has high regularity</a:t>
            </a:r>
          </a:p>
          <a:p>
            <a:pPr lvl="1"/>
            <a:r>
              <a:rPr lang="en-US" dirty="0" smtClean="0"/>
              <a:t>Uses the same computation over-and-over</a:t>
            </a:r>
          </a:p>
          <a:p>
            <a:pPr lvl="1"/>
            <a:r>
              <a:rPr lang="en-US" dirty="0" smtClean="0"/>
              <a:t>High throughput on a computation</a:t>
            </a:r>
          </a:p>
          <a:p>
            <a:pPr lvl="1"/>
            <a:r>
              <a:rPr lang="en-US" dirty="0" smtClean="0"/>
              <a:t>Build customized accelerator pipeline to match the computation</a:t>
            </a:r>
          </a:p>
          <a:p>
            <a:r>
              <a:rPr lang="en-US" dirty="0" smtClean="0"/>
              <a:t>Low-hanging fruit</a:t>
            </a:r>
          </a:p>
          <a:p>
            <a:pPr lvl="1"/>
            <a:r>
              <a:rPr lang="en-US" dirty="0" smtClean="0"/>
              <a:t>Operator/function takes most of the compute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90/10 Rule (of Thumb)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572000"/>
          </a:xfrm>
        </p:spPr>
        <p:txBody>
          <a:bodyPr/>
          <a:lstStyle/>
          <a:p>
            <a:r>
              <a:rPr lang="en-US" dirty="0" smtClean="0"/>
              <a:t>Observation that code is not used uniformly</a:t>
            </a:r>
          </a:p>
          <a:p>
            <a:r>
              <a:rPr lang="en-US" dirty="0" smtClean="0"/>
              <a:t>90% of the time is spent in 10% of the code</a:t>
            </a:r>
          </a:p>
          <a:p>
            <a:r>
              <a:rPr lang="en-US" dirty="0" smtClean="0"/>
              <a:t>Knuth: 50% of the time in 2% of the code</a:t>
            </a:r>
          </a:p>
          <a:p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Build custom </a:t>
            </a:r>
            <a:r>
              <a:rPr lang="en-US" dirty="0" err="1" smtClean="0"/>
              <a:t>datapath</a:t>
            </a:r>
            <a:r>
              <a:rPr lang="en-US" dirty="0" smtClean="0"/>
              <a:t> in FPGA (hardware) for that 10% (or 2%) of the code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r>
              <a:rPr lang="en-US" dirty="0" smtClean="0"/>
              <a:t>Custom accelerators efficient for large computations</a:t>
            </a:r>
          </a:p>
          <a:p>
            <a:pPr lvl="1"/>
            <a:r>
              <a:rPr lang="en-US" dirty="0" smtClean="0"/>
              <a:t>Exploit Instruction-level parallelism</a:t>
            </a:r>
          </a:p>
          <a:p>
            <a:pPr lvl="1"/>
            <a:r>
              <a:rPr lang="en-US" dirty="0" smtClean="0"/>
              <a:t>Run many low-level operations in parallel</a:t>
            </a:r>
          </a:p>
          <a:p>
            <a:r>
              <a:rPr lang="en-US" dirty="0" smtClean="0"/>
              <a:t>Field Programmable Gate Arrays (</a:t>
            </a:r>
            <a:r>
              <a:rPr lang="en-US" dirty="0" err="1" smtClean="0"/>
              <a:t>FPGAs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post-fabrication configuration of custom accelerator pipelines</a:t>
            </a:r>
          </a:p>
          <a:p>
            <a:pPr lvl="1"/>
            <a:r>
              <a:rPr lang="en-US" dirty="0" smtClean="0"/>
              <a:t>Can offer high computational capacity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r>
              <a:rPr lang="en-US" dirty="0" smtClean="0"/>
              <a:t>Reading for Day 9 on canvas</a:t>
            </a:r>
          </a:p>
          <a:p>
            <a:r>
              <a:rPr lang="en-US" dirty="0" smtClean="0"/>
              <a:t>HW4 due Friday</a:t>
            </a:r>
          </a:p>
          <a:p>
            <a:r>
              <a:rPr lang="en-US" dirty="0" smtClean="0"/>
              <a:t>No homework due 10</a:t>
            </a:r>
            <a:r>
              <a:rPr lang="en-US" dirty="0" smtClean="0"/>
              <a:t>/5 </a:t>
            </a:r>
            <a:r>
              <a:rPr lang="en-US" dirty="0" smtClean="0"/>
              <a:t>(Fall Break)</a:t>
            </a:r>
          </a:p>
          <a:p>
            <a:r>
              <a:rPr lang="en-US" dirty="0" smtClean="0"/>
              <a:t>HW5 out</a:t>
            </a:r>
          </a:p>
          <a:p>
            <a:pPr lvl="1"/>
            <a:r>
              <a:rPr lang="en-US" dirty="0" smtClean="0"/>
              <a:t>Due 10/</a:t>
            </a:r>
            <a:r>
              <a:rPr lang="en-US" dirty="0" smtClean="0"/>
              <a:t>12</a:t>
            </a:r>
          </a:p>
          <a:p>
            <a:pPr lvl="1"/>
            <a:r>
              <a:rPr lang="en-US" dirty="0" err="1" smtClean="0"/>
              <a:t>SDSoC</a:t>
            </a:r>
            <a:r>
              <a:rPr lang="en-US" dirty="0" smtClean="0"/>
              <a:t> synthesis</a:t>
            </a:r>
            <a:r>
              <a:rPr lang="en-US" dirty="0" smtClean="0"/>
              <a:t> slow </a:t>
            </a:r>
            <a:r>
              <a:rPr lang="en-US" dirty="0" smtClean="0"/>
              <a:t>(plan for 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May need to run </a:t>
            </a:r>
            <a:r>
              <a:rPr lang="en-US" dirty="0" err="1" smtClean="0"/>
              <a:t>Vivado</a:t>
            </a:r>
            <a:r>
              <a:rPr lang="en-US" dirty="0" smtClean="0"/>
              <a:t> HLS on </a:t>
            </a:r>
            <a:r>
              <a:rPr lang="en-US" dirty="0" err="1" smtClean="0"/>
              <a:t>linux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Retiming Limits?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prevents us from</a:t>
            </a:r>
            <a:r>
              <a:rPr lang="en-US" dirty="0" smtClean="0">
                <a:solidFill>
                  <a:srgbClr val="FF6600"/>
                </a:solidFill>
              </a:rPr>
              <a:t> retiming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two_adder_pipeline_cyc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1132" y="3581400"/>
            <a:ext cx="5313968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Retiming does not allow us to change the </a:t>
            </a:r>
            <a:r>
              <a:rPr lang="en-US" i="1" dirty="0" smtClean="0"/>
              <a:t>number of registers inside a cycle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Limit to cycle time</a:t>
            </a:r>
          </a:p>
          <a:p>
            <a:pPr lvl="1"/>
            <a:r>
              <a:rPr lang="en-US" dirty="0" smtClean="0"/>
              <a:t>Max delay in cycle / Registers in cycle</a:t>
            </a:r>
          </a:p>
          <a:p>
            <a:r>
              <a:rPr lang="en-US" dirty="0" smtClean="0"/>
              <a:t>Pipelining doesn’t help inside cycle</a:t>
            </a:r>
          </a:p>
          <a:p>
            <a:pPr lvl="1"/>
            <a:r>
              <a:rPr lang="en-US" dirty="0" smtClean="0"/>
              <a:t>Cannot push registers into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Delay of cycle?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Registers in cycle?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happens to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54843</TotalTime>
  <Words>2191</Words>
  <Application>Microsoft Macintosh PowerPoint</Application>
  <PresentationFormat>On-screen Show (4:3)</PresentationFormat>
  <Paragraphs>414</Paragraphs>
  <Slides>65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Blank Presentation</vt:lpstr>
      <vt:lpstr>ESE532: System-on-a-Chip Architecture</vt:lpstr>
      <vt:lpstr>Today</vt:lpstr>
      <vt:lpstr>Message</vt:lpstr>
      <vt:lpstr>Graph Cycles</vt:lpstr>
      <vt:lpstr>Reminder</vt:lpstr>
      <vt:lpstr>Preclass 1</vt:lpstr>
      <vt:lpstr>Retiming Limits?</vt:lpstr>
      <vt:lpstr>Cycle Observation</vt:lpstr>
      <vt:lpstr>Simple Cycle</vt:lpstr>
      <vt:lpstr>Retiming</vt:lpstr>
      <vt:lpstr>Loop</vt:lpstr>
      <vt:lpstr>Loop</vt:lpstr>
      <vt:lpstr>Initiation Interval (II)</vt:lpstr>
      <vt:lpstr>Loop</vt:lpstr>
      <vt:lpstr>Accelerator Datapaths</vt:lpstr>
      <vt:lpstr>Pipeline for Unrolled Loop</vt:lpstr>
      <vt:lpstr>Preclass 1</vt:lpstr>
      <vt:lpstr>Spatial Pipeline</vt:lpstr>
      <vt:lpstr>Operators</vt:lpstr>
      <vt:lpstr>Accelerators</vt:lpstr>
      <vt:lpstr>Streaming Dataflow</vt:lpstr>
      <vt:lpstr>Streaming Dataflow Example</vt:lpstr>
      <vt:lpstr>Application-Specific SoCs</vt:lpstr>
      <vt:lpstr>Customizable Accelerators</vt:lpstr>
      <vt:lpstr>Field-Programmable  Gate Arrays</vt:lpstr>
      <vt:lpstr>FPGA</vt:lpstr>
      <vt:lpstr>Gate Array</vt:lpstr>
      <vt:lpstr>Gate Array</vt:lpstr>
      <vt:lpstr>GAFPGA</vt:lpstr>
      <vt:lpstr>Mux with configuration bits  = programmable gate</vt:lpstr>
      <vt:lpstr>Preclass 2a</vt:lpstr>
      <vt:lpstr>Preclass 2b</vt:lpstr>
      <vt:lpstr>Mux as Logic</vt:lpstr>
      <vt:lpstr>LUT – LookUp Table</vt:lpstr>
      <vt:lpstr>Preclass 3</vt:lpstr>
      <vt:lpstr>FPGA</vt:lpstr>
      <vt:lpstr>Simplistic FPGA (illustrate possibility)</vt:lpstr>
      <vt:lpstr>Simplistic FPGA (illustrate possibility)</vt:lpstr>
      <vt:lpstr>How big is an m-input mux?</vt:lpstr>
      <vt:lpstr>Simplistic FPGA (illustrate possibility…and expense)</vt:lpstr>
      <vt:lpstr>Interconnect</vt:lpstr>
      <vt:lpstr>Simple FPGA</vt:lpstr>
      <vt:lpstr>Simple FPGA</vt:lpstr>
      <vt:lpstr>Flip-Flops</vt:lpstr>
      <vt:lpstr>Simple FPGA</vt:lpstr>
      <vt:lpstr>FPGA Design</vt:lpstr>
      <vt:lpstr>Modern FPGAs</vt:lpstr>
      <vt:lpstr>More than LUTs</vt:lpstr>
      <vt:lpstr>Embedded Memory</vt:lpstr>
      <vt:lpstr>Embed Memory in Array</vt:lpstr>
      <vt:lpstr>Embedded Memory in FPGA</vt:lpstr>
      <vt:lpstr>Hardwired Multipliers</vt:lpstr>
      <vt:lpstr>Multiplier Integration</vt:lpstr>
      <vt:lpstr>More FPGA Architecture Design Questions</vt:lpstr>
      <vt:lpstr>Zynq</vt:lpstr>
      <vt:lpstr>Slide 56</vt:lpstr>
      <vt:lpstr>XC7Z020</vt:lpstr>
      <vt:lpstr>DSP48</vt:lpstr>
      <vt:lpstr>Preclass 4</vt:lpstr>
      <vt:lpstr>Compute Capacity</vt:lpstr>
      <vt:lpstr>Capacity  Density</vt:lpstr>
      <vt:lpstr>FPGA Potential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191</cp:revision>
  <cp:lastPrinted>2018-09-26T13:42:45Z</cp:lastPrinted>
  <dcterms:created xsi:type="dcterms:W3CDTF">2018-09-25T14:13:32Z</dcterms:created>
  <dcterms:modified xsi:type="dcterms:W3CDTF">2018-09-26T13:42:49Z</dcterms:modified>
</cp:coreProperties>
</file>