
<file path=[Content_Types].xml><?xml version="1.0" encoding="utf-8"?>
<Types xmlns="http://schemas.openxmlformats.org/package/2006/content-types">
  <Override PartName="/ppt/slideLayouts/slideLayout10.xml" ContentType="application/vnd.openxmlformats-officedocument.presentationml.slideLayout+xml"/>
  <Default Extension="bin" ContentType="application/vnd.openxmlformats-officedocument.presentationml.printerSettings"/>
  <Override PartName="/ppt/slides/slide14.xml" ContentType="application/vnd.openxmlformats-officedocument.presentationml.slide+xml"/>
  <Default Extension="rels" ContentType="application/vnd.openxmlformats-package.relationships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Default Extension="vml" ContentType="application/vnd.openxmlformats-officedocument.vmlDrawing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Default Extension="pict" ContentType="image/pict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notesSlides/notesSlide4.xml" ContentType="application/vnd.openxmlformats-officedocument.presentationml.notesSlide+xml"/>
  <Override PartName="/ppt/embeddings/Microsoft_Equation1.bin" ContentType="application/vnd.openxmlformats-officedocument.oleObject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Default Extension="gif" ContentType="image/gif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381" r:id="rId2"/>
    <p:sldId id="382" r:id="rId3"/>
    <p:sldId id="383" r:id="rId4"/>
    <p:sldId id="445" r:id="rId5"/>
    <p:sldId id="384" r:id="rId6"/>
    <p:sldId id="387" r:id="rId7"/>
    <p:sldId id="444" r:id="rId8"/>
    <p:sldId id="446" r:id="rId9"/>
    <p:sldId id="388" r:id="rId10"/>
    <p:sldId id="394" r:id="rId11"/>
    <p:sldId id="389" r:id="rId12"/>
    <p:sldId id="390" r:id="rId13"/>
    <p:sldId id="391" r:id="rId14"/>
    <p:sldId id="392" r:id="rId15"/>
    <p:sldId id="393" r:id="rId16"/>
    <p:sldId id="447" r:id="rId17"/>
    <p:sldId id="449" r:id="rId18"/>
    <p:sldId id="450" r:id="rId19"/>
    <p:sldId id="451" r:id="rId20"/>
    <p:sldId id="397" r:id="rId21"/>
    <p:sldId id="452" r:id="rId22"/>
    <p:sldId id="399" r:id="rId23"/>
    <p:sldId id="400" r:id="rId24"/>
    <p:sldId id="401" r:id="rId25"/>
    <p:sldId id="402" r:id="rId26"/>
    <p:sldId id="403" r:id="rId27"/>
    <p:sldId id="404" r:id="rId28"/>
    <p:sldId id="406" r:id="rId29"/>
    <p:sldId id="407" r:id="rId30"/>
    <p:sldId id="408" r:id="rId31"/>
    <p:sldId id="409" r:id="rId32"/>
    <p:sldId id="410" r:id="rId33"/>
    <p:sldId id="411" r:id="rId34"/>
    <p:sldId id="412" r:id="rId35"/>
    <p:sldId id="453" r:id="rId36"/>
    <p:sldId id="454" r:id="rId37"/>
    <p:sldId id="455" r:id="rId38"/>
    <p:sldId id="456" r:id="rId39"/>
    <p:sldId id="459" r:id="rId40"/>
    <p:sldId id="458" r:id="rId41"/>
    <p:sldId id="460" r:id="rId42"/>
    <p:sldId id="461" r:id="rId43"/>
    <p:sldId id="462" r:id="rId44"/>
    <p:sldId id="463" r:id="rId45"/>
    <p:sldId id="420" r:id="rId46"/>
    <p:sldId id="419" r:id="rId47"/>
    <p:sldId id="464" r:id="rId48"/>
    <p:sldId id="415" r:id="rId49"/>
    <p:sldId id="414" r:id="rId50"/>
    <p:sldId id="427" r:id="rId51"/>
    <p:sldId id="299" r:id="rId52"/>
    <p:sldId id="300" r:id="rId5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hiddenSlides="1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19" autoAdjust="0"/>
    <p:restoredTop sz="94617" autoAdjust="0"/>
  </p:normalViewPr>
  <p:slideViewPr>
    <p:cSldViewPr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52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df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df"/><Relationship Id="rId3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df"/><Relationship Id="rId3" Type="http://schemas.openxmlformats.org/officeDocument/2006/relationships/image" Target="../media/image1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df"/><Relationship Id="rId3" Type="http://schemas.openxmlformats.org/officeDocument/2006/relationships/image" Target="../media/image18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df"/><Relationship Id="rId3" Type="http://schemas.openxmlformats.org/officeDocument/2006/relationships/image" Target="../media/image20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df"/><Relationship Id="rId3" Type="http://schemas.openxmlformats.org/officeDocument/2006/relationships/image" Target="../media/image22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df"/><Relationship Id="rId3" Type="http://schemas.openxmlformats.org/officeDocument/2006/relationships/image" Target="../media/image24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df"/><Relationship Id="rId3" Type="http://schemas.openxmlformats.org/officeDocument/2006/relationships/image" Target="../media/image24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Relationship Id="rId3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9:  October 1, 2018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Real Time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Worst-case delay from (</a:t>
            </a:r>
            <a:r>
              <a:rPr lang="en-US" dirty="0" err="1" smtClean="0">
                <a:solidFill>
                  <a:srgbClr val="FF6600"/>
                </a:solidFill>
              </a:rPr>
              <a:t>L)eft</a:t>
            </a:r>
            <a:r>
              <a:rPr lang="en-US" dirty="0" smtClean="0">
                <a:solidFill>
                  <a:srgbClr val="FF6600"/>
                </a:solidFill>
              </a:rPr>
              <a:t> press to change in heading?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Cycle rate could operate?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" name="Picture 9" descr="steering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990599" y="3200400"/>
            <a:ext cx="7729025" cy="31204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Real-Time concerns grew up in EE</a:t>
            </a:r>
          </a:p>
          <a:p>
            <a:pPr lvl="1"/>
            <a:r>
              <a:rPr lang="en-US" dirty="0" smtClean="0"/>
              <a:t>Because an analog circuit was the only way could meet frequency demands</a:t>
            </a:r>
          </a:p>
          <a:p>
            <a:pPr lvl="1"/>
            <a:r>
              <a:rPr lang="en-US" dirty="0" smtClean="0"/>
              <a:t>…later a dedicated digital circuit…</a:t>
            </a:r>
          </a:p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Signal processing, video, control, 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Technological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Why not be satisfied with this answer today?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/>
              <a:t>That is, for </a:t>
            </a:r>
            <a:r>
              <a:rPr lang="en-US" dirty="0" smtClean="0"/>
              <a:t>real-time task need dedicated synchronous circuit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Hint: What does </a:t>
            </a:r>
            <a:r>
              <a:rPr lang="en-US" dirty="0" err="1" smtClean="0"/>
              <a:t>preclass</a:t>
            </a:r>
            <a:r>
              <a:rPr lang="en-US" dirty="0" smtClean="0"/>
              <a:t> 2b suggest?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Performance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 smtClean="0"/>
              <a:t>As circuit speeds increased</a:t>
            </a:r>
          </a:p>
          <a:p>
            <a:pPr lvl="1"/>
            <a:r>
              <a:rPr lang="en-US" dirty="0" smtClean="0"/>
              <a:t>Can meet real-time performance demands with heavy </a:t>
            </a:r>
            <a:r>
              <a:rPr lang="en-US" dirty="0" err="1" smtClean="0"/>
              <a:t>sequentialization</a:t>
            </a:r>
            <a:endParaRPr lang="en-US" dirty="0" smtClean="0"/>
          </a:p>
          <a:p>
            <a:r>
              <a:rPr lang="en-US" dirty="0" smtClean="0"/>
              <a:t>Circuit and processor clocks </a:t>
            </a:r>
          </a:p>
          <a:p>
            <a:pPr lvl="1"/>
            <a:r>
              <a:rPr lang="en-US" dirty="0" smtClean="0"/>
              <a:t>from MHz to GHz</a:t>
            </a:r>
          </a:p>
          <a:p>
            <a:r>
              <a:rPr lang="en-US" dirty="0" smtClean="0"/>
              <a:t>Many real-time task rates unchanged</a:t>
            </a:r>
          </a:p>
          <a:p>
            <a:pPr lvl="1"/>
            <a:r>
              <a:rPr lang="en-US" dirty="0" smtClean="0"/>
              <a:t>44KHz audio, 33 frames/second video</a:t>
            </a:r>
          </a:p>
          <a:p>
            <a:r>
              <a:rPr lang="en-US" dirty="0" smtClean="0"/>
              <a:t>Even 100MHz processor</a:t>
            </a:r>
          </a:p>
          <a:p>
            <a:pPr lvl="1"/>
            <a:r>
              <a:rPr lang="en-US" dirty="0" smtClean="0"/>
              <a:t>Can implement audio in a small fraction of its computational throughput capacity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HW/SW Co-Design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 Engineers – know can implement anything as hardware or software</a:t>
            </a:r>
          </a:p>
          <a:p>
            <a:r>
              <a:rPr lang="en-US" dirty="0" smtClean="0"/>
              <a:t>Want freedom to move between hardware and software to meet requirements</a:t>
            </a:r>
          </a:p>
          <a:p>
            <a:pPr lvl="1"/>
            <a:r>
              <a:rPr lang="en-US" dirty="0" smtClean="0"/>
              <a:t>Performance, costs, energy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 real-time demands / guarantees</a:t>
            </a:r>
          </a:p>
          <a:p>
            <a:pPr lvl="1"/>
            <a:r>
              <a:rPr lang="en-US" dirty="0" smtClean="0"/>
              <a:t>Economically using programmable architectures</a:t>
            </a:r>
          </a:p>
          <a:p>
            <a:r>
              <a:rPr lang="en-US" dirty="0" err="1" smtClean="0"/>
              <a:t>Sequentialize</a:t>
            </a:r>
            <a:r>
              <a:rPr lang="en-US" dirty="0" smtClean="0"/>
              <a:t> and share resources with deterministic, guaranteed timing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Processor Data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772400" cy="4648200"/>
          </a:xfrm>
        </p:spPr>
        <p:txBody>
          <a:bodyPr/>
          <a:lstStyle/>
          <a:p>
            <a:r>
              <a:rPr lang="en-US" dirty="0" smtClean="0"/>
              <a:t>Traditional Processor Data Caches are a heuristic instance of this</a:t>
            </a:r>
          </a:p>
          <a:p>
            <a:pPr lvl="1"/>
            <a:r>
              <a:rPr lang="en-US" dirty="0" smtClean="0"/>
              <a:t>Add a small memory local to the processor</a:t>
            </a:r>
          </a:p>
          <a:p>
            <a:pPr lvl="2"/>
            <a:r>
              <a:rPr lang="en-US" dirty="0" smtClean="0"/>
              <a:t>It is fast, low latency</a:t>
            </a:r>
          </a:p>
          <a:p>
            <a:pPr lvl="1"/>
            <a:r>
              <a:rPr lang="en-US" dirty="0" smtClean="0"/>
              <a:t>Store anything fetched from large/remote memory in local memory</a:t>
            </a:r>
          </a:p>
          <a:p>
            <a:pPr lvl="2"/>
            <a:r>
              <a:rPr lang="en-US" dirty="0" smtClean="0"/>
              <a:t>Hoping for reuse in near future</a:t>
            </a:r>
          </a:p>
          <a:p>
            <a:pPr lvl="1"/>
            <a:r>
              <a:rPr lang="en-US" dirty="0" smtClean="0"/>
              <a:t>On every fetch, check local memory before go to large memory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5074090"/>
            <a:ext cx="4800600" cy="17839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15741" y="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+mn-lt"/>
              </a:rPr>
              <a:t>Day 3</a:t>
            </a:r>
            <a:endParaRPr lang="en-US" dirty="0">
              <a:solidFill>
                <a:srgbClr val="3366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Processor Data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267200"/>
          </a:xfrm>
        </p:spPr>
        <p:txBody>
          <a:bodyPr/>
          <a:lstStyle/>
          <a:p>
            <a:r>
              <a:rPr lang="en-US" dirty="0" smtClean="0"/>
              <a:t>Demands more than a small memory</a:t>
            </a:r>
          </a:p>
          <a:p>
            <a:pPr lvl="1"/>
            <a:r>
              <a:rPr lang="en-US" dirty="0" smtClean="0"/>
              <a:t>Need to sparsely store address/data mappings from large memory</a:t>
            </a:r>
          </a:p>
          <a:p>
            <a:pPr lvl="1"/>
            <a:r>
              <a:rPr lang="en-US" dirty="0" smtClean="0"/>
              <a:t>Makes more area/delay/energy expensive than just a simple memory of capacity</a:t>
            </a:r>
          </a:p>
          <a:p>
            <a:r>
              <a:rPr lang="en-US" dirty="0" smtClean="0"/>
              <a:t>Don’t need explicit data movement</a:t>
            </a:r>
          </a:p>
          <a:p>
            <a:r>
              <a:rPr lang="en-US" dirty="0" smtClean="0"/>
              <a:t>Cannot control when data moved/saved</a:t>
            </a:r>
          </a:p>
          <a:p>
            <a:pPr lvl="1"/>
            <a:r>
              <a:rPr lang="en-US" dirty="0" smtClean="0"/>
              <a:t>Bad for determinism</a:t>
            </a:r>
          </a:p>
          <a:p>
            <a:r>
              <a:rPr lang="en-US" dirty="0" smtClean="0"/>
              <a:t>Limited ability to control what stays in small memory simultaneously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15741" y="0"/>
            <a:ext cx="988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  <a:latin typeface="+mn-lt"/>
              </a:rPr>
              <a:t>Day 3</a:t>
            </a:r>
            <a:endParaRPr lang="en-US" dirty="0">
              <a:solidFill>
                <a:srgbClr val="3366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Processor Data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772400" cy="4648200"/>
          </a:xfrm>
        </p:spPr>
        <p:txBody>
          <a:bodyPr/>
          <a:lstStyle/>
          <a:p>
            <a:r>
              <a:rPr lang="en-US" dirty="0" smtClean="0"/>
              <a:t>Traditional Processor Data Caches are a heuristic instance of this</a:t>
            </a:r>
          </a:p>
          <a:p>
            <a:pPr lvl="1"/>
            <a:r>
              <a:rPr lang="en-US" dirty="0" smtClean="0"/>
              <a:t>Store anything fetched from large/remote memory in local memory</a:t>
            </a:r>
          </a:p>
          <a:p>
            <a:pPr lvl="2"/>
            <a:r>
              <a:rPr lang="en-US" dirty="0" smtClean="0"/>
              <a:t>Hoping for reuse in near future</a:t>
            </a:r>
          </a:p>
          <a:p>
            <a:pPr lvl="1"/>
            <a:r>
              <a:rPr lang="en-US" dirty="0" smtClean="0"/>
              <a:t>On every fetch, check local memory before go to large memory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Stall processor while waiting for data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5074090"/>
            <a:ext cx="4800600" cy="17839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3: </a:t>
            </a:r>
            <a:br>
              <a:rPr lang="en-US" dirty="0" smtClean="0"/>
            </a:br>
            <a:r>
              <a:rPr lang="en-US" dirty="0" smtClean="0"/>
              <a:t>Processor Cache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114800"/>
          </a:xfrm>
        </p:spPr>
        <p:txBody>
          <a:bodyPr/>
          <a:lstStyle/>
          <a:p>
            <a:r>
              <a:rPr lang="en-US" dirty="0" smtClean="0"/>
              <a:t>Assume </a:t>
            </a:r>
          </a:p>
          <a:p>
            <a:pPr lvl="1"/>
            <a:r>
              <a:rPr lang="en-US" dirty="0" smtClean="0"/>
              <a:t>cache miss (go to large memory) takes 10 cycles</a:t>
            </a:r>
          </a:p>
          <a:p>
            <a:pPr lvl="1"/>
            <a:r>
              <a:rPr lang="en-US" dirty="0" smtClean="0"/>
              <a:t>Cache hit (small memory) takes 1</a:t>
            </a:r>
          </a:p>
          <a:p>
            <a:pPr lvl="1"/>
            <a:r>
              <a:rPr lang="en-US" dirty="0" smtClean="0"/>
              <a:t>Start with empty cache</a:t>
            </a:r>
          </a:p>
          <a:p>
            <a:r>
              <a:rPr lang="en-US" dirty="0" smtClean="0"/>
              <a:t>Due to memory delay, </a:t>
            </a:r>
            <a:r>
              <a:rPr lang="en-US" dirty="0" smtClean="0">
                <a:solidFill>
                  <a:srgbClr val="FF6600"/>
                </a:solidFill>
              </a:rPr>
              <a:t>how long to execute</a:t>
            </a:r>
            <a:r>
              <a:rPr lang="en-US" dirty="0" smtClean="0"/>
              <a:t>: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4800600"/>
            <a:ext cx="18786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a[0]+a[1];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c</a:t>
            </a:r>
            <a:r>
              <a:rPr lang="en-US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a[1]+a[2];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</a:t>
            </a:r>
            <a:r>
              <a:rPr lang="en-US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a[2]+a[0];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57800" y="4876800"/>
            <a:ext cx="191275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=</a:t>
            </a:r>
            <a:r>
              <a:rPr lang="en-US" dirty="0" err="1" smtClean="0">
                <a:latin typeface="+mn-lt"/>
              </a:rPr>
              <a:t>a[i]+a[j</a:t>
            </a:r>
            <a:r>
              <a:rPr lang="en-US" dirty="0" smtClean="0">
                <a:latin typeface="+mn-lt"/>
              </a:rPr>
              <a:t>];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c</a:t>
            </a:r>
            <a:r>
              <a:rPr lang="en-US" dirty="0" smtClean="0">
                <a:latin typeface="+mn-lt"/>
              </a:rPr>
              <a:t>=</a:t>
            </a:r>
            <a:r>
              <a:rPr lang="en-US" dirty="0" err="1" smtClean="0">
                <a:latin typeface="+mn-lt"/>
              </a:rPr>
              <a:t>a[k]+a[l</a:t>
            </a:r>
            <a:r>
              <a:rPr lang="en-US" dirty="0" smtClean="0">
                <a:latin typeface="+mn-lt"/>
              </a:rPr>
              <a:t>];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d</a:t>
            </a:r>
            <a:r>
              <a:rPr lang="en-US" dirty="0" smtClean="0">
                <a:latin typeface="+mn-lt"/>
              </a:rPr>
              <a:t>=</a:t>
            </a:r>
            <a:r>
              <a:rPr lang="en-US" dirty="0" err="1" smtClean="0">
                <a:latin typeface="+mn-lt"/>
              </a:rPr>
              <a:t>a[m]+a[n</a:t>
            </a:r>
            <a:r>
              <a:rPr lang="en-US" dirty="0" smtClean="0">
                <a:latin typeface="+mn-lt"/>
              </a:rPr>
              <a:t>];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Real Time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Demands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Challenges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Algorithms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Architecture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Disciplines to achieve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pPr lvl="1"/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Instructions on “General Purpose” processors take variable number of cycles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cycles?</a:t>
            </a:r>
            <a:endParaRPr lang="en-US" dirty="0" smtClean="0">
              <a:solidFill>
                <a:srgbClr val="FF6600"/>
              </a:solidFill>
            </a:endParaRPr>
          </a:p>
          <a:p>
            <a:pPr lvl="1"/>
            <a:r>
              <a:rPr lang="en-US" dirty="0" smtClean="0"/>
              <a:t>sin, </a:t>
            </a:r>
            <a:r>
              <a:rPr lang="en-US" dirty="0" err="1" smtClean="0"/>
              <a:t>cos</a:t>
            </a:r>
            <a:r>
              <a:rPr lang="en-US" dirty="0" smtClean="0"/>
              <a:t> 100 cycles each</a:t>
            </a:r>
          </a:p>
          <a:p>
            <a:pPr lvl="1"/>
            <a:r>
              <a:rPr lang="en-US" dirty="0" smtClean="0"/>
              <a:t>Assignments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3200400"/>
            <a:ext cx="849598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latin typeface="Courier"/>
                <a:cs typeface="Courier"/>
              </a:rPr>
              <a:t> </a:t>
            </a:r>
            <a:r>
              <a:rPr lang="en-US" sz="3600" dirty="0" err="1" smtClean="0">
                <a:latin typeface="Courier"/>
                <a:cs typeface="Courier"/>
              </a:rPr>
              <a:t>old_sh</a:t>
            </a:r>
            <a:r>
              <a:rPr lang="en-US" sz="3600" dirty="0" smtClean="0">
                <a:latin typeface="Courier"/>
                <a:cs typeface="Courier"/>
              </a:rPr>
              <a:t>=</a:t>
            </a:r>
            <a:r>
              <a:rPr lang="en-US" sz="3600" dirty="0" err="1" smtClean="0">
                <a:latin typeface="Courier"/>
                <a:cs typeface="Courier"/>
              </a:rPr>
              <a:t>sh</a:t>
            </a:r>
            <a:r>
              <a:rPr lang="en-US" sz="3600" dirty="0" smtClean="0">
                <a:latin typeface="Courier"/>
                <a:cs typeface="Courier"/>
              </a:rPr>
              <a:t>; </a:t>
            </a:r>
            <a:r>
              <a:rPr lang="en-US" sz="3600" dirty="0" err="1" smtClean="0">
                <a:latin typeface="Courier"/>
                <a:cs typeface="Courier"/>
              </a:rPr>
              <a:t>old_ch</a:t>
            </a:r>
            <a:r>
              <a:rPr lang="en-US" sz="3600" dirty="0" smtClean="0">
                <a:latin typeface="Courier"/>
                <a:cs typeface="Courier"/>
              </a:rPr>
              <a:t>=</a:t>
            </a:r>
            <a:r>
              <a:rPr lang="en-US" sz="3600" dirty="0" err="1" smtClean="0">
                <a:latin typeface="Courier"/>
                <a:cs typeface="Courier"/>
              </a:rPr>
              <a:t>ch</a:t>
            </a:r>
            <a:r>
              <a:rPr lang="en-US" sz="3600" dirty="0" smtClean="0">
                <a:latin typeface="Courier"/>
                <a:cs typeface="Courier"/>
              </a:rPr>
              <a:t>;</a:t>
            </a:r>
          </a:p>
          <a:p>
            <a:r>
              <a:rPr lang="en-US" sz="3600" dirty="0" smtClean="0">
                <a:latin typeface="Courier"/>
                <a:cs typeface="Courier"/>
              </a:rPr>
              <a:t>   if (!left || !right)</a:t>
            </a:r>
            <a:r>
              <a:rPr lang="en-US" sz="3600" dirty="0" smtClean="0">
                <a:latin typeface="Courier"/>
                <a:cs typeface="Courier"/>
              </a:rPr>
              <a:t> </a:t>
            </a:r>
          </a:p>
          <a:p>
            <a:r>
              <a:rPr lang="en-US" sz="3600" dirty="0" smtClean="0">
                <a:latin typeface="Courier"/>
                <a:cs typeface="Courier"/>
              </a:rPr>
              <a:t>        {</a:t>
            </a:r>
            <a:r>
              <a:rPr lang="en-US" sz="3600" dirty="0" err="1" smtClean="0">
                <a:latin typeface="Courier"/>
                <a:cs typeface="Courier"/>
              </a:rPr>
              <a:t>sh</a:t>
            </a:r>
            <a:r>
              <a:rPr lang="en-US" sz="3600" dirty="0" smtClean="0">
                <a:latin typeface="Courier"/>
                <a:cs typeface="Courier"/>
              </a:rPr>
              <a:t>=</a:t>
            </a:r>
            <a:r>
              <a:rPr lang="en-US" sz="3600" dirty="0" err="1" smtClean="0">
                <a:latin typeface="Courier"/>
                <a:cs typeface="Courier"/>
              </a:rPr>
              <a:t>old_sh;ch</a:t>
            </a:r>
            <a:r>
              <a:rPr lang="en-US" sz="3600" dirty="0" smtClean="0">
                <a:latin typeface="Courier"/>
                <a:cs typeface="Courier"/>
              </a:rPr>
              <a:t>=</a:t>
            </a:r>
            <a:r>
              <a:rPr lang="en-US" sz="3600" dirty="0" err="1" smtClean="0">
                <a:latin typeface="Courier"/>
                <a:cs typeface="Courier"/>
              </a:rPr>
              <a:t>old_ch</a:t>
            </a:r>
            <a:r>
              <a:rPr lang="en-US" sz="3600" dirty="0" smtClean="0">
                <a:latin typeface="Courier"/>
                <a:cs typeface="Courier"/>
              </a:rPr>
              <a:t>;}</a:t>
            </a:r>
          </a:p>
          <a:p>
            <a:r>
              <a:rPr lang="en-US" sz="3600" dirty="0" smtClean="0">
                <a:latin typeface="Courier"/>
                <a:cs typeface="Courier"/>
              </a:rPr>
              <a:t>   else</a:t>
            </a:r>
            <a:r>
              <a:rPr lang="en-US" sz="3600" dirty="0" smtClean="0">
                <a:latin typeface="Courier"/>
                <a:cs typeface="Courier"/>
              </a:rPr>
              <a:t> </a:t>
            </a:r>
          </a:p>
          <a:p>
            <a:r>
              <a:rPr lang="en-US" sz="3600" dirty="0" smtClean="0">
                <a:latin typeface="Courier"/>
                <a:cs typeface="Courier"/>
              </a:rPr>
              <a:t>        {</a:t>
            </a:r>
            <a:r>
              <a:rPr lang="en-US" sz="3600" dirty="0" err="1" smtClean="0">
                <a:latin typeface="Courier"/>
                <a:cs typeface="Courier"/>
              </a:rPr>
              <a:t>sh</a:t>
            </a:r>
            <a:r>
              <a:rPr lang="en-US" sz="3600" dirty="0" smtClean="0">
                <a:latin typeface="Courier"/>
                <a:cs typeface="Courier"/>
              </a:rPr>
              <a:t>=</a:t>
            </a:r>
            <a:r>
              <a:rPr lang="en-US" sz="3600" dirty="0" err="1" smtClean="0">
                <a:latin typeface="Courier"/>
                <a:cs typeface="Courier"/>
              </a:rPr>
              <a:t>sine(heading</a:t>
            </a:r>
            <a:r>
              <a:rPr lang="en-US" sz="3600" dirty="0" smtClean="0">
                <a:latin typeface="Courier"/>
                <a:cs typeface="Courier"/>
              </a:rPr>
              <a:t>);</a:t>
            </a:r>
            <a:r>
              <a:rPr lang="en-US" sz="3600" dirty="0" smtClean="0">
                <a:latin typeface="Courier"/>
                <a:cs typeface="Courier"/>
              </a:rPr>
              <a:t> </a:t>
            </a:r>
          </a:p>
          <a:p>
            <a:r>
              <a:rPr lang="en-US" sz="3600" dirty="0" smtClean="0">
                <a:latin typeface="Courier"/>
                <a:cs typeface="Courier"/>
              </a:rPr>
              <a:t>         </a:t>
            </a:r>
            <a:r>
              <a:rPr lang="en-US" sz="3600" dirty="0" err="1" smtClean="0">
                <a:latin typeface="Courier"/>
                <a:cs typeface="Courier"/>
              </a:rPr>
              <a:t>ch</a:t>
            </a:r>
            <a:r>
              <a:rPr lang="en-US" sz="3600" dirty="0" smtClean="0">
                <a:latin typeface="Courier"/>
                <a:cs typeface="Courier"/>
              </a:rPr>
              <a:t>=</a:t>
            </a:r>
            <a:r>
              <a:rPr lang="en-US" sz="3600" dirty="0" err="1" smtClean="0">
                <a:latin typeface="Courier"/>
                <a:cs typeface="Courier"/>
              </a:rPr>
              <a:t>cosine(heading</a:t>
            </a:r>
            <a:r>
              <a:rPr lang="en-US" sz="3600" dirty="0" smtClean="0">
                <a:latin typeface="Courier"/>
                <a:cs typeface="Courier"/>
              </a:rPr>
              <a:t>);}</a:t>
            </a:r>
            <a:endParaRPr lang="en-US" sz="36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cycles?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819400"/>
            <a:ext cx="5295900" cy="334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cycles?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819400"/>
            <a:ext cx="5156200" cy="313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Data-dependent branching, looping</a:t>
            </a:r>
          </a:p>
          <a:p>
            <a:pPr lvl="1"/>
            <a:r>
              <a:rPr lang="en-US" dirty="0" smtClean="0"/>
              <a:t>Means variable time for operations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Architecture – Hardware have variable (data-dependent) delay</a:t>
            </a:r>
          </a:p>
          <a:p>
            <a:pPr lvl="1"/>
            <a:r>
              <a:rPr lang="en-US" dirty="0" smtClean="0"/>
              <a:t>Esp. for General-Purpose processors</a:t>
            </a:r>
          </a:p>
          <a:p>
            <a:pPr lvl="2"/>
            <a:r>
              <a:rPr lang="en-US" dirty="0" smtClean="0"/>
              <a:t>Instructions take different number of cycles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Algorithm – computational specification have variable (data-dependent) operations</a:t>
            </a:r>
          </a:p>
          <a:p>
            <a:pPr lvl="1"/>
            <a:r>
              <a:rPr lang="en-US" dirty="0" smtClean="0"/>
              <a:t>Different number of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238625" y="5846763"/>
          <a:ext cx="3792538" cy="1011237"/>
        </p:xfrm>
        <a:graphic>
          <a:graphicData uri="http://schemas.openxmlformats.org/presentationml/2006/ole">
            <p:oleObj spid="_x0000_s180226" name="Equation" r:id="rId3" imgW="1333500" imgH="35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programming constructs are data-dependent (variable delay)?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Programming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r>
              <a:rPr lang="en-US" dirty="0" smtClean="0"/>
              <a:t>Conditionals: if/then/else</a:t>
            </a:r>
          </a:p>
          <a:p>
            <a:r>
              <a:rPr lang="en-US" dirty="0" smtClean="0"/>
              <a:t>Loops without compile-time determined bounds</a:t>
            </a:r>
          </a:p>
          <a:p>
            <a:pPr lvl="1"/>
            <a:r>
              <a:rPr lang="en-US" dirty="0" smtClean="0"/>
              <a:t>While with termination expressions</a:t>
            </a:r>
          </a:p>
          <a:p>
            <a:pPr lvl="1"/>
            <a:r>
              <a:rPr lang="en-US" dirty="0" smtClean="0"/>
              <a:t>For with data-dependent bounds</a:t>
            </a:r>
          </a:p>
          <a:p>
            <a:r>
              <a:rPr lang="en-US" dirty="0" smtClean="0"/>
              <a:t>Data-dependent recursion</a:t>
            </a:r>
          </a:p>
          <a:p>
            <a:r>
              <a:rPr lang="en-US" dirty="0" smtClean="0"/>
              <a:t>Interrupts</a:t>
            </a:r>
          </a:p>
          <a:p>
            <a:pPr lvl="1"/>
            <a:r>
              <a:rPr lang="en-US" dirty="0" smtClean="0"/>
              <a:t>I/O events, time-slice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</a:t>
            </a:r>
            <a:r>
              <a:rPr lang="en-US" dirty="0" smtClean="0"/>
              <a:t>Dataflow (from Day 5)</a:t>
            </a:r>
          </a:p>
          <a:p>
            <a:pPr lvl="1"/>
            <a:r>
              <a:rPr lang="en-US" dirty="0" smtClean="0"/>
              <a:t>Variable rates</a:t>
            </a:r>
          </a:p>
          <a:p>
            <a:pPr lvl="1"/>
            <a:r>
              <a:rPr lang="en-US" dirty="0" smtClean="0"/>
              <a:t>Switch/select operators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processor constructs are variable delay?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 smtClean="0"/>
              <a:t>Real-Time applications demand different discipline from best-effort tasks</a:t>
            </a:r>
          </a:p>
          <a:p>
            <a:r>
              <a:rPr lang="en-US" dirty="0" smtClean="0"/>
              <a:t>Look more like synchronous circuits</a:t>
            </a:r>
          </a:p>
          <a:p>
            <a:r>
              <a:rPr lang="en-US" dirty="0" smtClean="0"/>
              <a:t>Can </a:t>
            </a:r>
            <a:r>
              <a:rPr lang="en-US" dirty="0" err="1" smtClean="0"/>
              <a:t>sequentialize</a:t>
            </a:r>
            <a:r>
              <a:rPr lang="en-US" dirty="0" smtClean="0"/>
              <a:t>, like processor</a:t>
            </a:r>
          </a:p>
          <a:p>
            <a:pPr lvl="1"/>
            <a:r>
              <a:rPr lang="en-US" dirty="0" smtClean="0"/>
              <a:t>But must avoid/rethink typical general-purpose processor common-case optimizations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Processor Variable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Caches</a:t>
            </a:r>
          </a:p>
          <a:p>
            <a:r>
              <a:rPr lang="en-US" dirty="0" smtClean="0"/>
              <a:t>Dynamic arbitration for shared resources</a:t>
            </a:r>
          </a:p>
          <a:p>
            <a:pPr lvl="1"/>
            <a:r>
              <a:rPr lang="en-US" dirty="0" smtClean="0"/>
              <a:t>Bus, I/O, Crossbar output, memory, …</a:t>
            </a:r>
          </a:p>
          <a:p>
            <a:r>
              <a:rPr lang="en-US" dirty="0" smtClean="0"/>
              <a:t>Data hazards</a:t>
            </a:r>
          </a:p>
          <a:p>
            <a:r>
              <a:rPr lang="en-US" dirty="0" smtClean="0"/>
              <a:t>Data-dependent branching / branch delays</a:t>
            </a:r>
          </a:p>
          <a:p>
            <a:r>
              <a:rPr lang="en-US" dirty="0" smtClean="0"/>
              <a:t>Speculative issue</a:t>
            </a:r>
          </a:p>
          <a:p>
            <a:pPr lvl="1"/>
            <a:r>
              <a:rPr lang="en-US" dirty="0" smtClean="0"/>
              <a:t>Out-of-Order, branch prediction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typical (371, 501) processor “optimizations” can cause variable delay</a:t>
            </a:r>
          </a:p>
          <a:p>
            <a:pPr lvl="1"/>
            <a:r>
              <a:rPr lang="en-US" dirty="0" smtClean="0"/>
              <a:t>Caches</a:t>
            </a:r>
          </a:p>
          <a:p>
            <a:pPr lvl="1"/>
            <a:r>
              <a:rPr lang="en-US" dirty="0" smtClean="0"/>
              <a:t>Common-case optimizations</a:t>
            </a:r>
          </a:p>
          <a:p>
            <a:pPr lvl="1"/>
            <a:r>
              <a:rPr lang="en-US" dirty="0" smtClean="0"/>
              <a:t>Pipeline stalls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</a:t>
            </a:r>
            <a:br>
              <a:rPr lang="en-US" dirty="0" smtClean="0"/>
            </a:br>
            <a:r>
              <a:rPr lang="en-US" dirty="0" smtClean="0"/>
              <a:t>to make architecture more deterministic?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62200"/>
            <a:ext cx="7772400" cy="4114800"/>
          </a:xfrm>
        </p:spPr>
        <p:txBody>
          <a:bodyPr/>
          <a:lstStyle/>
          <a:p>
            <a:r>
              <a:rPr lang="en-US" dirty="0" smtClean="0"/>
              <a:t>Explicitly managed memory</a:t>
            </a:r>
          </a:p>
          <a:p>
            <a:r>
              <a:rPr lang="en-US" dirty="0" smtClean="0"/>
              <a:t>Eliminate Branching (too severe?)</a:t>
            </a:r>
          </a:p>
          <a:p>
            <a:r>
              <a:rPr lang="en-US" dirty="0" err="1" smtClean="0"/>
              <a:t>Unpipelined</a:t>
            </a:r>
            <a:r>
              <a:rPr lang="en-US" dirty="0" smtClean="0"/>
              <a:t> processors</a:t>
            </a:r>
          </a:p>
          <a:p>
            <a:r>
              <a:rPr lang="en-US" dirty="0" smtClean="0"/>
              <a:t>Fixed-delay pipelines</a:t>
            </a:r>
          </a:p>
          <a:p>
            <a:pPr lvl="1"/>
            <a:r>
              <a:rPr lang="en-US" dirty="0" smtClean="0"/>
              <a:t>Offline-scheduled resource sharing</a:t>
            </a:r>
          </a:p>
          <a:p>
            <a:pPr lvl="1"/>
            <a:r>
              <a:rPr lang="en-US" dirty="0" smtClean="0"/>
              <a:t>Multi-threaded</a:t>
            </a:r>
          </a:p>
          <a:p>
            <a:r>
              <a:rPr lang="en-US" dirty="0" smtClean="0"/>
              <a:t>Deadlines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Explicitly Managed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r>
              <a:rPr lang="en-US" dirty="0" smtClean="0"/>
              <a:t>Make memory hierarchy visible</a:t>
            </a:r>
          </a:p>
          <a:p>
            <a:pPr lvl="1"/>
            <a:r>
              <a:rPr lang="en-US" dirty="0" smtClean="0"/>
              <a:t>Use Scratchpad memories instead of caches</a:t>
            </a:r>
          </a:p>
          <a:p>
            <a:r>
              <a:rPr lang="en-US" dirty="0" smtClean="0"/>
              <a:t>Explicitly move data between memories</a:t>
            </a:r>
          </a:p>
          <a:p>
            <a:pPr lvl="1"/>
            <a:r>
              <a:rPr lang="en-US" dirty="0" smtClean="0"/>
              <a:t>E.g. movement into local memory</a:t>
            </a:r>
          </a:p>
          <a:p>
            <a:r>
              <a:rPr lang="en-US" dirty="0" smtClean="0"/>
              <a:t>Already do for Register File in Processor</a:t>
            </a:r>
          </a:p>
          <a:p>
            <a:pPr lvl="1"/>
            <a:r>
              <a:rPr lang="en-US" dirty="0" smtClean="0"/>
              <a:t>Load/store between memory and RF slot</a:t>
            </a:r>
          </a:p>
          <a:p>
            <a:pPr lvl="1"/>
            <a:r>
              <a:rPr lang="en-US" dirty="0" smtClean="0"/>
              <a:t>…but don’t do for memory hierarchy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Explicitly Managed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362200"/>
            <a:ext cx="5232400" cy="35923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Offline Schedule Resource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Don’t arbitrate</a:t>
            </a:r>
          </a:p>
          <a:p>
            <a:r>
              <a:rPr lang="en-US" dirty="0" smtClean="0"/>
              <a:t>Decide up-front when each shared resource can be used by each thread or processor</a:t>
            </a:r>
          </a:p>
          <a:p>
            <a:pPr lvl="1"/>
            <a:r>
              <a:rPr lang="en-US" dirty="0" smtClean="0"/>
              <a:t>Simple fixed schedule</a:t>
            </a:r>
          </a:p>
          <a:p>
            <a:pPr lvl="1"/>
            <a:r>
              <a:rPr lang="en-US" dirty="0" smtClean="0"/>
              <a:t>Detailed Schedule</a:t>
            </a:r>
          </a:p>
          <a:p>
            <a:r>
              <a:rPr lang="en-US" dirty="0" smtClean="0"/>
              <a:t>What</a:t>
            </a:r>
          </a:p>
          <a:p>
            <a:pPr lvl="1"/>
            <a:r>
              <a:rPr lang="en-US" dirty="0" smtClean="0"/>
              <a:t>Memory bank, bus, I/O, network link, 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133600"/>
            <a:ext cx="6286500" cy="44362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Time-Multiplexed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4196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Fixed by hardware master</a:t>
            </a:r>
          </a:p>
          <a:p>
            <a:r>
              <a:rPr lang="en-US" dirty="0" smtClean="0"/>
              <a:t>4 masters share a bus</a:t>
            </a:r>
          </a:p>
          <a:p>
            <a:r>
              <a:rPr lang="en-US" dirty="0" smtClean="0"/>
              <a:t>Each master gets to make a request on the bus every 4</a:t>
            </a:r>
            <a:r>
              <a:rPr lang="en-US" baseline="30000" dirty="0" smtClean="0"/>
              <a:t>th</a:t>
            </a:r>
            <a:r>
              <a:rPr lang="en-US" dirty="0" smtClean="0"/>
              <a:t> cycle</a:t>
            </a:r>
          </a:p>
          <a:p>
            <a:pPr lvl="1"/>
            <a:r>
              <a:rPr lang="en-US" dirty="0" smtClean="0"/>
              <a:t>If doesn’t use it, goes idle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Time-Multiplexed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dirty="0" smtClean="0"/>
              <a:t>Regular schedule</a:t>
            </a:r>
          </a:p>
          <a:p>
            <a:r>
              <a:rPr lang="en-US" dirty="0" smtClean="0"/>
              <a:t>Fixed bus slot schedule of length N &gt; masters</a:t>
            </a:r>
          </a:p>
          <a:p>
            <a:pPr lvl="1"/>
            <a:r>
              <a:rPr lang="en-US" dirty="0" smtClean="0"/>
              <a:t>(probably a multiple)</a:t>
            </a:r>
          </a:p>
          <a:p>
            <a:r>
              <a:rPr lang="en-US" dirty="0" smtClean="0"/>
              <a:t>Assign owner for each slot</a:t>
            </a:r>
          </a:p>
          <a:p>
            <a:pPr lvl="1"/>
            <a:r>
              <a:rPr lang="en-US" dirty="0" smtClean="0"/>
              <a:t>Can assign more slots to one </a:t>
            </a:r>
          </a:p>
          <a:p>
            <a:r>
              <a:rPr lang="en-US" dirty="0" smtClean="0"/>
              <a:t>E.g. N=8, for 4 masters</a:t>
            </a:r>
          </a:p>
          <a:p>
            <a:pPr lvl="1"/>
            <a:r>
              <a:rPr lang="en-US" dirty="0" smtClean="0"/>
              <a:t>Schedule (1 2 1 3 1 2 1 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Fully Scheduled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extreme, fully schedule which tasks gets resource on each cycle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581400"/>
            <a:ext cx="8585200" cy="25288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Deterministic Processor </a:t>
            </a:r>
            <a:endParaRPr lang="en-US" dirty="0"/>
          </a:p>
        </p:txBody>
      </p:sp>
      <p:pic>
        <p:nvPicPr>
          <p:cNvPr id="6" name="Content Placeholder 5" descr="proc_nobranch_nompy_unpip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01459" r="-101459"/>
              <a:stretch>
                <a:fillRect/>
              </a:stretch>
            </p:blipFill>
          </mc:Choice>
          <mc:Fallback>
            <p:blipFill>
              <a:blip r:embed="rId3"/>
              <a:srcRect l="-101459" r="-101459"/>
              <a:stretch>
                <a:fillRect/>
              </a:stretch>
            </p:blipFill>
          </mc:Fallback>
        </mc:AlternateContent>
        <p:spPr>
          <a:xfrm>
            <a:off x="3200400" y="2057400"/>
            <a:ext cx="7772400" cy="41148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828800"/>
            <a:ext cx="441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branching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kern="0" dirty="0" err="1" smtClean="0">
                <a:latin typeface="+mn-lt"/>
              </a:rPr>
              <a:t>Unpipelined</a:t>
            </a:r>
            <a:endParaRPr lang="en-US" sz="28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Every operation completes in fixed time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kern="0" dirty="0" smtClean="0">
              <a:latin typeface="+mn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Cycle time?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“Real” – refers to physical time</a:t>
            </a:r>
          </a:p>
          <a:p>
            <a:pPr lvl="1"/>
            <a:r>
              <a:rPr lang="en-US" dirty="0" smtClean="0"/>
              <a:t>Connection to Real or Physical World</a:t>
            </a:r>
          </a:p>
          <a:p>
            <a:r>
              <a:rPr lang="en-US" dirty="0" smtClean="0"/>
              <a:t>Contrast with “virtual” or “variable” time</a:t>
            </a:r>
          </a:p>
          <a:p>
            <a:r>
              <a:rPr lang="en-US" dirty="0" smtClean="0"/>
              <a:t>Handles events with absolute guarantees on timing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Deterministic Processor with Multiplier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828800"/>
            <a:ext cx="441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branching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kern="0" dirty="0" err="1" smtClean="0">
                <a:latin typeface="+mn-lt"/>
              </a:rPr>
              <a:t>Unpipelined</a:t>
            </a:r>
            <a:endParaRPr lang="en-US" sz="28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Every operation completes in fixed time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kern="0" dirty="0" smtClean="0">
              <a:latin typeface="+mn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Cycle time?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kern="0" dirty="0" smtClean="0">
              <a:solidFill>
                <a:srgbClr val="FF6600"/>
              </a:solidFill>
              <a:latin typeface="+mn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kern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What’s unfortunate about this?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  <p:pic>
        <p:nvPicPr>
          <p:cNvPr id="9" name="Content Placeholder 8" descr="proc_nobranch_mpy_unpip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93523" r="-93523"/>
              <a:stretch>
                <a:fillRect/>
              </a:stretch>
            </p:blipFill>
          </mc:Choice>
          <mc:Fallback>
            <p:blipFill>
              <a:blip r:embed="rId3"/>
              <a:srcRect l="-93523" r="-93523"/>
              <a:stretch>
                <a:fillRect/>
              </a:stretch>
            </p:blipFill>
          </mc:Fallback>
        </mc:AlternateContent>
        <p:spPr>
          <a:xfrm>
            <a:off x="2971800" y="2286000"/>
            <a:ext cx="7772400" cy="411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77200" cy="1143000"/>
          </a:xfrm>
        </p:spPr>
        <p:txBody>
          <a:bodyPr/>
          <a:lstStyle/>
          <a:p>
            <a:r>
              <a:rPr lang="en-US" dirty="0" smtClean="0"/>
              <a:t>Simple Deterministic Processor with some Pipelining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828800"/>
            <a:ext cx="441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branching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Every operation completes in fixed time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kern="0" dirty="0" smtClean="0">
              <a:latin typeface="+mn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Retimed cycle time?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kern="0" dirty="0" smtClean="0">
              <a:solidFill>
                <a:srgbClr val="FF6600"/>
              </a:solidFill>
              <a:latin typeface="+mn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kern="0" noProof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How </a:t>
            </a:r>
            <a:r>
              <a:rPr lang="en-US" sz="2800" kern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pipelines added </a:t>
            </a:r>
            <a:r>
              <a:rPr lang="en-US" sz="2800" kern="0" noProof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change </a:t>
            </a:r>
            <a:r>
              <a:rPr lang="en-US" sz="2800" kern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behavior?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+mn-lt"/>
              <a:ea typeface="ＭＳ Ｐゴシック" charset="-128"/>
            </a:endParaRPr>
          </a:p>
        </p:txBody>
      </p:sp>
      <p:pic>
        <p:nvPicPr>
          <p:cNvPr id="10" name="Content Placeholder 9" descr="proc_nobranch_mpy_ipip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93523" r="-93523"/>
              <a:stretch>
                <a:fillRect/>
              </a:stretch>
            </p:blipFill>
          </mc:Choice>
          <mc:Fallback>
            <p:blipFill>
              <a:blip r:embed="rId3"/>
              <a:srcRect l="-93523" r="-93523"/>
              <a:stretch>
                <a:fillRect/>
              </a:stretch>
            </p:blipFill>
          </mc:Fallback>
        </mc:AlternateContent>
        <p:spPr>
          <a:xfrm>
            <a:off x="3276600" y="1981200"/>
            <a:ext cx="7772400" cy="411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077200" cy="1143000"/>
          </a:xfrm>
        </p:spPr>
        <p:txBody>
          <a:bodyPr/>
          <a:lstStyle/>
          <a:p>
            <a:r>
              <a:rPr lang="en-US" dirty="0" smtClean="0"/>
              <a:t>Simple Deterministic </a:t>
            </a:r>
            <a:br>
              <a:rPr lang="en-US" dirty="0" smtClean="0"/>
            </a:br>
            <a:r>
              <a:rPr lang="en-US" dirty="0" smtClean="0"/>
              <a:t>Pipelined Processor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828800"/>
            <a:ext cx="441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branching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Every operation completes in fixed time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kern="0" dirty="0" smtClean="0">
              <a:latin typeface="+mn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Retimed cycle time?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kern="0" dirty="0" smtClean="0">
              <a:solidFill>
                <a:srgbClr val="FF6600"/>
              </a:solidFill>
              <a:latin typeface="+mn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kern="0" noProof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How </a:t>
            </a:r>
            <a:r>
              <a:rPr lang="en-US" sz="2800" kern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pipelines added </a:t>
            </a:r>
            <a:r>
              <a:rPr lang="en-US" sz="2800" kern="0" noProof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change </a:t>
            </a:r>
            <a:r>
              <a:rPr lang="en-US" sz="2800" kern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behavior?</a:t>
            </a:r>
            <a:endParaRPr lang="en-US" kern="0" dirty="0" smtClean="0">
              <a:solidFill>
                <a:srgbClr val="FF6600"/>
              </a:solidFill>
              <a:latin typeface="+mn-lt"/>
              <a:ea typeface="ＭＳ Ｐゴシック" charset="-128"/>
            </a:endParaRP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lang="en-US" sz="2800" kern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Hint R1 value</a:t>
            </a:r>
          </a:p>
        </p:txBody>
      </p:sp>
      <p:pic>
        <p:nvPicPr>
          <p:cNvPr id="9" name="Content Placeholder 8" descr="proc_nobranch_mpy_pip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93523" r="-93523"/>
              <a:stretch>
                <a:fillRect/>
              </a:stretch>
            </p:blipFill>
          </mc:Choice>
          <mc:Fallback>
            <p:blipFill>
              <a:blip r:embed="rId3"/>
              <a:srcRect l="-93523" r="-93523"/>
              <a:stretch>
                <a:fillRect/>
              </a:stretch>
            </p:blipFill>
          </mc:Fallback>
        </mc:AlternateContent>
        <p:spPr>
          <a:xfrm>
            <a:off x="3505200" y="1981200"/>
            <a:ext cx="7772400" cy="411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77200" cy="1143000"/>
          </a:xfrm>
        </p:spPr>
        <p:txBody>
          <a:bodyPr/>
          <a:lstStyle/>
          <a:p>
            <a:r>
              <a:rPr lang="en-US" dirty="0" smtClean="0"/>
              <a:t>Multithreaded Processor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0" y="1828800"/>
            <a:ext cx="441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branching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Every operation completes in fixed time</a:t>
            </a:r>
            <a:endParaRPr lang="en-US" sz="2800" kern="0" dirty="0" smtClean="0">
              <a:latin typeface="+mn-lt"/>
              <a:ea typeface="ＭＳ Ｐゴシック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+mn-lt"/>
                <a:ea typeface="ＭＳ Ｐゴシック" charset="-128"/>
              </a:rPr>
              <a:t>Retimed cycle time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kern="0" dirty="0" smtClean="0">
                <a:latin typeface="+mn-lt"/>
                <a:ea typeface="ＭＳ Ｐゴシック" charset="-128"/>
              </a:rPr>
              <a:t>Each PC (color) is a separate thread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kern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How interact?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kern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What does this act like?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kern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Compare </a:t>
            </a:r>
            <a:r>
              <a:rPr lang="en-US" sz="2800" kern="0" dirty="0" err="1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unpipe</a:t>
            </a:r>
            <a:r>
              <a:rPr lang="en-US" sz="2800" kern="0" dirty="0" smtClean="0">
                <a:solidFill>
                  <a:srgbClr val="FF6600"/>
                </a:solidFill>
                <a:latin typeface="+mn-lt"/>
                <a:ea typeface="ＭＳ Ｐゴシック" charset="-128"/>
              </a:rPr>
              <a:t>?</a:t>
            </a:r>
          </a:p>
        </p:txBody>
      </p:sp>
      <p:pic>
        <p:nvPicPr>
          <p:cNvPr id="9" name="Content Placeholder 8" descr="proc_nobranch_mpy_multithread4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21605" r="-21605"/>
              <a:stretch>
                <a:fillRect/>
              </a:stretch>
            </p:blipFill>
          </mc:Choice>
          <mc:Fallback>
            <p:blipFill>
              <a:blip r:embed="rId3"/>
              <a:srcRect l="-21605" r="-21605"/>
              <a:stretch>
                <a:fillRect/>
              </a:stretch>
            </p:blipFill>
          </mc:Fallback>
        </mc:AlternateContent>
        <p:spPr>
          <a:xfrm>
            <a:off x="1981200" y="1371600"/>
            <a:ext cx="8492067" cy="4495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114800" cy="4114800"/>
          </a:xfrm>
        </p:spPr>
        <p:txBody>
          <a:bodyPr/>
          <a:lstStyle/>
          <a:p>
            <a:r>
              <a:rPr lang="en-US" dirty="0" smtClean="0"/>
              <a:t>Could add branching</a:t>
            </a:r>
          </a:p>
          <a:p>
            <a:r>
              <a:rPr lang="en-US" dirty="0" smtClean="0"/>
              <a:t>Architecture deterministic</a:t>
            </a:r>
          </a:p>
          <a:p>
            <a:r>
              <a:rPr lang="en-US" dirty="0" smtClean="0"/>
              <a:t>Need to reason about variable timing from branching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6" name="Picture 5" descr="proc_branch_mpy_multithread4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733800" y="1676400"/>
            <a:ext cx="49657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Multithreaded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4572000" cy="4114800"/>
          </a:xfrm>
        </p:spPr>
        <p:txBody>
          <a:bodyPr/>
          <a:lstStyle/>
          <a:p>
            <a:r>
              <a:rPr lang="en-US" dirty="0" smtClean="0"/>
              <a:t>Non</a:t>
            </a:r>
            <a:r>
              <a:rPr lang="en-US" dirty="0" smtClean="0"/>
              <a:t>-real-time threads can share</a:t>
            </a:r>
          </a:p>
          <a:p>
            <a:r>
              <a:rPr lang="en-US" dirty="0" smtClean="0"/>
              <a:t>Timing of threads not impact each other</a:t>
            </a:r>
          </a:p>
          <a:p>
            <a:r>
              <a:rPr lang="en-US" dirty="0" smtClean="0"/>
              <a:t>Non-real-time threads take variable time</a:t>
            </a:r>
          </a:p>
          <a:p>
            <a:pPr lvl="1"/>
            <a:r>
              <a:rPr lang="en-US" dirty="0" smtClean="0"/>
              <a:t>Not interfere with real-time thread slots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7" name="Picture 6" descr="proc_branch_mpy_multithread4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724400" y="1981200"/>
            <a:ext cx="4220845" cy="3886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Deadline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5334000"/>
          </a:xfrm>
        </p:spPr>
        <p:txBody>
          <a:bodyPr/>
          <a:lstStyle/>
          <a:p>
            <a:r>
              <a:rPr lang="en-US" dirty="0" smtClean="0"/>
              <a:t>Deal with algorithmic (branching) variability</a:t>
            </a:r>
          </a:p>
          <a:p>
            <a:r>
              <a:rPr lang="en-US" dirty="0" smtClean="0"/>
              <a:t>Set a hardware counter for thread</a:t>
            </a:r>
          </a:p>
          <a:p>
            <a:r>
              <a:rPr lang="en-US" dirty="0" smtClean="0"/>
              <a:t>Demand counter reach 0 before</a:t>
            </a:r>
            <a:r>
              <a:rPr lang="en-US" dirty="0" smtClean="0"/>
              <a:t> thread allowed </a:t>
            </a:r>
            <a:r>
              <a:rPr lang="en-US" dirty="0" smtClean="0"/>
              <a:t>to </a:t>
            </a:r>
            <a:r>
              <a:rPr lang="en-US" dirty="0" smtClean="0"/>
              <a:t>continue at deadline instruction</a:t>
            </a:r>
          </a:p>
          <a:p>
            <a:r>
              <a:rPr lang="en-US" dirty="0" smtClean="0"/>
              <a:t>Model: fixed rate of attention</a:t>
            </a:r>
          </a:p>
          <a:p>
            <a:pPr lvl="1"/>
            <a:r>
              <a:rPr lang="en-US" dirty="0" smtClean="0"/>
              <a:t>Stall if get there early</a:t>
            </a:r>
          </a:p>
          <a:p>
            <a:pPr lvl="1"/>
            <a:r>
              <a:rPr lang="en-US" dirty="0" smtClean="0"/>
              <a:t>Similar to flip-flop on a logic path </a:t>
            </a:r>
          </a:p>
          <a:p>
            <a:pPr lvl="2"/>
            <a:r>
              <a:rPr lang="en-US" dirty="0" smtClean="0"/>
              <a:t>Wait for clock edge to change</a:t>
            </a:r>
            <a:r>
              <a:rPr lang="en-US" dirty="0" smtClean="0"/>
              <a:t> </a:t>
            </a:r>
            <a:r>
              <a:rPr lang="en-US" dirty="0" smtClean="0"/>
              <a:t>or sample value</a:t>
            </a:r>
            <a:endParaRPr lang="en-US" dirty="0" smtClean="0"/>
          </a:p>
          <a:p>
            <a:r>
              <a:rPr lang="en-US" dirty="0" smtClean="0"/>
              <a:t>Model: fixed execution 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WCET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5181600"/>
          </a:xfrm>
        </p:spPr>
        <p:txBody>
          <a:bodyPr/>
          <a:lstStyle/>
          <a:p>
            <a:r>
              <a:rPr lang="en-US" dirty="0" smtClean="0"/>
              <a:t>WCET – Worst-Case Execution Time</a:t>
            </a:r>
          </a:p>
          <a:p>
            <a:r>
              <a:rPr lang="en-US" dirty="0" smtClean="0"/>
              <a:t>Analysis when working with algorithms and architectures with data-dependent delay</a:t>
            </a:r>
          </a:p>
          <a:p>
            <a:pPr lvl="1"/>
            <a:r>
              <a:rPr lang="en-US" dirty="0" smtClean="0"/>
              <a:t>Need to meet real time</a:t>
            </a:r>
          </a:p>
          <a:p>
            <a:pPr lvl="1"/>
            <a:r>
              <a:rPr lang="en-US" dirty="0" smtClean="0"/>
              <a:t>Calculate the worst-case runtime of a task</a:t>
            </a:r>
          </a:p>
          <a:p>
            <a:pPr lvl="2"/>
            <a:r>
              <a:rPr lang="en-US" dirty="0" smtClean="0"/>
              <a:t>Like calculating the critical path (but harder)</a:t>
            </a:r>
          </a:p>
          <a:p>
            <a:pPr lvl="2"/>
            <a:r>
              <a:rPr lang="en-US" dirty="0" smtClean="0"/>
              <a:t>Worst-case delay of instructions</a:t>
            </a:r>
          </a:p>
          <a:p>
            <a:pPr lvl="2"/>
            <a:r>
              <a:rPr lang="en-US" dirty="0" smtClean="0"/>
              <a:t>Worst-case path through code</a:t>
            </a:r>
          </a:p>
          <a:p>
            <a:pPr lvl="2"/>
            <a:r>
              <a:rPr lang="en-US" dirty="0" smtClean="0"/>
              <a:t>Worst-case # loop </a:t>
            </a:r>
            <a:r>
              <a:rPr lang="en-US" dirty="0" smtClean="0"/>
              <a:t>iterations</a:t>
            </a:r>
          </a:p>
          <a:p>
            <a:pPr lvl="1"/>
            <a:r>
              <a:rPr lang="en-US" dirty="0" smtClean="0"/>
              <a:t>Rationale for setting Deadlines </a:t>
            </a:r>
          </a:p>
          <a:p>
            <a:pPr lvl="2"/>
            <a:r>
              <a:rPr lang="en-US" dirty="0" smtClean="0"/>
              <a:t>(like a cycle time)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Deterministic Pipelines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343400"/>
          </a:xfrm>
        </p:spPr>
        <p:txBody>
          <a:bodyPr/>
          <a:lstStyle/>
          <a:p>
            <a:r>
              <a:rPr lang="en-US" dirty="0" smtClean="0"/>
              <a:t>Not how ARM, Intel (371, 501) processor are </a:t>
            </a:r>
            <a:r>
              <a:rPr lang="en-US" dirty="0" err="1" smtClean="0"/>
              <a:t>piplined</a:t>
            </a:r>
            <a:endParaRPr lang="en-US" dirty="0" smtClean="0"/>
          </a:p>
          <a:p>
            <a:r>
              <a:rPr lang="en-US" dirty="0" smtClean="0"/>
              <a:t>Those include operations that make timing variable</a:t>
            </a:r>
          </a:p>
          <a:p>
            <a:pPr lvl="1"/>
            <a:r>
              <a:rPr lang="en-US" dirty="0" smtClean="0"/>
              <a:t> dynamic data hazards, branch speculation</a:t>
            </a:r>
          </a:p>
          <a:p>
            <a:r>
              <a:rPr lang="en-US" dirty="0" smtClean="0"/>
              <a:t>Here, data becomes available after a predictable time</a:t>
            </a:r>
          </a:p>
          <a:p>
            <a:r>
              <a:rPr lang="en-US" dirty="0" smtClean="0"/>
              <a:t>Branches take effect at a fixed time</a:t>
            </a:r>
          </a:p>
          <a:p>
            <a:pPr lvl="1"/>
            <a:r>
              <a:rPr lang="en-US" dirty="0" smtClean="0"/>
              <a:t>Likely delayed</a:t>
            </a:r>
          </a:p>
          <a:p>
            <a:r>
              <a:rPr lang="en-US" dirty="0" smtClean="0"/>
              <a:t>Schedule to delays to get correct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Different Goals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304800" y="1828800"/>
            <a:ext cx="4038600" cy="4419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Real-Time</a:t>
            </a:r>
          </a:p>
          <a:p>
            <a:r>
              <a:rPr lang="en-US" dirty="0" smtClean="0"/>
              <a:t>Willing to recompile to new hardware</a:t>
            </a:r>
          </a:p>
          <a:p>
            <a:r>
              <a:rPr lang="en-US" dirty="0" smtClean="0"/>
              <a:t>Want time on hardware predictable</a:t>
            </a:r>
          </a:p>
          <a:p>
            <a:r>
              <a:rPr lang="en-US" dirty="0" smtClean="0"/>
              <a:t>Willing to schedule for delays in particular hardware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419600" y="1676400"/>
            <a:ext cx="47244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General Purpose/Best Effort</a:t>
            </a:r>
          </a:p>
          <a:p>
            <a:r>
              <a:rPr lang="en-US" dirty="0" smtClean="0"/>
              <a:t>ISA fixed</a:t>
            </a:r>
          </a:p>
          <a:p>
            <a:r>
              <a:rPr lang="en-US" dirty="0" smtClean="0"/>
              <a:t>Want to run same assembly on different implementations</a:t>
            </a:r>
          </a:p>
          <a:p>
            <a:r>
              <a:rPr lang="en-US" dirty="0" smtClean="0"/>
              <a:t>Tolerate different delays for different hardware</a:t>
            </a:r>
          </a:p>
          <a:p>
            <a:r>
              <a:rPr lang="en-US" dirty="0" smtClean="0"/>
              <a:t>Run faster on newer, larger implementations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Real-Time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9530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timing guarantees might you like for the following tasks?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Push a fire button on a video game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</a:rPr>
              <a:t>Delay to recognize and shoots bullet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Turn steering wheel on a drive-by-wire car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</a:rPr>
              <a:t>Delay to recognized and car turns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Self-driving car detects an object in its path</a:t>
            </a:r>
          </a:p>
          <a:p>
            <a:pPr lvl="2"/>
            <a:r>
              <a:rPr lang="en-US" dirty="0" smtClean="0">
                <a:solidFill>
                  <a:srgbClr val="FF6600"/>
                </a:solidFill>
              </a:rPr>
              <a:t>Delay from object appearing to detection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Pacemaker stimulates your heart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Video playback (frame to frame delay)</a:t>
            </a: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SoC</a:t>
            </a:r>
            <a:r>
              <a:rPr lang="en-US" dirty="0" smtClean="0"/>
              <a:t> 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Can choose which resources are shared</a:t>
            </a:r>
          </a:p>
          <a:p>
            <a:r>
              <a:rPr lang="en-US" dirty="0" smtClean="0"/>
              <a:t>Can dedicate resources to tasks</a:t>
            </a:r>
          </a:p>
          <a:p>
            <a:r>
              <a:rPr lang="en-US" dirty="0" smtClean="0"/>
              <a:t>Isolate real-time tasks/portions of tasks from best-effort</a:t>
            </a:r>
          </a:p>
          <a:p>
            <a:pPr lvl="1"/>
            <a:r>
              <a:rPr lang="en-US" dirty="0" smtClean="0"/>
              <a:t>Separate hardware/processors</a:t>
            </a:r>
          </a:p>
          <a:p>
            <a:pPr lvl="1"/>
            <a:r>
              <a:rPr lang="en-US" dirty="0" smtClean="0"/>
              <a:t>Separate memories, network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51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7772400" cy="5105400"/>
          </a:xfrm>
        </p:spPr>
        <p:txBody>
          <a:bodyPr/>
          <a:lstStyle/>
          <a:p>
            <a:r>
              <a:rPr lang="en-US" dirty="0" smtClean="0"/>
              <a:t>Real-Time applications demand different discipline from best-effort tasks</a:t>
            </a:r>
          </a:p>
          <a:p>
            <a:r>
              <a:rPr lang="en-US" dirty="0" smtClean="0"/>
              <a:t>Look more like synchronous circuits and hardware discipline</a:t>
            </a:r>
          </a:p>
          <a:p>
            <a:r>
              <a:rPr lang="en-US" dirty="0" smtClean="0"/>
              <a:t>Avoid or use care with variable delay programming constructs</a:t>
            </a:r>
          </a:p>
          <a:p>
            <a:r>
              <a:rPr lang="en-US" dirty="0" smtClean="0"/>
              <a:t>Can </a:t>
            </a:r>
            <a:r>
              <a:rPr lang="en-US" dirty="0" err="1" smtClean="0"/>
              <a:t>sequentialize</a:t>
            </a:r>
            <a:r>
              <a:rPr lang="en-US" dirty="0" smtClean="0"/>
              <a:t>, like processor</a:t>
            </a:r>
          </a:p>
          <a:p>
            <a:pPr lvl="1"/>
            <a:r>
              <a:rPr lang="en-US" dirty="0" smtClean="0"/>
              <a:t>But must avoid/rethink typical processor common-case optimizations</a:t>
            </a:r>
          </a:p>
          <a:p>
            <a:pPr lvl="1"/>
            <a:r>
              <a:rPr lang="en-US" dirty="0" smtClean="0"/>
              <a:t>Offline calculate static schedule for computation and sharing</a:t>
            </a:r>
          </a:p>
          <a:p>
            <a:pPr lvl="2"/>
            <a:r>
              <a:rPr lang="en-US" dirty="0" smtClean="0"/>
              <a:t>Instead of dynamic arbitration, interlocks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52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724400"/>
          </a:xfrm>
        </p:spPr>
        <p:txBody>
          <a:bodyPr/>
          <a:lstStyle/>
          <a:p>
            <a:r>
              <a:rPr lang="en-US" dirty="0" smtClean="0"/>
              <a:t>Wednesday/Day 10 reading </a:t>
            </a:r>
            <a:r>
              <a:rPr lang="en-US" dirty="0" smtClean="0"/>
              <a:t>on Canvas + </a:t>
            </a:r>
            <a:r>
              <a:rPr lang="en-US" dirty="0" err="1" smtClean="0"/>
              <a:t>Zynq</a:t>
            </a:r>
            <a:r>
              <a:rPr lang="en-US" dirty="0" smtClean="0"/>
              <a:t> </a:t>
            </a:r>
            <a:r>
              <a:rPr lang="en-US" dirty="0" smtClean="0"/>
              <a:t>Book</a:t>
            </a:r>
          </a:p>
          <a:p>
            <a:r>
              <a:rPr lang="en-US" dirty="0" smtClean="0"/>
              <a:t>We are here Wednesday</a:t>
            </a:r>
          </a:p>
          <a:p>
            <a:pPr lvl="1"/>
            <a:r>
              <a:rPr lang="en-US" dirty="0" smtClean="0"/>
              <a:t>Do have office hours Monday, Tuesday</a:t>
            </a:r>
          </a:p>
          <a:p>
            <a:r>
              <a:rPr lang="en-US" dirty="0" smtClean="0"/>
              <a:t>Fall Break – Thursday and Friday</a:t>
            </a:r>
          </a:p>
          <a:p>
            <a:pPr lvl="1"/>
            <a:r>
              <a:rPr lang="en-US" dirty="0" smtClean="0"/>
              <a:t>No Office Hours Thursday (10/4)</a:t>
            </a:r>
          </a:p>
          <a:p>
            <a:pPr lvl="1"/>
            <a:r>
              <a:rPr lang="en-US" dirty="0" smtClean="0"/>
              <a:t>No HW due this Friday (10/5)</a:t>
            </a:r>
            <a:endParaRPr lang="en-US" dirty="0" smtClean="0"/>
          </a:p>
          <a:p>
            <a:r>
              <a:rPr lang="en-US" dirty="0" smtClean="0"/>
              <a:t>HW5 due 10/12</a:t>
            </a:r>
          </a:p>
          <a:p>
            <a:pPr lvl="1"/>
            <a:r>
              <a:rPr lang="en-US" dirty="0" smtClean="0"/>
              <a:t>Will involve some long </a:t>
            </a:r>
            <a:r>
              <a:rPr lang="en-US" dirty="0" err="1" smtClean="0"/>
              <a:t>Vivado</a:t>
            </a:r>
            <a:r>
              <a:rPr lang="en-US" dirty="0" smtClean="0"/>
              <a:t> HLS/</a:t>
            </a:r>
            <a:r>
              <a:rPr lang="en-US" dirty="0" err="1" smtClean="0"/>
              <a:t>SDSoC</a:t>
            </a:r>
            <a:r>
              <a:rPr lang="en-US" dirty="0" smtClean="0"/>
              <a:t> tool times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Attention/processing within fixed interval</a:t>
            </a:r>
          </a:p>
          <a:p>
            <a:pPr lvl="1"/>
            <a:r>
              <a:rPr lang="en-US" dirty="0" smtClean="0"/>
              <a:t>Sample new value every XX ms</a:t>
            </a:r>
          </a:p>
          <a:p>
            <a:pPr lvl="1"/>
            <a:r>
              <a:rPr lang="en-US" dirty="0" smtClean="0"/>
              <a:t>Produce new frame every 30 ms</a:t>
            </a:r>
          </a:p>
          <a:p>
            <a:pPr lvl="1"/>
            <a:r>
              <a:rPr lang="en-US" dirty="0" smtClean="0"/>
              <a:t>Both: schedule to act and complete action</a:t>
            </a:r>
          </a:p>
          <a:p>
            <a:r>
              <a:rPr lang="en-US" dirty="0" smtClean="0"/>
              <a:t>Bounded response time</a:t>
            </a:r>
          </a:p>
          <a:p>
            <a:pPr lvl="1"/>
            <a:r>
              <a:rPr lang="en-US" dirty="0" smtClean="0"/>
              <a:t>Respond to </a:t>
            </a:r>
            <a:r>
              <a:rPr lang="en-US" dirty="0" err="1" smtClean="0"/>
              <a:t>keypress</a:t>
            </a:r>
            <a:r>
              <a:rPr lang="en-US" dirty="0" smtClean="0"/>
              <a:t> within 20 ms</a:t>
            </a:r>
          </a:p>
          <a:p>
            <a:pPr lvl="1"/>
            <a:r>
              <a:rPr lang="en-US" dirty="0" smtClean="0"/>
              <a:t>Detect object within 100 ms</a:t>
            </a:r>
          </a:p>
          <a:p>
            <a:pPr lvl="1"/>
            <a:r>
              <a:rPr lang="en-US" dirty="0" smtClean="0"/>
              <a:t>Return search results within 200 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do these things indicate?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When will the computer complete the task?</a:t>
            </a: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Content Placeholder 5" descr="WaitCursor-300p.gif"/>
          <p:cNvPicPr>
            <a:picLocks noChangeAspect="1"/>
          </p:cNvPicPr>
          <p:nvPr/>
        </p:nvPicPr>
        <p:blipFill>
          <a:blip r:embed="rId2"/>
          <a:srcRect l="-51190" r="-51190"/>
          <a:stretch>
            <a:fillRect/>
          </a:stretch>
        </p:blipFill>
        <p:spPr bwMode="auto">
          <a:xfrm>
            <a:off x="5410200" y="3657600"/>
            <a:ext cx="287866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038600" y="5867400"/>
            <a:ext cx="46858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https://en.wikipedia.org/wiki/File:WaitCursor-300p.gif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5562600"/>
            <a:ext cx="6135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https://en.wikipedia.org/wiki/File:Windows_8_%2B_10_wait_cursor.gif</a:t>
            </a:r>
            <a:endParaRPr lang="en-US" sz="1600" dirty="0"/>
          </a:p>
        </p:txBody>
      </p:sp>
      <p:pic>
        <p:nvPicPr>
          <p:cNvPr id="9" name="Picture 8" descr="Windows_8_+_10_wait_cursor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3581400"/>
            <a:ext cx="1219200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</a:t>
            </a:r>
            <a:r>
              <a:rPr lang="en-US" dirty="0" err="1" smtClean="0"/>
              <a:t>Reponse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your car gave you a spinning wait wheel for 5 seconds when you</a:t>
            </a:r>
          </a:p>
          <a:p>
            <a:pPr lvl="1"/>
            <a:r>
              <a:rPr lang="en-US" dirty="0" smtClean="0"/>
              <a:t>Turned the wheel?</a:t>
            </a:r>
          </a:p>
          <a:p>
            <a:pPr lvl="1"/>
            <a:r>
              <a:rPr lang="en-US" dirty="0" smtClean="0"/>
              <a:t>Stepped on the brakes?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Content Placeholder 5" descr="WaitCursor-300p.gif"/>
          <p:cNvPicPr>
            <a:picLocks noChangeAspect="1"/>
          </p:cNvPicPr>
          <p:nvPr/>
        </p:nvPicPr>
        <p:blipFill>
          <a:blip r:embed="rId2"/>
          <a:srcRect l="-51190" r="-51190"/>
          <a:stretch>
            <a:fillRect/>
          </a:stretch>
        </p:blipFill>
        <p:spPr bwMode="auto">
          <a:xfrm>
            <a:off x="5562600" y="4038600"/>
            <a:ext cx="287866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Circuit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A simple synchronous circuit is a good “model” for real-time task</a:t>
            </a:r>
          </a:p>
          <a:p>
            <a:pPr lvl="1"/>
            <a:r>
              <a:rPr lang="en-US" dirty="0" smtClean="0"/>
              <a:t>Run at fixed clock rate</a:t>
            </a:r>
          </a:p>
          <a:p>
            <a:pPr lvl="1"/>
            <a:r>
              <a:rPr lang="en-US" dirty="0" smtClean="0"/>
              <a:t>Take input every</a:t>
            </a:r>
            <a:r>
              <a:rPr lang="en-US" dirty="0" smtClean="0"/>
              <a:t> “cycle”</a:t>
            </a:r>
          </a:p>
          <a:p>
            <a:pPr lvl="1"/>
            <a:r>
              <a:rPr lang="en-US" dirty="0" smtClean="0"/>
              <a:t>Produce output every</a:t>
            </a:r>
            <a:r>
              <a:rPr lang="en-US" dirty="0" smtClean="0"/>
              <a:t> “cycle”</a:t>
            </a:r>
          </a:p>
          <a:p>
            <a:pPr lvl="1"/>
            <a:r>
              <a:rPr lang="en-US" dirty="0" smtClean="0"/>
              <a:t>Complete computation between input and output</a:t>
            </a:r>
          </a:p>
          <a:p>
            <a:pPr lvl="1"/>
            <a:r>
              <a:rPr lang="en-US" dirty="0" smtClean="0"/>
              <a:t>Designed to run at fixed-frequency</a:t>
            </a:r>
          </a:p>
          <a:p>
            <a:pPr lvl="2"/>
            <a:r>
              <a:rPr lang="en-US" dirty="0" smtClean="0"/>
              <a:t>Critical path meets frequency requirement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2018 --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20173</TotalTime>
  <Words>2323</Words>
  <Application>Microsoft Macintosh PowerPoint</Application>
  <PresentationFormat>On-screen Show (4:3)</PresentationFormat>
  <Paragraphs>430</Paragraphs>
  <Slides>52</Slides>
  <Notes>5</Notes>
  <HiddenSlides>1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Blank Presentation</vt:lpstr>
      <vt:lpstr>Equation</vt:lpstr>
      <vt:lpstr>ESE532: System-on-a-Chip Architecture</vt:lpstr>
      <vt:lpstr>Today</vt:lpstr>
      <vt:lpstr>Message</vt:lpstr>
      <vt:lpstr>Real Time</vt:lpstr>
      <vt:lpstr>Real-Time Tasks</vt:lpstr>
      <vt:lpstr>Real-Time Guarantees</vt:lpstr>
      <vt:lpstr>Computer Response</vt:lpstr>
      <vt:lpstr>Real-Time Reponse</vt:lpstr>
      <vt:lpstr>Synchronous Circuit Model</vt:lpstr>
      <vt:lpstr>Preclass 2</vt:lpstr>
      <vt:lpstr>Historically</vt:lpstr>
      <vt:lpstr>Technological Change</vt:lpstr>
      <vt:lpstr>Performance Scaling</vt:lpstr>
      <vt:lpstr>HW/SW Co-Design</vt:lpstr>
      <vt:lpstr>Real-Time Challenge</vt:lpstr>
      <vt:lpstr>Processor Data Caches</vt:lpstr>
      <vt:lpstr>Processor Data Caches</vt:lpstr>
      <vt:lpstr>Processor Data Caches</vt:lpstr>
      <vt:lpstr>Preclass 3:  Processor Cache Timing</vt:lpstr>
      <vt:lpstr>Observe</vt:lpstr>
      <vt:lpstr>Preclass 4</vt:lpstr>
      <vt:lpstr>Preclass 5</vt:lpstr>
      <vt:lpstr>Preclass 5</vt:lpstr>
      <vt:lpstr>Observe</vt:lpstr>
      <vt:lpstr>Two Challenges</vt:lpstr>
      <vt:lpstr>Algorithm</vt:lpstr>
      <vt:lpstr>Programming Constructs</vt:lpstr>
      <vt:lpstr>Programming Constructs</vt:lpstr>
      <vt:lpstr>Architecture</vt:lpstr>
      <vt:lpstr>Processor Variable Delay</vt:lpstr>
      <vt:lpstr>Hardware Architecture</vt:lpstr>
      <vt:lpstr>What can we do to make architecture more deterministic?</vt:lpstr>
      <vt:lpstr>Explicitly Managed Memory</vt:lpstr>
      <vt:lpstr>Explicitly Managed Memory</vt:lpstr>
      <vt:lpstr>Offline Schedule Resource Sharing</vt:lpstr>
      <vt:lpstr>Time-Multiplexed Bus</vt:lpstr>
      <vt:lpstr>Time-Multiplexed Bus</vt:lpstr>
      <vt:lpstr>Fully Scheduled</vt:lpstr>
      <vt:lpstr>Simple Deterministic Processor </vt:lpstr>
      <vt:lpstr>Simple Deterministic Processor with Multiplier</vt:lpstr>
      <vt:lpstr>Simple Deterministic Processor with some Pipelining</vt:lpstr>
      <vt:lpstr>Simple Deterministic  Pipelined Processor</vt:lpstr>
      <vt:lpstr>Multithreaded Processor</vt:lpstr>
      <vt:lpstr>Branching?</vt:lpstr>
      <vt:lpstr>Multithreaded Pipeline</vt:lpstr>
      <vt:lpstr>Deadline Instruction</vt:lpstr>
      <vt:lpstr>WCET</vt:lpstr>
      <vt:lpstr>Deterministic Pipelines</vt:lpstr>
      <vt:lpstr>Different Goals</vt:lpstr>
      <vt:lpstr>SoC Opportunity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113</cp:revision>
  <cp:lastPrinted>2018-10-01T12:53:51Z</cp:lastPrinted>
  <dcterms:created xsi:type="dcterms:W3CDTF">2018-09-30T22:49:14Z</dcterms:created>
  <dcterms:modified xsi:type="dcterms:W3CDTF">2018-10-01T13:47:21Z</dcterms:modified>
</cp:coreProperties>
</file>