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474" r:id="rId3"/>
    <p:sldId id="258" r:id="rId4"/>
    <p:sldId id="339" r:id="rId5"/>
    <p:sldId id="348" r:id="rId6"/>
    <p:sldId id="392" r:id="rId7"/>
    <p:sldId id="412" r:id="rId8"/>
    <p:sldId id="411" r:id="rId9"/>
    <p:sldId id="404" r:id="rId10"/>
    <p:sldId id="405" r:id="rId11"/>
    <p:sldId id="464" r:id="rId12"/>
    <p:sldId id="465" r:id="rId13"/>
    <p:sldId id="466" r:id="rId14"/>
    <p:sldId id="467" r:id="rId15"/>
    <p:sldId id="468" r:id="rId16"/>
    <p:sldId id="463" r:id="rId17"/>
    <p:sldId id="406" r:id="rId18"/>
    <p:sldId id="473" r:id="rId19"/>
    <p:sldId id="407" r:id="rId20"/>
    <p:sldId id="408" r:id="rId21"/>
    <p:sldId id="471" r:id="rId22"/>
    <p:sldId id="441" r:id="rId23"/>
    <p:sldId id="409" r:id="rId24"/>
    <p:sldId id="461" r:id="rId25"/>
    <p:sldId id="476" r:id="rId26"/>
    <p:sldId id="413" r:id="rId27"/>
    <p:sldId id="451" r:id="rId28"/>
    <p:sldId id="414" r:id="rId29"/>
    <p:sldId id="415" r:id="rId30"/>
    <p:sldId id="410" r:id="rId31"/>
    <p:sldId id="475" r:id="rId32"/>
    <p:sldId id="416" r:id="rId33"/>
    <p:sldId id="421" r:id="rId34"/>
    <p:sldId id="418" r:id="rId35"/>
    <p:sldId id="423" r:id="rId36"/>
    <p:sldId id="424" r:id="rId37"/>
    <p:sldId id="425" r:id="rId38"/>
    <p:sldId id="452" r:id="rId39"/>
    <p:sldId id="426" r:id="rId40"/>
    <p:sldId id="453" r:id="rId41"/>
    <p:sldId id="427" r:id="rId42"/>
    <p:sldId id="417" r:id="rId43"/>
    <p:sldId id="454" r:id="rId44"/>
    <p:sldId id="428" r:id="rId45"/>
    <p:sldId id="455" r:id="rId46"/>
    <p:sldId id="430" r:id="rId47"/>
    <p:sldId id="460" r:id="rId48"/>
    <p:sldId id="429" r:id="rId49"/>
    <p:sldId id="431" r:id="rId50"/>
    <p:sldId id="442" r:id="rId51"/>
    <p:sldId id="462" r:id="rId52"/>
    <p:sldId id="419" r:id="rId53"/>
    <p:sldId id="456" r:id="rId54"/>
    <p:sldId id="440" r:id="rId55"/>
    <p:sldId id="420" r:id="rId56"/>
    <p:sldId id="432" r:id="rId57"/>
    <p:sldId id="433" r:id="rId58"/>
    <p:sldId id="434" r:id="rId59"/>
    <p:sldId id="457" r:id="rId60"/>
    <p:sldId id="458" r:id="rId61"/>
    <p:sldId id="459" r:id="rId62"/>
    <p:sldId id="435" r:id="rId63"/>
    <p:sldId id="436" r:id="rId64"/>
    <p:sldId id="437" r:id="rId65"/>
    <p:sldId id="438" r:id="rId66"/>
    <p:sldId id="439" r:id="rId67"/>
    <p:sldId id="340" r:id="rId68"/>
    <p:sldId id="330" r:id="rId6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  <a:srgbClr val="98D084"/>
    <a:srgbClr val="B8FDF2"/>
    <a:srgbClr val="FFE4BB"/>
    <a:srgbClr val="FF9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29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074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5594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761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85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721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524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F43882-1B58-5C45-81B5-B47D6D18574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pple_A11" TargetMode="External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n.com/products/dram/ddr3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13:  October 14, 2019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Orchestrating Data in Memories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C878A7-6C4D-9346-B5A1-978B87F8FADC}"/>
              </a:ext>
            </a:extLst>
          </p:cNvPr>
          <p:cNvSpPr txBox="1"/>
          <p:nvPr/>
        </p:nvSpPr>
        <p:spPr>
          <a:xfrm>
            <a:off x="457200" y="5181600"/>
            <a:ext cx="29330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Midterm: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	Average:   55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            Std. Dev: 14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10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2EB07633-005D-264E-BEC9-0E72C3766239}"/>
              </a:ext>
            </a:extLst>
          </p:cNvPr>
          <p:cNvCxnSpPr/>
          <p:nvPr/>
        </p:nvCxnSpPr>
        <p:spPr bwMode="auto">
          <a:xfrm>
            <a:off x="3352800" y="2133600"/>
            <a:ext cx="0" cy="29718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938EE0-86F9-6544-A5F4-95431C60ECFB}"/>
              </a:ext>
            </a:extLst>
          </p:cNvPr>
          <p:cNvCxnSpPr/>
          <p:nvPr/>
        </p:nvCxnSpPr>
        <p:spPr bwMode="auto">
          <a:xfrm>
            <a:off x="4191000" y="3200400"/>
            <a:ext cx="4038600" cy="0"/>
          </a:xfrm>
          <a:prstGeom prst="straightConnector1">
            <a:avLst/>
          </a:prstGeom>
          <a:solidFill>
            <a:schemeClr val="accent1"/>
          </a:solidFill>
          <a:ln w="317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0C15658-91C3-EC4D-A951-621BF08DBDCA}"/>
              </a:ext>
            </a:extLst>
          </p:cNvPr>
          <p:cNvCxnSpPr/>
          <p:nvPr/>
        </p:nvCxnSpPr>
        <p:spPr bwMode="auto">
          <a:xfrm>
            <a:off x="8458200" y="2590800"/>
            <a:ext cx="0" cy="2514600"/>
          </a:xfrm>
          <a:prstGeom prst="straightConnector1">
            <a:avLst/>
          </a:prstGeom>
          <a:solidFill>
            <a:schemeClr val="accent1"/>
          </a:solidFill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67527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53295DEB-5E0C-CD4B-B927-4B1B5743C97B}"/>
              </a:ext>
            </a:extLst>
          </p:cNvPr>
          <p:cNvSpPr/>
          <p:nvPr/>
        </p:nvSpPr>
        <p:spPr bwMode="auto">
          <a:xfrm>
            <a:off x="4038600" y="5461660"/>
            <a:ext cx="43434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475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Curved Right Arrow 1">
            <a:extLst>
              <a:ext uri="{FF2B5EF4-FFF2-40B4-BE49-F238E27FC236}">
                <a16:creationId xmlns:a16="http://schemas.microsoft.com/office/drawing/2014/main" id="{20FEC285-67A5-D04B-9B39-11E2E94315AB}"/>
              </a:ext>
            </a:extLst>
          </p:cNvPr>
          <p:cNvSpPr/>
          <p:nvPr/>
        </p:nvSpPr>
        <p:spPr bwMode="auto">
          <a:xfrm flipH="1" flipV="1">
            <a:off x="7978140" y="914400"/>
            <a:ext cx="822960" cy="53340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526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14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efficiently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176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2" name="Curved Right Arrow 1">
            <a:extLst>
              <a:ext uri="{FF2B5EF4-FFF2-40B4-BE49-F238E27FC236}">
                <a16:creationId xmlns:a16="http://schemas.microsoft.com/office/drawing/2014/main" id="{20FEC285-67A5-D04B-9B39-11E2E94315AB}"/>
              </a:ext>
            </a:extLst>
          </p:cNvPr>
          <p:cNvSpPr/>
          <p:nvPr/>
        </p:nvSpPr>
        <p:spPr bwMode="auto">
          <a:xfrm flipH="1" flipV="1">
            <a:off x="7978140" y="914400"/>
            <a:ext cx="822960" cy="5334000"/>
          </a:xfrm>
          <a:prstGeom prst="curvedRightArrow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372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16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05872" y="1752600"/>
            <a:ext cx="34290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 (CL)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Optimization for access within a row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870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096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EB042C-486F-E444-9004-7820D792B614}" type="slidenum">
              <a:rPr lang="en-US" smtClean="0">
                <a:latin typeface="Times New Roman" pitchFamily="1" charset="0"/>
              </a:rPr>
              <a:pPr/>
              <a:t>17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Memory Access Timing</a:t>
            </a:r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18258" y="1267691"/>
            <a:ext cx="3505200" cy="5257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Access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Address (RCD)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fetch (RP)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Column select</a:t>
            </a:r>
          </a:p>
          <a:p>
            <a:pPr marL="1314450" lvl="2" indent="-457200"/>
            <a:r>
              <a:rPr lang="en-US" dirty="0">
                <a:solidFill>
                  <a:schemeClr val="accent2"/>
                </a:solidFill>
                <a:ea typeface="ＭＳ Ｐゴシック" pitchFamily="1" charset="-128"/>
                <a:cs typeface="ＭＳ Ｐゴシック" pitchFamily="1" charset="-128"/>
              </a:rPr>
              <a:t>CL: Can repeat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>
                <a:ea typeface="ＭＳ Ｐゴシック" pitchFamily="1" charset="-128"/>
                <a:cs typeface="ＭＳ Ｐゴシック" pitchFamily="1" charset="-128"/>
              </a:rPr>
              <a:t>writeback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/refresh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Row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1024b—8192b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Faster to access within row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4872" y="1066800"/>
            <a:ext cx="5609128" cy="5257800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55CB50B1-1B64-564A-B2C4-5CC6D202321A}"/>
              </a:ext>
            </a:extLst>
          </p:cNvPr>
          <p:cNvSpPr/>
          <p:nvPr/>
        </p:nvSpPr>
        <p:spPr bwMode="auto">
          <a:xfrm>
            <a:off x="4038600" y="5461660"/>
            <a:ext cx="4343400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76C11-F46A-114E-8C86-A8D0C7BEBE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3F0ECD-240F-F348-94BA-8AD701F3EC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4 toy warmup</a:t>
            </a:r>
          </a:p>
          <a:p>
            <a:pPr lvl="1"/>
            <a:r>
              <a:rPr lang="en-US" dirty="0"/>
              <a:t>Reading n 16b words takes: 10+n cycles</a:t>
            </a:r>
          </a:p>
          <a:p>
            <a:pPr lvl="2"/>
            <a:r>
              <a:rPr lang="en-US" dirty="0"/>
              <a:t>10 cycles for latency (RCD, RP)</a:t>
            </a:r>
          </a:p>
          <a:p>
            <a:pPr lvl="2"/>
            <a:r>
              <a:rPr lang="en-US" dirty="0"/>
              <a:t>1 cycle to select each word (CL)</a:t>
            </a:r>
          </a:p>
          <a:p>
            <a:pPr lvl="3"/>
            <a:r>
              <a:rPr lang="en-US" dirty="0"/>
              <a:t>n cycles for m of them</a:t>
            </a:r>
          </a:p>
          <a:p>
            <a:r>
              <a:rPr lang="en-US" dirty="0"/>
              <a:t>% time in access latency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Reading 1 word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Reading 16 words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Reading 128 words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E30B4-38E4-644E-9392-C99CDF08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BC4CE1-8F6A-A140-9C5B-07FE2F1D1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50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19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D2E06-829F-BD40-B038-A0A8D3DFA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3961A-C023-A641-8A74-B7DF80C9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Main role is diagnostic</a:t>
            </a:r>
          </a:p>
          <a:p>
            <a:pPr lvl="1"/>
            <a:r>
              <a:rPr lang="en-US" dirty="0"/>
              <a:t>See where you are</a:t>
            </a:r>
          </a:p>
          <a:p>
            <a:pPr lvl="1"/>
            <a:r>
              <a:rPr lang="en-US" dirty="0"/>
              <a:t>See what course exams look like</a:t>
            </a:r>
          </a:p>
          <a:p>
            <a:r>
              <a:rPr lang="en-US" dirty="0"/>
              <a:t>Offer: </a:t>
            </a:r>
          </a:p>
          <a:p>
            <a:pPr lvl="1"/>
            <a:r>
              <a:rPr lang="en-US" dirty="0"/>
              <a:t>award midterm grade=max(</a:t>
            </a:r>
            <a:r>
              <a:rPr lang="en-US" dirty="0" err="1"/>
              <a:t>midterm,final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Did well on midterm, you have the points</a:t>
            </a:r>
          </a:p>
          <a:p>
            <a:pPr lvl="1"/>
            <a:r>
              <a:rPr lang="en-US" dirty="0"/>
              <a:t>Didn’t do well … chance to replace with final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FB541F-F3C5-ED4A-AF84-AFDE96006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5939F4-3431-0147-8C5F-F31A2D5BD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49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DRAM Streaming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" y="1143000"/>
            <a:ext cx="8458200" cy="4572000"/>
          </a:xfrm>
        </p:spPr>
        <p:txBody>
          <a:bodyPr/>
          <a:lstStyle/>
          <a:p>
            <a:r>
              <a:rPr lang="en-US" dirty="0"/>
              <a:t>Reading row </a:t>
            </a:r>
            <a:br>
              <a:rPr lang="en-US" dirty="0"/>
            </a:br>
            <a:r>
              <a:rPr lang="en-US" dirty="0"/>
              <a:t>is 2x12.5ns </a:t>
            </a:r>
          </a:p>
          <a:p>
            <a:pPr lvl="1"/>
            <a:r>
              <a:rPr lang="en-US" dirty="0"/>
              <a:t>(RCD,RP)</a:t>
            </a:r>
          </a:p>
          <a:p>
            <a:r>
              <a:rPr lang="en-US" dirty="0"/>
              <a:t>16b @ 500MHz</a:t>
            </a:r>
          </a:p>
          <a:p>
            <a:r>
              <a:rPr lang="en-US" dirty="0"/>
              <a:t>1024b row</a:t>
            </a:r>
          </a:p>
          <a:p>
            <a:r>
              <a:rPr lang="en-US" dirty="0"/>
              <a:t>1024/16</a:t>
            </a:r>
          </a:p>
          <a:p>
            <a:pPr lvl="1"/>
            <a:r>
              <a:rPr lang="en-US" dirty="0"/>
              <a:t>64 words </a:t>
            </a:r>
            <a:br>
              <a:rPr lang="en-US" dirty="0"/>
            </a:br>
            <a:r>
              <a:rPr lang="en-US" dirty="0"/>
              <a:t>per row</a:t>
            </a:r>
          </a:p>
          <a:p>
            <a:r>
              <a:rPr lang="en-US" dirty="0">
                <a:solidFill>
                  <a:srgbClr val="FF6600"/>
                </a:solidFill>
              </a:rPr>
              <a:t>How long (ns) to provide full row (64, 16b words) from address?</a:t>
            </a:r>
            <a:br>
              <a:rPr lang="en-US" dirty="0">
                <a:solidFill>
                  <a:srgbClr val="FF6600"/>
                </a:solidFill>
              </a:rPr>
            </a:b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FA2D54-AC4B-A145-BE18-B5CA54EAB84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3635" y="990600"/>
            <a:ext cx="5570365" cy="43053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2EBB2B-3E1B-7B41-919D-EC819FF00D93}"/>
                  </a:ext>
                </a:extLst>
              </p:cNvPr>
              <p:cNvSpPr txBox="1"/>
              <p:nvPr/>
            </p:nvSpPr>
            <p:spPr>
              <a:xfrm>
                <a:off x="4047744" y="2974848"/>
                <a:ext cx="2965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62EBB2B-3E1B-7B41-919D-EC819FF00D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7744" y="2974848"/>
                <a:ext cx="296555" cy="369332"/>
              </a:xfrm>
              <a:prstGeom prst="rect">
                <a:avLst/>
              </a:prstGeom>
              <a:blipFill>
                <a:blip r:embed="rId4"/>
                <a:stretch>
                  <a:fillRect l="-16667" r="-12500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76483-C521-3B44-B946-85123E34D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 Streaming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5B15C-663F-6E4C-88AF-F6738C16E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read from wide memory, but only have 16 pins to bring off chip</a:t>
            </a:r>
          </a:p>
          <a:p>
            <a:r>
              <a:rPr lang="en-US" dirty="0"/>
              <a:t>But, can clock across those 16 pins at high clock rate compared to memory reference (2ns vs. 12.5ns)</a:t>
            </a:r>
          </a:p>
          <a:p>
            <a:r>
              <a:rPr lang="en-US" dirty="0"/>
              <a:t>So, can sequentially shift the data out the 16 pins, if grabbing all the data for the row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4C824-3C1A-2F4C-82C0-8FC63E402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79B57-BB34-5A41-A7E1-18A20880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9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9F1625-D5C7-3741-AD96-38C8A358CA22}" type="slidenum">
              <a:rPr lang="en-US" smtClean="0">
                <a:latin typeface="Times New Roman" pitchFamily="1" charset="0"/>
              </a:rPr>
              <a:pPr/>
              <a:t>22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 dirty="0">
                <a:hlinkClick r:id="rId3"/>
              </a:rPr>
              <a:t>http://www.micron.com/products/dram/ddr3/</a:t>
            </a:r>
            <a:endParaRPr lang="en-US" sz="2400" dirty="0"/>
          </a:p>
          <a:p>
            <a:pPr lvl="1"/>
            <a:r>
              <a:rPr lang="en-US" sz="2400" dirty="0"/>
              <a:t>96 pin </a:t>
            </a:r>
            <a:r>
              <a:rPr lang="en-US" sz="2400" dirty="0" err="1"/>
              <a:t>pakage</a:t>
            </a:r>
            <a:endParaRPr lang="en-US" sz="2400" dirty="0"/>
          </a:p>
          <a:p>
            <a:pPr lvl="1"/>
            <a:r>
              <a:rPr lang="en-US" sz="2400" dirty="0"/>
              <a:t>16b </a:t>
            </a:r>
            <a:r>
              <a:rPr lang="en-US" sz="2400" dirty="0" err="1"/>
              <a:t>datapath</a:t>
            </a:r>
            <a:r>
              <a:rPr lang="en-US" sz="2400" dirty="0"/>
              <a:t> IO</a:t>
            </a:r>
          </a:p>
          <a:p>
            <a:pPr lvl="1"/>
            <a:r>
              <a:rPr lang="en-US" sz="2400" dirty="0"/>
              <a:t>Operate at 500+MHz</a:t>
            </a:r>
          </a:p>
          <a:p>
            <a:pPr lvl="1"/>
            <a:r>
              <a:rPr lang="en-US" sz="2400" b="1" dirty="0"/>
              <a:t>37.5ns</a:t>
            </a:r>
            <a:r>
              <a:rPr lang="en-US" sz="2400" dirty="0"/>
              <a:t> random access latency </a:t>
            </a:r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pic>
        <p:nvPicPr>
          <p:cNvPr id="4199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A01AAC-73DB-D144-932F-1E7284AFEDD8}" type="slidenum">
              <a:rPr lang="en-US" smtClean="0">
                <a:latin typeface="Times New Roman" pitchFamily="1" charset="0"/>
              </a:rPr>
              <a:pPr/>
              <a:t>23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b="1">
                <a:ea typeface="ＭＳ Ｐゴシック" pitchFamily="1" charset="-128"/>
                <a:cs typeface="ＭＳ Ｐゴシック" pitchFamily="1" charset="-128"/>
              </a:rPr>
              <a:t>1 Gigabit DDR2 SDRAM</a:t>
            </a:r>
          </a:p>
        </p:txBody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endParaRPr lang="en-US" b="1">
              <a:ea typeface="ＭＳ Ｐゴシック" pitchFamily="1" charset="-128"/>
              <a:cs typeface="ＭＳ Ｐゴシック" pitchFamily="1" charset="-128"/>
            </a:endParaRPr>
          </a:p>
          <a:p>
            <a:endParaRPr lang="en-US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43014" name="Picture 4" descr="2004-11-15_1Gb_DDR2_800Mbp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1828800"/>
            <a:ext cx="5638800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0" y="6019800"/>
            <a:ext cx="798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1" charset="0"/>
              </a:rPr>
              <a:t>[Source: http://www.elpida.com/en/news/2004/11-18.html]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7E59F-95DF-D54D-AA0A-BACC56E9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6700"/>
            <a:ext cx="7772400" cy="1143000"/>
          </a:xfrm>
        </p:spPr>
        <p:txBody>
          <a:bodyPr/>
          <a:lstStyle/>
          <a:p>
            <a:r>
              <a:rPr lang="en-US" dirty="0"/>
              <a:t>DIMMS multi-DRAM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032FB-8EFD-7B4A-B57A-E73BB3B41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7772400" cy="4114800"/>
          </a:xfrm>
        </p:spPr>
        <p:txBody>
          <a:bodyPr/>
          <a:lstStyle/>
          <a:p>
            <a:r>
              <a:rPr lang="en-US" dirty="0"/>
              <a:t>DIMMs usually pack multiple DRAM chips, c, in parallel</a:t>
            </a:r>
          </a:p>
          <a:p>
            <a:pPr lvl="1"/>
            <a:r>
              <a:rPr lang="en-US" dirty="0"/>
              <a:t>Can access c*16b per transfer</a:t>
            </a:r>
          </a:p>
          <a:p>
            <a:pPr lvl="1"/>
            <a:r>
              <a:rPr lang="en-US" dirty="0"/>
              <a:t>Typically 64, 128, 256b wide</a:t>
            </a:r>
          </a:p>
          <a:p>
            <a:pPr lvl="2"/>
            <a:r>
              <a:rPr lang="en-US" dirty="0"/>
              <a:t>8 chips = 128b wide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3D274-8EFA-ED4B-A4A0-12803723A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73BA7-3B23-7F41-9962-DC6F4776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63E939D-AD0D-FC48-9245-5543CFA1B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6253" y="4170164"/>
            <a:ext cx="3886200" cy="240574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5BA6515-76AB-CF47-A702-784223666260}"/>
              </a:ext>
            </a:extLst>
          </p:cNvPr>
          <p:cNvSpPr txBox="1"/>
          <p:nvPr/>
        </p:nvSpPr>
        <p:spPr>
          <a:xfrm>
            <a:off x="3441507" y="6575907"/>
            <a:ext cx="4635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https://</a:t>
            </a:r>
            <a:r>
              <a:rPr lang="en-US" sz="1600" dirty="0" err="1"/>
              <a:t>commons.wikimedia.org</a:t>
            </a:r>
            <a:r>
              <a:rPr lang="en-US" sz="1600" dirty="0"/>
              <a:t>/wiki/</a:t>
            </a:r>
            <a:r>
              <a:rPr lang="en-US" sz="1600" dirty="0" err="1"/>
              <a:t>File:DIMMs.jpg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56613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ircuit board&#13;&#10;&#13;&#10;Description automatically generated">
            <a:extLst>
              <a:ext uri="{FF2B5EF4-FFF2-40B4-BE49-F238E27FC236}">
                <a16:creationId xmlns:a16="http://schemas.microsoft.com/office/drawing/2014/main" id="{2368C24F-95E9-3741-8AD9-2FEE64D09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1489" y="2438400"/>
            <a:ext cx="6096000" cy="4572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A191EA9-4F19-5243-9A46-86B5DFB15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Phone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A9D65-6008-C646-B11C-D26ECEAB5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295"/>
            <a:ext cx="7772400" cy="4114800"/>
          </a:xfrm>
        </p:spPr>
        <p:txBody>
          <a:bodyPr/>
          <a:lstStyle/>
          <a:p>
            <a:r>
              <a:rPr lang="en-US" dirty="0"/>
              <a:t>Will use single DRAM chip</a:t>
            </a:r>
          </a:p>
          <a:p>
            <a:r>
              <a:rPr lang="en-US" dirty="0"/>
              <a:t>iPhone/iPod – flip chip in package with SoC Processor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4D547-3A30-EA44-BE69-600598910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E2C825-18EC-9E4C-BDE2-729B53E07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6A2EF1B-BB59-BB41-B9B3-7FFEC6EE6FA9}"/>
              </a:ext>
            </a:extLst>
          </p:cNvPr>
          <p:cNvSpPr txBox="1"/>
          <p:nvPr/>
        </p:nvSpPr>
        <p:spPr>
          <a:xfrm>
            <a:off x="3767461" y="3287357"/>
            <a:ext cx="5257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Apple </a:t>
            </a:r>
            <a:r>
              <a:rPr lang="en-US" dirty="0">
                <a:latin typeface="+mn-lt"/>
                <a:hlinkClick r:id="rId3"/>
              </a:rPr>
              <a:t>APL1W72</a:t>
            </a:r>
            <a:r>
              <a:rPr lang="en-US" dirty="0">
                <a:latin typeface="+mn-lt"/>
              </a:rPr>
              <a:t> A11 Bionic SoC layered over SK Hynix H9HKNNNDBMAUUR 3 GB LPDDR4x RAM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763E77-8795-BA4E-8BC6-A246357DE7AE}"/>
              </a:ext>
            </a:extLst>
          </p:cNvPr>
          <p:cNvSpPr txBox="1"/>
          <p:nvPr/>
        </p:nvSpPr>
        <p:spPr>
          <a:xfrm>
            <a:off x="3121019" y="6211669"/>
            <a:ext cx="59499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Source: </a:t>
            </a:r>
          </a:p>
          <a:p>
            <a:r>
              <a:rPr lang="en-US" sz="1800" dirty="0"/>
              <a:t>https://</a:t>
            </a:r>
            <a:r>
              <a:rPr lang="en-US" sz="1800" dirty="0" err="1"/>
              <a:t>www.ifixit.com</a:t>
            </a:r>
            <a:r>
              <a:rPr lang="en-US" sz="1800" dirty="0"/>
              <a:t>/Teardown/</a:t>
            </a:r>
            <a:r>
              <a:rPr lang="en-US" sz="1800" dirty="0" err="1"/>
              <a:t>iPhone+X+Teardown</a:t>
            </a:r>
            <a:r>
              <a:rPr lang="en-US" sz="1800" dirty="0"/>
              <a:t>/98975</a:t>
            </a:r>
          </a:p>
        </p:txBody>
      </p:sp>
    </p:spTree>
    <p:extLst>
      <p:ext uri="{BB962C8B-B14F-4D97-AF65-F5344CB8AC3E}">
        <p14:creationId xmlns:p14="http://schemas.microsoft.com/office/powerpoint/2010/main" val="24443205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2133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 cycle on row change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3 cycles same row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128 uint16_b per row (2048b)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057400"/>
            <a:ext cx="15938500" cy="21463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9BEDB-27CA-064E-96FE-F039337E0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23" y="367560"/>
            <a:ext cx="7772400" cy="1143000"/>
          </a:xfrm>
        </p:spPr>
        <p:txBody>
          <a:bodyPr/>
          <a:lstStyle/>
          <a:p>
            <a:r>
              <a:rPr lang="en-US" dirty="0"/>
              <a:t>Image Row and DRAM Rows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B32E6-E1E6-8F41-903A-C9DCB1D3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74C4E-B461-1C46-A964-D77E84FD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6DEA938-1E5F-7546-8349-F0F234829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973792"/>
              </p:ext>
            </p:extLst>
          </p:nvPr>
        </p:nvGraphicFramePr>
        <p:xfrm>
          <a:off x="990600" y="1431402"/>
          <a:ext cx="7010398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4618">
                  <a:extLst>
                    <a:ext uri="{9D8B030D-6E8A-4147-A177-3AD203B41FA5}">
                      <a16:colId xmlns:a16="http://schemas.microsoft.com/office/drawing/2014/main" val="1053688918"/>
                    </a:ext>
                  </a:extLst>
                </a:gridCol>
                <a:gridCol w="1239982">
                  <a:extLst>
                    <a:ext uri="{9D8B030D-6E8A-4147-A177-3AD203B41FA5}">
                      <a16:colId xmlns:a16="http://schemas.microsoft.com/office/drawing/2014/main" val="447169938"/>
                    </a:ext>
                  </a:extLst>
                </a:gridCol>
                <a:gridCol w="353292">
                  <a:extLst>
                    <a:ext uri="{9D8B030D-6E8A-4147-A177-3AD203B41FA5}">
                      <a16:colId xmlns:a16="http://schemas.microsoft.com/office/drawing/2014/main" val="3894771917"/>
                    </a:ext>
                  </a:extLst>
                </a:gridCol>
                <a:gridCol w="557646">
                  <a:extLst>
                    <a:ext uri="{9D8B030D-6E8A-4147-A177-3AD203B41FA5}">
                      <a16:colId xmlns:a16="http://schemas.microsoft.com/office/drawing/2014/main" val="247948050"/>
                    </a:ext>
                  </a:extLst>
                </a:gridCol>
                <a:gridCol w="469128">
                  <a:extLst>
                    <a:ext uri="{9D8B030D-6E8A-4147-A177-3AD203B41FA5}">
                      <a16:colId xmlns:a16="http://schemas.microsoft.com/office/drawing/2014/main" val="2601182785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608153006"/>
                    </a:ext>
                  </a:extLst>
                </a:gridCol>
                <a:gridCol w="778933">
                  <a:extLst>
                    <a:ext uri="{9D8B030D-6E8A-4147-A177-3AD203B41FA5}">
                      <a16:colId xmlns:a16="http://schemas.microsoft.com/office/drawing/2014/main" val="986233855"/>
                    </a:ext>
                  </a:extLst>
                </a:gridCol>
                <a:gridCol w="567268">
                  <a:extLst>
                    <a:ext uri="{9D8B030D-6E8A-4147-A177-3AD203B41FA5}">
                      <a16:colId xmlns:a16="http://schemas.microsoft.com/office/drawing/2014/main" val="4264136995"/>
                    </a:ext>
                  </a:extLst>
                </a:gridCol>
                <a:gridCol w="990598">
                  <a:extLst>
                    <a:ext uri="{9D8B030D-6E8A-4147-A177-3AD203B41FA5}">
                      <a16:colId xmlns:a16="http://schemas.microsoft.com/office/drawing/2014/main" val="2707653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dirty="0"/>
                        <a:t>MSB  -- DRAM Row Bytes                             -- LSB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7744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0x027FF0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[y-1,1023]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4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0x028000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[y,127]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[y,0]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354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[y,128]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384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2576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328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791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4420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2473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[y,1023]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[y,896]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665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[y+1,0]</a:t>
                      </a:r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9561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86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0x028a00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94FF">
                        <a:alpha val="9098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85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509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772400" cy="17526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 cycle on row change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3 cycles same row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128 uint16_b per row (2048b)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752600"/>
            <a:ext cx="9144000" cy="20066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2C97374-7ECF-0745-AA03-21958F50F11A}"/>
              </a:ext>
            </a:extLst>
          </p:cNvPr>
          <p:cNvSpPr txBox="1"/>
          <p:nvPr/>
        </p:nvSpPr>
        <p:spPr>
          <a:xfrm>
            <a:off x="6934200" y="2169858"/>
            <a:ext cx="17956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Note loop</a:t>
            </a:r>
          </a:p>
          <a:p>
            <a:r>
              <a:rPr lang="en-US" dirty="0">
                <a:solidFill>
                  <a:schemeClr val="accent2"/>
                </a:solidFill>
                <a:latin typeface="+mn-lt"/>
              </a:rPr>
              <a:t>interchange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76800"/>
            <a:ext cx="8458200" cy="12192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many cycles to run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10+n cycles to fetch n&lt;=256 Half-words on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8800"/>
            <a:ext cx="9423400" cy="310499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3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 Implications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Tricks for working with DRAM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and generally minimizing use of large 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  memories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Images</a:t>
            </a:r>
          </a:p>
          <a:p>
            <a:pPr lvl="1"/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  <a:ea typeface="ＭＳ Ｐゴシック" pitchFamily="1" charset="-128"/>
                <a:cs typeface="ＭＳ Ｐゴシック" pitchFamily="1" charset="-128"/>
              </a:rPr>
              <a:t>Sort (time permitting)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Latency is large (10s of ns)</a:t>
            </a:r>
          </a:p>
          <a:p>
            <a:r>
              <a:rPr lang="en-US" dirty="0"/>
              <a:t>Throughput can be high (GB/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accessed sequentially</a:t>
            </a:r>
          </a:p>
          <a:p>
            <a:pPr lvl="1"/>
            <a:r>
              <a:rPr lang="en-US" dirty="0"/>
              <a:t>If exploit wide-word block transfers</a:t>
            </a:r>
          </a:p>
          <a:p>
            <a:r>
              <a:rPr lang="en-US" dirty="0"/>
              <a:t>Throughput low on random accesses</a:t>
            </a:r>
          </a:p>
          <a:p>
            <a:pPr lvl="1"/>
            <a:r>
              <a:rPr lang="en-US" dirty="0"/>
              <a:t>As we saw for random access on wide-word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EE8E1-6269-5C40-8235-8C1ABD968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88976"/>
            <a:ext cx="7772400" cy="1143000"/>
          </a:xfrm>
        </p:spPr>
        <p:txBody>
          <a:bodyPr/>
          <a:lstStyle/>
          <a:p>
            <a:r>
              <a:rPr lang="en-US" dirty="0"/>
              <a:t>Xilinx/</a:t>
            </a:r>
            <a:r>
              <a:rPr lang="en-US" dirty="0" err="1"/>
              <a:t>SDSoC</a:t>
            </a:r>
            <a:r>
              <a:rPr lang="en-US" dirty="0"/>
              <a:t> DMA?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C1EB-F4A7-5542-9F28-FD9EBBE8E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32788"/>
            <a:ext cx="8686800" cy="4114800"/>
          </a:xfrm>
        </p:spPr>
        <p:txBody>
          <a:bodyPr/>
          <a:lstStyle/>
          <a:p>
            <a:r>
              <a:rPr lang="en-US" dirty="0"/>
              <a:t>This section focused on what the </a:t>
            </a:r>
            <a:r>
              <a:rPr lang="en-US" dirty="0">
                <a:solidFill>
                  <a:schemeClr val="accent2"/>
                </a:solidFill>
              </a:rPr>
              <a:t>DRAM</a:t>
            </a:r>
            <a:r>
              <a:rPr lang="en-US" dirty="0"/>
              <a:t> can do</a:t>
            </a:r>
          </a:p>
          <a:p>
            <a:pPr lvl="1"/>
            <a:r>
              <a:rPr lang="en-US" dirty="0"/>
              <a:t>What should happen with an optimized DRAM controller</a:t>
            </a:r>
          </a:p>
          <a:p>
            <a:r>
              <a:rPr lang="en-US" dirty="0" err="1"/>
              <a:t>SDSoC</a:t>
            </a:r>
            <a:r>
              <a:rPr lang="en-US" dirty="0"/>
              <a:t> DMA requires setup time</a:t>
            </a:r>
          </a:p>
          <a:p>
            <a:pPr lvl="1"/>
            <a:r>
              <a:rPr lang="en-US" dirty="0"/>
              <a:t>Which will be </a:t>
            </a:r>
            <a:r>
              <a:rPr lang="en-US" b="1" dirty="0"/>
              <a:t>in addition </a:t>
            </a:r>
            <a:r>
              <a:rPr lang="en-US" dirty="0"/>
              <a:t>to DRAM access time</a:t>
            </a:r>
          </a:p>
          <a:p>
            <a:pPr lvl="1"/>
            <a:r>
              <a:rPr lang="en-US" dirty="0"/>
              <a:t>High overhead [as you are seeing on HW6]</a:t>
            </a:r>
          </a:p>
          <a:p>
            <a:pPr lvl="2"/>
            <a:r>
              <a:rPr lang="en-US" dirty="0"/>
              <a:t>Even higher premium for large block transfers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CA2964-8C7A-D54E-B433-D3CFDB3E4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8D6A1-3527-974F-952F-CE663D7E4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29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Maximize Reuse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Minimize need to go to large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Large, central memory</a:t>
            </a:r>
          </a:p>
          <a:p>
            <a:pPr lvl="1"/>
            <a:r>
              <a:rPr lang="en-US" dirty="0"/>
              <a:t>Bottleneck</a:t>
            </a:r>
          </a:p>
          <a:p>
            <a:pPr lvl="1"/>
            <a:r>
              <a:rPr lang="en-US" dirty="0"/>
              <a:t>High energy</a:t>
            </a:r>
          </a:p>
          <a:p>
            <a:r>
              <a:rPr lang="en-US" dirty="0"/>
              <a:t>Minimize need to return to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pPr lvl="1"/>
            <a:r>
              <a:rPr lang="en-US" dirty="0"/>
              <a:t>F(d[y-1][x-1],d[y-1][x],d[y-1][x+1],</a:t>
            </a:r>
            <a:br>
              <a:rPr lang="en-US" dirty="0"/>
            </a:br>
            <a:r>
              <a:rPr lang="en-US" dirty="0"/>
              <a:t>    d[y][x-1],d[y][x],d[y][x+1],</a:t>
            </a:r>
            <a:br>
              <a:rPr lang="en-US" dirty="0"/>
            </a:br>
            <a:r>
              <a:rPr lang="en-US" dirty="0"/>
              <a:t>    d[y+1][x-1],d[y+1][x],d[y+1][x+1])</a:t>
            </a:r>
          </a:p>
          <a:p>
            <a:r>
              <a:rPr lang="en-US" dirty="0"/>
              <a:t>Common idiom</a:t>
            </a:r>
          </a:p>
          <a:p>
            <a:pPr lvl="1"/>
            <a:r>
              <a:rPr lang="en-US" dirty="0"/>
              <a:t>Image filtering</a:t>
            </a:r>
          </a:p>
          <a:p>
            <a:pPr lvl="1"/>
            <a:r>
              <a:rPr lang="en-US" dirty="0"/>
              <a:t>Numerical simulation </a:t>
            </a:r>
          </a:p>
          <a:p>
            <a:pPr lvl="1"/>
            <a:r>
              <a:rPr lang="en-US" dirty="0"/>
              <a:t>Cellular automata</a:t>
            </a:r>
          </a:p>
          <a:p>
            <a:pPr lvl="1"/>
            <a:r>
              <a:rPr lang="en-US" dirty="0"/>
              <a:t>Search, matching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pPr lvl="1"/>
            <a:r>
              <a:rPr lang="en-US" dirty="0"/>
              <a:t>F(d[y-1][x-1],d[y-1][x],d[y-1][x+1],</a:t>
            </a:r>
            <a:br>
              <a:rPr lang="en-US" dirty="0"/>
            </a:br>
            <a:r>
              <a:rPr lang="en-US" dirty="0"/>
              <a:t>    d[y][x-1],d[y][x],d[y][x+1],</a:t>
            </a:r>
            <a:br>
              <a:rPr lang="en-US" dirty="0"/>
            </a:br>
            <a:r>
              <a:rPr lang="en-US" dirty="0"/>
              <a:t>    d[y+1][x-1],d[y+1][x],d[y+1][x+1])</a:t>
            </a:r>
          </a:p>
          <a:p>
            <a:endParaRPr lang="en-US" dirty="0"/>
          </a:p>
          <a:p>
            <a:r>
              <a:rPr lang="en-US" dirty="0"/>
              <a:t>Generalize for different neighborhood sizes</a:t>
            </a:r>
          </a:p>
          <a:p>
            <a:pPr lvl="1"/>
            <a:r>
              <a:rPr lang="en-US" dirty="0"/>
              <a:t>for (</a:t>
            </a:r>
            <a:r>
              <a:rPr lang="en-US" dirty="0" err="1"/>
              <a:t>yoff</a:t>
            </a:r>
            <a:r>
              <a:rPr lang="en-US" dirty="0"/>
              <a:t>=YMIN; </a:t>
            </a:r>
            <a:r>
              <a:rPr lang="en-US" dirty="0" err="1"/>
              <a:t>yoff</a:t>
            </a:r>
            <a:r>
              <a:rPr lang="en-US" dirty="0"/>
              <a:t>&lt;</a:t>
            </a:r>
            <a:r>
              <a:rPr lang="en-US" dirty="0" err="1"/>
              <a:t>YMAX;yoff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</a:t>
            </a:r>
            <a:r>
              <a:rPr lang="en-US" dirty="0" err="1"/>
              <a:t>xoff</a:t>
            </a:r>
            <a:r>
              <a:rPr lang="en-US" dirty="0"/>
              <a:t>=XMIN; </a:t>
            </a:r>
            <a:r>
              <a:rPr lang="en-US" dirty="0" err="1"/>
              <a:t>xoff</a:t>
            </a:r>
            <a:r>
              <a:rPr lang="en-US" dirty="0"/>
              <a:t>&lt;</a:t>
            </a:r>
            <a:r>
              <a:rPr lang="en-US" dirty="0" err="1"/>
              <a:t>XMAX;xoff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    res=fun(</a:t>
            </a:r>
            <a:r>
              <a:rPr lang="en-US" dirty="0" err="1"/>
              <a:t>res,d</a:t>
            </a:r>
            <a:r>
              <a:rPr lang="en-US" dirty="0"/>
              <a:t>[</a:t>
            </a:r>
            <a:r>
              <a:rPr lang="en-US" dirty="0" err="1"/>
              <a:t>y+yoff</a:t>
            </a:r>
            <a:r>
              <a:rPr lang="en-US" dirty="0"/>
              <a:t>][</a:t>
            </a:r>
            <a:r>
              <a:rPr lang="en-US" dirty="0" err="1"/>
              <a:t>x+xoff</a:t>
            </a:r>
            <a:r>
              <a:rPr lang="en-US" dirty="0"/>
              <a:t>]);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4371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How work with image in DRAM?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As written references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Reads per row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Data reused between inner loop invocations when </a:t>
            </a:r>
            <a:r>
              <a:rPr lang="en-US" dirty="0" err="1">
                <a:solidFill>
                  <a:srgbClr val="FF6600"/>
                </a:solidFill>
              </a:rPr>
              <a:t>x</a:t>
            </a:r>
            <a:r>
              <a:rPr lang="en-US" dirty="0">
                <a:solidFill>
                  <a:srgbClr val="FF6600"/>
                </a:solidFill>
              </a:rPr>
              <a:t> increments?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Shift x++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331218"/>
              </p:ext>
            </p:extLst>
          </p:nvPr>
        </p:nvGraphicFramePr>
        <p:xfrm>
          <a:off x="1403430" y="1808641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47DAD6-A612-D649-B190-7D5B1A1D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5775"/>
              </p:ext>
            </p:extLst>
          </p:nvPr>
        </p:nvGraphicFramePr>
        <p:xfrm>
          <a:off x="1409700" y="4195919"/>
          <a:ext cx="636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2129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9916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Data reused between </a:t>
            </a:r>
            <a:r>
              <a:rPr lang="en-US" dirty="0" err="1">
                <a:solidFill>
                  <a:srgbClr val="FF6600"/>
                </a:solidFill>
              </a:rPr>
              <a:t>y</a:t>
            </a:r>
            <a:r>
              <a:rPr lang="en-US" dirty="0">
                <a:solidFill>
                  <a:srgbClr val="FF6600"/>
                </a:solidFill>
              </a:rPr>
              <a:t> values in outer loop?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Reuse distance? …assume II=1 pipeline inner loop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How we access data matters</a:t>
            </a:r>
          </a:p>
          <a:p>
            <a:r>
              <a:rPr lang="en-US" dirty="0"/>
              <a:t>Reuse data to avoid access to large memories</a:t>
            </a:r>
          </a:p>
          <a:p>
            <a:r>
              <a:rPr lang="en-US" dirty="0"/>
              <a:t>Think about how organize computation and data to minimize </a:t>
            </a:r>
          </a:p>
          <a:p>
            <a:pPr lvl="1"/>
            <a:r>
              <a:rPr lang="en-US" dirty="0"/>
              <a:t>Use of large memory</a:t>
            </a:r>
          </a:p>
          <a:p>
            <a:pPr lvl="1"/>
            <a:r>
              <a:rPr lang="en-US" dirty="0"/>
              <a:t>Data movement</a:t>
            </a:r>
          </a:p>
          <a:p>
            <a:r>
              <a:rPr lang="en-US" dirty="0"/>
              <a:t>…and think about what you expect, so can diagnose unnecessary data bottlenecks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Window Shift y++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92334"/>
              </p:ext>
            </p:extLst>
          </p:nvPr>
        </p:nvGraphicFramePr>
        <p:xfrm>
          <a:off x="1403430" y="1808641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C47DAD6-A612-D649-B190-7D5B1A1D33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198401"/>
              </p:ext>
            </p:extLst>
          </p:nvPr>
        </p:nvGraphicFramePr>
        <p:xfrm>
          <a:off x="1409700" y="4195919"/>
          <a:ext cx="63627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045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1245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752600"/>
            <a:ext cx="7772400" cy="4114800"/>
          </a:xfrm>
        </p:spPr>
        <p:txBody>
          <a:bodyPr/>
          <a:lstStyle/>
          <a:p>
            <a:r>
              <a:rPr lang="en-US" dirty="0"/>
              <a:t>Compute based on neighbors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</a:t>
            </a:r>
          </a:p>
          <a:p>
            <a:pPr lvl="1">
              <a:buNone/>
            </a:pPr>
            <a:r>
              <a:rPr lang="en-US" dirty="0"/>
              <a:t>     o[y][x]=F(d[y-1][x-1],d[y-1][x],d[y-1][x+1],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>
                <a:solidFill>
                  <a:srgbClr val="FF6600"/>
                </a:solidFill>
              </a:rPr>
              <a:t>How much data need to store to hold on to d[y] values that will use again?</a:t>
            </a:r>
          </a:p>
          <a:p>
            <a:r>
              <a:rPr lang="en-US" dirty="0">
                <a:solidFill>
                  <a:srgbClr val="FF6600"/>
                </a:solidFill>
              </a:rPr>
              <a:t>Where can we store?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 Buffers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need to save last 2 (window_height-1) rows (</a:t>
            </a:r>
            <a:r>
              <a:rPr lang="en-US" dirty="0" err="1"/>
              <a:t>d[y</a:t>
            </a:r>
            <a:r>
              <a:rPr lang="en-US" dirty="0"/>
              <a:t>][*])</a:t>
            </a:r>
          </a:p>
          <a:p>
            <a:r>
              <a:rPr lang="en-US" dirty="0"/>
              <a:t>Store in local buffers</a:t>
            </a:r>
          </a:p>
          <a:p>
            <a:pPr lvl="1"/>
            <a:r>
              <a:rPr lang="en-US" dirty="0"/>
              <a:t>Type </a:t>
            </a:r>
            <a:r>
              <a:rPr lang="en-US" dirty="0" err="1"/>
              <a:t>dy[XMAX</a:t>
            </a:r>
            <a:r>
              <a:rPr lang="en-US" dirty="0"/>
              <a:t>], </a:t>
            </a:r>
            <a:r>
              <a:rPr lang="en-US" dirty="0" err="1"/>
              <a:t>dym[XMAX</a:t>
            </a:r>
            <a:r>
              <a:rPr lang="en-US" dirty="0"/>
              <a:t>];</a:t>
            </a:r>
          </a:p>
          <a:p>
            <a:pPr lvl="2"/>
            <a:r>
              <a:rPr lang="en-US" dirty="0" err="1"/>
              <a:t>dym</a:t>
            </a:r>
            <a:r>
              <a:rPr lang="en-US" dirty="0"/>
              <a:t> for </a:t>
            </a:r>
            <a:r>
              <a:rPr lang="en-US" dirty="0" err="1"/>
              <a:t>dy</a:t>
            </a:r>
            <a:r>
              <a:rPr lang="en-US" dirty="0"/>
              <a:t> minus 1</a:t>
            </a:r>
          </a:p>
          <a:p>
            <a:pPr lvl="1"/>
            <a:r>
              <a:rPr lang="en-US" dirty="0"/>
              <a:t>Stick value there between uses.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Variable Naming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175790"/>
              </p:ext>
            </p:extLst>
          </p:nvPr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C5BD9-F798-1F47-B48E-CCB0AFC2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282041"/>
              </p:ext>
            </p:extLst>
          </p:nvPr>
        </p:nvGraphicFramePr>
        <p:xfrm>
          <a:off x="1409700" y="414663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dnew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25051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4419600"/>
          </a:xfrm>
        </p:spPr>
        <p:txBody>
          <a:bodyPr/>
          <a:lstStyle/>
          <a:p>
            <a:r>
              <a:rPr lang="en-US" dirty="0"/>
              <a:t>With line buffers 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dym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o[y][x</a:t>
            </a:r>
            <a:r>
              <a:rPr lang="en-US" dirty="0"/>
              <a:t>]=F(dym[x-1],dym[x],dym[x+1],</a:t>
            </a:r>
            <a:br>
              <a:rPr lang="en-US" dirty="0"/>
            </a:br>
            <a:r>
              <a:rPr lang="en-US" dirty="0"/>
              <a:t>               dy[x-1],dy[x],dy[x+1],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dym[x-1]=dy[x-1];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dy</a:t>
            </a:r>
            <a:r>
              <a:rPr lang="en-US" dirty="0"/>
              <a:t>[x-1]=</a:t>
            </a:r>
            <a:r>
              <a:rPr lang="en-US" dirty="0" err="1"/>
              <a:t>dypxm</a:t>
            </a:r>
            <a:r>
              <a:rPr lang="en-US" dirty="0"/>
              <a:t>; </a:t>
            </a:r>
          </a:p>
          <a:p>
            <a:pPr lvl="1">
              <a:buNone/>
            </a:pPr>
            <a:r>
              <a:rPr lang="en-US" dirty="0"/>
              <a:t>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Lines in Buffers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15628"/>
              </p:ext>
            </p:extLst>
          </p:nvPr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8FD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B8FD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E4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E4B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24147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181600"/>
          </a:xfrm>
        </p:spPr>
        <p:txBody>
          <a:bodyPr/>
          <a:lstStyle/>
          <a:p>
            <a:r>
              <a:rPr lang="en-US" dirty="0"/>
              <a:t>With line buffers </a:t>
            </a:r>
            <a:r>
              <a:rPr lang="en-US" dirty="0" err="1"/>
              <a:t>dy</a:t>
            </a:r>
            <a:r>
              <a:rPr lang="en-US" dirty="0"/>
              <a:t>, </a:t>
            </a:r>
            <a:r>
              <a:rPr lang="en-US" dirty="0" err="1"/>
              <a:t>dym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o[y][x</a:t>
            </a:r>
            <a:r>
              <a:rPr lang="en-US" dirty="0"/>
              <a:t>]=F(dym[x-1],dym[x],dym[x+1],</a:t>
            </a:r>
            <a:br>
              <a:rPr lang="en-US" dirty="0"/>
            </a:br>
            <a:r>
              <a:rPr lang="en-US" dirty="0"/>
              <a:t>               dy[x-1],dy[x],dy[x+1],</a:t>
            </a:r>
            <a:br>
              <a:rPr lang="en-US" dirty="0"/>
            </a:br>
            <a:r>
              <a:rPr lang="en-US" dirty="0"/>
              <a:t>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dym[x-1]=dy[x-1];dy[x-1]=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r>
              <a:rPr lang="en-US" dirty="0">
                <a:solidFill>
                  <a:srgbClr val="FF6600"/>
                </a:solidFill>
              </a:rPr>
              <a:t>Avoid multiple read </a:t>
            </a:r>
            <a:r>
              <a:rPr lang="en-US" dirty="0" err="1">
                <a:solidFill>
                  <a:srgbClr val="FF6600"/>
                </a:solidFill>
              </a:rPr>
              <a:t>dy</a:t>
            </a:r>
            <a:r>
              <a:rPr lang="en-US" dirty="0">
                <a:solidFill>
                  <a:srgbClr val="FF6600"/>
                </a:solidFill>
              </a:rPr>
              <a:t>, </a:t>
            </a:r>
            <a:r>
              <a:rPr lang="en-US" dirty="0" err="1">
                <a:solidFill>
                  <a:srgbClr val="FF6600"/>
                </a:solidFill>
              </a:rPr>
              <a:t>dym</a:t>
            </a:r>
            <a:r>
              <a:rPr lang="en-US" dirty="0">
                <a:solidFill>
                  <a:srgbClr val="FF6600"/>
                </a:solidFill>
              </a:rPr>
              <a:t>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Save memory ports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71E7A-D47E-244C-AC8A-6CC9B362F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5091"/>
            <a:ext cx="7772400" cy="1143000"/>
          </a:xfrm>
        </p:spPr>
        <p:txBody>
          <a:bodyPr/>
          <a:lstStyle/>
          <a:p>
            <a:r>
              <a:rPr lang="en-US" dirty="0"/>
              <a:t>Variable Naming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03042D-001E-5B40-A148-72A0FA985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D7AADB-CFD3-294E-B532-86F0EE356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D21D199-5582-4745-9BED-1AB840971CC7}"/>
              </a:ext>
            </a:extLst>
          </p:cNvPr>
          <p:cNvGraphicFramePr>
            <a:graphicFrameLocks noGrp="1"/>
          </p:cNvGraphicFramePr>
          <p:nvPr/>
        </p:nvGraphicFramePr>
        <p:xfrm>
          <a:off x="1409700" y="166984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52500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Y-1,X+1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Y+1,X-1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Y+1,X+1</a:t>
                      </a:r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7FC5BD9-F798-1F47-B48E-CCB0AFC2AC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960027"/>
              </p:ext>
            </p:extLst>
          </p:nvPr>
        </p:nvGraphicFramePr>
        <p:xfrm>
          <a:off x="1409700" y="4146630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764542984"/>
                    </a:ext>
                  </a:extLst>
                </a:gridCol>
                <a:gridCol w="1009570">
                  <a:extLst>
                    <a:ext uri="{9D8B030D-6E8A-4147-A177-3AD203B41FA5}">
                      <a16:colId xmlns:a16="http://schemas.microsoft.com/office/drawing/2014/main" val="1990790057"/>
                    </a:ext>
                  </a:extLst>
                </a:gridCol>
                <a:gridCol w="1022430">
                  <a:extLst>
                    <a:ext uri="{9D8B030D-6E8A-4147-A177-3AD203B41FA5}">
                      <a16:colId xmlns:a16="http://schemas.microsoft.com/office/drawing/2014/main" val="772003850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01754300"/>
                    </a:ext>
                  </a:extLst>
                </a:gridCol>
                <a:gridCol w="1098791">
                  <a:extLst>
                    <a:ext uri="{9D8B030D-6E8A-4147-A177-3AD203B41FA5}">
                      <a16:colId xmlns:a16="http://schemas.microsoft.com/office/drawing/2014/main" val="226634425"/>
                    </a:ext>
                  </a:extLst>
                </a:gridCol>
                <a:gridCol w="933209">
                  <a:extLst>
                    <a:ext uri="{9D8B030D-6E8A-4147-A177-3AD203B41FA5}">
                      <a16:colId xmlns:a16="http://schemas.microsoft.com/office/drawing/2014/main" val="5933865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dirty="0" err="1"/>
                        <a:t>xp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8018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66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dymxp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616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dyxp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6331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dyp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dypxm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dypx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dnew</a:t>
                      </a:r>
                      <a:endParaRPr lang="en-US" dirty="0"/>
                    </a:p>
                  </a:txBody>
                  <a:tcPr>
                    <a:solidFill>
                      <a:srgbClr val="FF94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061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98D0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1358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Single read and write from </a:t>
            </a:r>
            <a:r>
              <a:rPr lang="en-US" dirty="0" err="1"/>
              <a:t>dym</a:t>
            </a:r>
            <a:r>
              <a:rPr lang="en-US" dirty="0"/>
              <a:t>, </a:t>
            </a:r>
            <a:r>
              <a:rPr lang="en-US" dirty="0" err="1"/>
              <a:t>dy</a:t>
            </a:r>
            <a:endParaRPr lang="en-US" dirty="0"/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dnew</a:t>
            </a:r>
            <a:r>
              <a:rPr lang="en-US" dirty="0"/>
              <a:t>=d[y+1][x+1];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0A59C0-8646-ED4B-B63B-2403D6C4D636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Pipelined Circuit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Single </a:t>
            </a:r>
            <a:r>
              <a:rPr lang="en-US" b="1" dirty="0">
                <a:ea typeface="ＭＳ Ｐゴシック" pitchFamily="1" charset="-128"/>
                <a:cs typeface="ＭＳ Ｐゴシック" pitchFamily="1" charset="-128"/>
              </a:rPr>
              <a:t>sequential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read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from big memory (DRAM)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per result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Shift registers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Line buffers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657556-FBE4-5847-86E4-8C67D34F33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6264" y="4343400"/>
            <a:ext cx="5610225" cy="2362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294E823-296A-8248-A11B-8643F5CBD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1511" y="1212811"/>
            <a:ext cx="2711489" cy="271148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89CBF-C4BA-8444-88C8-536C32C12CB2}" type="slidenum">
              <a:rPr lang="en-US" smtClean="0">
                <a:latin typeface="Times New Roman" pitchFamily="1" charset="0"/>
              </a:rPr>
              <a:pPr/>
              <a:t>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3: Memory Scaling</a:t>
            </a:r>
          </a:p>
        </p:txBody>
      </p:sp>
      <p:sp>
        <p:nvSpPr>
          <p:cNvPr id="3277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are fast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are slow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low energy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high energy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Large memories dense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Small memories cost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more area per bit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Combining: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 memories 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are slow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3297888"/>
            <a:ext cx="3962400" cy="33058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4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Convert to stream … use </a:t>
            </a:r>
            <a:r>
              <a:rPr lang="en-US" dirty="0" err="1"/>
              <a:t>Preclass</a:t>
            </a:r>
            <a:r>
              <a:rPr lang="en-US" dirty="0"/>
              <a:t> 3 load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>
                <a:solidFill>
                  <a:srgbClr val="0000FF"/>
                </a:solidFill>
              </a:rPr>
              <a:t>astream.read(dnew</a:t>
            </a:r>
            <a:r>
              <a:rPr lang="en-US" dirty="0">
                <a:solidFill>
                  <a:srgbClr val="0000FF"/>
                </a:solidFill>
              </a:rPr>
              <a:t>);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/>
              <a:t>o[y][x</a:t>
            </a:r>
            <a:r>
              <a:rPr lang="en-US" dirty="0"/>
              <a:t>]=</a:t>
            </a:r>
            <a:r>
              <a:rPr lang="en-US" dirty="0" err="1"/>
              <a:t>F(dymxm,dymx,dymxp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</a:t>
            </a:r>
            <a:r>
              <a:rPr lang="en-US" dirty="0" err="1"/>
              <a:t>dypxm,dypx,dnew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Window Filter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9144000" cy="4419600"/>
          </a:xfrm>
        </p:spPr>
        <p:txBody>
          <a:bodyPr/>
          <a:lstStyle/>
          <a:p>
            <a:r>
              <a:rPr lang="en-US" dirty="0"/>
              <a:t>Convert to stream … use </a:t>
            </a:r>
            <a:r>
              <a:rPr lang="en-US" dirty="0" err="1"/>
              <a:t>Preclass</a:t>
            </a:r>
            <a:r>
              <a:rPr lang="en-US" dirty="0"/>
              <a:t> 3 load</a:t>
            </a:r>
          </a:p>
          <a:p>
            <a:r>
              <a:rPr lang="en-US" dirty="0"/>
              <a:t>for (y=0;y&lt;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(x=0;x&lt;</a:t>
            </a:r>
            <a:r>
              <a:rPr lang="en-US" dirty="0" err="1"/>
              <a:t>XMAX;x</a:t>
            </a:r>
            <a:r>
              <a:rPr lang="en-US" dirty="0"/>
              <a:t>++) {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dypxm</a:t>
            </a:r>
            <a:r>
              <a:rPr lang="en-US" dirty="0"/>
              <a:t>=</a:t>
            </a:r>
            <a:r>
              <a:rPr lang="en-US" dirty="0" err="1"/>
              <a:t>dypx</a:t>
            </a:r>
            <a:r>
              <a:rPr lang="en-US" dirty="0"/>
              <a:t>; </a:t>
            </a:r>
            <a:r>
              <a:rPr lang="en-US" dirty="0" err="1"/>
              <a:t>dypx</a:t>
            </a:r>
            <a:r>
              <a:rPr lang="en-US" dirty="0"/>
              <a:t>=</a:t>
            </a:r>
            <a:r>
              <a:rPr lang="en-US" dirty="0" err="1"/>
              <a:t>dnew</a:t>
            </a:r>
            <a:r>
              <a:rPr lang="en-US" dirty="0"/>
              <a:t>; </a:t>
            </a:r>
            <a:r>
              <a:rPr lang="en-US" dirty="0" err="1"/>
              <a:t>astream.read(dnew</a:t>
            </a:r>
            <a:r>
              <a:rPr lang="en-US" dirty="0"/>
              <a:t>);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dyxm</a:t>
            </a:r>
            <a:r>
              <a:rPr lang="en-US" dirty="0"/>
              <a:t>=</a:t>
            </a:r>
            <a:r>
              <a:rPr lang="en-US" dirty="0" err="1"/>
              <a:t>dyx</a:t>
            </a:r>
            <a:r>
              <a:rPr lang="en-US" dirty="0"/>
              <a:t>; </a:t>
            </a:r>
            <a:r>
              <a:rPr lang="en-US" dirty="0" err="1"/>
              <a:t>dyx</a:t>
            </a:r>
            <a:r>
              <a:rPr lang="en-US" dirty="0"/>
              <a:t>=</a:t>
            </a:r>
            <a:r>
              <a:rPr lang="en-US" dirty="0" err="1"/>
              <a:t>dyxp</a:t>
            </a:r>
            <a:r>
              <a:rPr lang="en-US" dirty="0"/>
              <a:t>; </a:t>
            </a:r>
            <a:r>
              <a:rPr lang="en-US" dirty="0" err="1"/>
              <a:t>dyxp</a:t>
            </a:r>
            <a:r>
              <a:rPr lang="en-US" dirty="0"/>
              <a:t>=dy[x+1];  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/>
              <a:t>dymxm</a:t>
            </a:r>
            <a:r>
              <a:rPr lang="en-US" dirty="0"/>
              <a:t>=</a:t>
            </a:r>
            <a:r>
              <a:rPr lang="en-US" dirty="0" err="1"/>
              <a:t>dymx</a:t>
            </a:r>
            <a:r>
              <a:rPr lang="en-US" dirty="0"/>
              <a:t>; </a:t>
            </a:r>
            <a:r>
              <a:rPr lang="en-US" dirty="0" err="1"/>
              <a:t>dymx</a:t>
            </a:r>
            <a:r>
              <a:rPr lang="en-US" dirty="0"/>
              <a:t>=</a:t>
            </a:r>
            <a:r>
              <a:rPr lang="en-US" dirty="0" err="1"/>
              <a:t>dymxp</a:t>
            </a:r>
            <a:r>
              <a:rPr lang="en-US" dirty="0"/>
              <a:t>; </a:t>
            </a:r>
            <a:r>
              <a:rPr lang="en-US" dirty="0" err="1"/>
              <a:t>dymxp</a:t>
            </a:r>
            <a:r>
              <a:rPr lang="en-US" dirty="0"/>
              <a:t>=dym[x+1];  </a:t>
            </a:r>
          </a:p>
          <a:p>
            <a:pPr lvl="1">
              <a:buNone/>
            </a:pPr>
            <a:r>
              <a:rPr lang="en-US" dirty="0"/>
              <a:t>      </a:t>
            </a:r>
            <a:r>
              <a:rPr lang="en-US" dirty="0" err="1">
                <a:solidFill>
                  <a:schemeClr val="accent2"/>
                </a:solidFill>
              </a:rPr>
              <a:t>ostream.write</a:t>
            </a:r>
            <a:r>
              <a:rPr lang="en-US" dirty="0"/>
              <a:t>(F(</a:t>
            </a:r>
            <a:r>
              <a:rPr lang="en-US" dirty="0" err="1"/>
              <a:t>dymxm,dymx,dymxp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dirty="0" err="1"/>
              <a:t>dyxm,dyx,dyxp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                        </a:t>
            </a:r>
            <a:r>
              <a:rPr lang="en-US" dirty="0" err="1"/>
              <a:t>dypxm,dypx,dnew</a:t>
            </a:r>
            <a:r>
              <a:rPr lang="en-US" dirty="0"/>
              <a:t>));</a:t>
            </a:r>
          </a:p>
          <a:p>
            <a:pPr lvl="1">
              <a:buNone/>
            </a:pPr>
            <a:r>
              <a:rPr lang="en-US" dirty="0"/>
              <a:t>      dym[x-1]=dyxm;dy[x-1]=</a:t>
            </a:r>
            <a:r>
              <a:rPr lang="en-US" dirty="0" err="1"/>
              <a:t>dypxm</a:t>
            </a:r>
            <a:r>
              <a:rPr lang="en-US" dirty="0"/>
              <a:t>; }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2027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Filters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114800"/>
          </a:xfrm>
        </p:spPr>
        <p:txBody>
          <a:bodyPr/>
          <a:lstStyle/>
          <a:p>
            <a:r>
              <a:rPr lang="en-US" dirty="0"/>
              <a:t>What if want to run multiple filters?</a:t>
            </a:r>
          </a:p>
          <a:p>
            <a:r>
              <a:rPr lang="en-US" dirty="0">
                <a:solidFill>
                  <a:srgbClr val="0000FF"/>
                </a:solidFill>
              </a:rPr>
              <a:t>for (</a:t>
            </a:r>
            <a:r>
              <a:rPr lang="en-US" dirty="0" err="1">
                <a:solidFill>
                  <a:srgbClr val="0000FF"/>
                </a:solidFill>
              </a:rPr>
              <a:t>f</a:t>
            </a:r>
            <a:r>
              <a:rPr lang="en-US" dirty="0">
                <a:solidFill>
                  <a:srgbClr val="0000FF"/>
                </a:solidFill>
              </a:rPr>
              <a:t>=0;f&lt;</a:t>
            </a:r>
            <a:r>
              <a:rPr lang="en-US" dirty="0" err="1">
                <a:solidFill>
                  <a:srgbClr val="0000FF"/>
                </a:solidFill>
              </a:rPr>
              <a:t>FMAX;f</a:t>
            </a:r>
            <a:r>
              <a:rPr lang="en-US" dirty="0">
                <a:solidFill>
                  <a:srgbClr val="0000FF"/>
                </a:solidFill>
              </a:rPr>
              <a:t>++)</a:t>
            </a:r>
            <a:br>
              <a:rPr lang="en-US" dirty="0"/>
            </a:br>
            <a:r>
              <a:rPr lang="en-US" dirty="0"/>
              <a:t>  for (</a:t>
            </a:r>
            <a:r>
              <a:rPr lang="en-US" dirty="0" err="1"/>
              <a:t>y</a:t>
            </a:r>
            <a:r>
              <a:rPr lang="en-US" dirty="0"/>
              <a:t>=0;y&lt;</a:t>
            </a:r>
            <a:r>
              <a:rPr lang="en-US" dirty="0" err="1"/>
              <a:t>YMAX;y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    for (</a:t>
            </a:r>
            <a:r>
              <a:rPr lang="en-US" dirty="0" err="1"/>
              <a:t>x</a:t>
            </a:r>
            <a:r>
              <a:rPr lang="en-US" dirty="0"/>
              <a:t>=0;x&lt;</a:t>
            </a:r>
            <a:r>
              <a:rPr lang="en-US" dirty="0" err="1"/>
              <a:t>XMAX;x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     </a:t>
            </a:r>
            <a:r>
              <a:rPr lang="en-US" dirty="0" err="1">
                <a:solidFill>
                  <a:srgbClr val="0000FF"/>
                </a:solidFill>
              </a:rPr>
              <a:t>o[f][y][x</a:t>
            </a:r>
            <a:r>
              <a:rPr lang="en-US" dirty="0">
                <a:solidFill>
                  <a:srgbClr val="0000FF"/>
                </a:solidFill>
              </a:rPr>
              <a:t>]=fun[f]</a:t>
            </a:r>
            <a:r>
              <a:rPr lang="en-US" dirty="0"/>
              <a:t>(d[y-1][x-1],d[y-1][x],d[y-1][x+1],</a:t>
            </a:r>
            <a:br>
              <a:rPr lang="en-US" dirty="0"/>
            </a:br>
            <a:r>
              <a:rPr lang="en-US" dirty="0"/>
              <a:t>               d[y][x-1],d[y][x],d[y][x+1],</a:t>
            </a:r>
            <a:br>
              <a:rPr lang="en-US" dirty="0"/>
            </a:br>
            <a:r>
              <a:rPr lang="en-US" dirty="0"/>
              <a:t>               d[y+1][x-1],d[y+1][x],d[y+1][x+1]);</a:t>
            </a:r>
          </a:p>
          <a:p>
            <a:r>
              <a:rPr lang="en-US" dirty="0"/>
              <a:t>Forces multiple reads through </a:t>
            </a:r>
            <a:r>
              <a:rPr lang="en-US" dirty="0" err="1"/>
              <a:t>d</a:t>
            </a:r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Avoidable?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D8024-7106-B747-AF5B-D6BAB0C34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E7B7D-EA8B-964A-B251-A64C57D9F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process with a single, streaming read through data in large memory</a:t>
            </a:r>
          </a:p>
          <a:p>
            <a:pPr lvl="1"/>
            <a:r>
              <a:rPr lang="en-US" dirty="0"/>
              <a:t>Specifically for window filters on images</a:t>
            </a:r>
          </a:p>
          <a:p>
            <a:pPr lvl="1"/>
            <a:r>
              <a:rPr lang="en-US" dirty="0"/>
              <a:t>General goal to try to achieve</a:t>
            </a:r>
          </a:p>
          <a:p>
            <a:r>
              <a:rPr lang="en-US" dirty="0"/>
              <a:t>Careful to orchestrate data in small, local buffers</a:t>
            </a:r>
          </a:p>
          <a:p>
            <a:r>
              <a:rPr lang="en-US" dirty="0"/>
              <a:t>DMA/streaming transfers to achieve near peak DRAM bandwidth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0B3F4D-F25A-894C-8701-74F09656E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CF1087-A315-4742-A7C5-AE9D3E0C6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1519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60000"/>
                    <a:lumOff val="40000"/>
                  </a:schemeClr>
                </a:solidFill>
              </a:rPr>
              <a:t>Bonus if time permits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data</a:t>
            </a:r>
          </a:p>
          <a:p>
            <a:pPr lvl="1"/>
            <a:r>
              <a:rPr lang="en-US" dirty="0"/>
              <a:t>7 3 4 2 1 9 8 0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0 1 2 3 4 7 8 9</a:t>
            </a:r>
          </a:p>
          <a:p>
            <a:r>
              <a:rPr lang="en-US" dirty="0">
                <a:sym typeface="Wingdings"/>
              </a:rPr>
              <a:t>Data movement can be challenging</a:t>
            </a:r>
          </a:p>
          <a:p>
            <a:pPr lvl="1"/>
            <a:r>
              <a:rPr lang="en-US" dirty="0">
                <a:sym typeface="Wingdings"/>
              </a:rPr>
              <a:t>Last value may become first (vice-versa)</a:t>
            </a:r>
          </a:p>
          <a:p>
            <a:pPr lvl="1"/>
            <a:r>
              <a:rPr lang="en-US" dirty="0">
                <a:sym typeface="Wingdings"/>
              </a:rPr>
              <a:t>Especially when not fit in small memories</a:t>
            </a:r>
          </a:p>
          <a:p>
            <a:r>
              <a:rPr lang="en-US" dirty="0">
                <a:sym typeface="Wingdings"/>
              </a:rPr>
              <a:t>Many sequential sort solutions access data irregularly</a:t>
            </a:r>
          </a:p>
          <a:p>
            <a:pPr lvl="1"/>
            <a:r>
              <a:rPr lang="en-US" dirty="0">
                <a:sym typeface="Wingdings"/>
              </a:rPr>
              <a:t>Want to avoid with DRAM</a:t>
            </a:r>
          </a:p>
          <a:p>
            <a:pPr lvl="1"/>
            <a:endParaRPr lang="en-US" dirty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Observation: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using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/>
              <a:t>Merging two sorted list is a streaming operation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streaming merge work with DRAM row?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First version (repeat below) may alternate between DRAM rows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6140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3: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Cheaper to access wide/contiguous blocks memory</a:t>
            </a:r>
          </a:p>
          <a:p>
            <a:pPr lvl="1"/>
            <a:r>
              <a:rPr lang="en-US" dirty="0"/>
              <a:t>In hardware </a:t>
            </a:r>
          </a:p>
          <a:p>
            <a:pPr lvl="1"/>
            <a:r>
              <a:rPr lang="en-US" dirty="0"/>
              <a:t>From the architectures typically build </a:t>
            </a:r>
          </a:p>
          <a:p>
            <a:r>
              <a:rPr lang="en-US" dirty="0"/>
              <a:t>Can achieve higher bandwidth on large block data transfer</a:t>
            </a:r>
          </a:p>
          <a:p>
            <a:pPr lvl="1"/>
            <a:r>
              <a:rPr lang="en-US" dirty="0"/>
              <a:t>Than random access of small data items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Merge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Want to fetch a as block into local memory, then can do this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a[aptr</a:t>
            </a:r>
            <a:r>
              <a:rPr lang="en-US" dirty="0"/>
              <a:t>]&gt;</a:t>
            </a:r>
            <a:r>
              <a:rPr lang="en-US" dirty="0" err="1"/>
              <a:t>b[bptr</a:t>
            </a:r>
            <a:r>
              <a:rPr lang="en-US" dirty="0"/>
              <a:t>])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a[aptr</a:t>
            </a:r>
            <a:r>
              <a:rPr lang="en-US" dirty="0"/>
              <a:t>]; </a:t>
            </a:r>
            <a:r>
              <a:rPr lang="en-US" dirty="0" err="1"/>
              <a:t>aptr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o[i</a:t>
            </a:r>
            <a:r>
              <a:rPr lang="en-US" dirty="0"/>
              <a:t>]=</a:t>
            </a:r>
            <a:r>
              <a:rPr lang="en-US" dirty="0" err="1"/>
              <a:t>b[bptr</a:t>
            </a:r>
            <a:r>
              <a:rPr lang="en-US" dirty="0"/>
              <a:t>]; </a:t>
            </a:r>
            <a:r>
              <a:rPr lang="en-US" dirty="0" err="1"/>
              <a:t>bptr</a:t>
            </a:r>
            <a:r>
              <a:rPr lang="en-US" dirty="0"/>
              <a:t>++; }</a:t>
            </a:r>
          </a:p>
          <a:p>
            <a:pPr lvl="1">
              <a:buNone/>
            </a:pPr>
            <a:r>
              <a:rPr lang="en-US" dirty="0"/>
              <a:t>Else // copy over remaining from a or </a:t>
            </a:r>
            <a:r>
              <a:rPr lang="en-US" dirty="0" err="1"/>
              <a:t>b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79065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143000"/>
          </a:xfrm>
        </p:spPr>
        <p:txBody>
          <a:bodyPr/>
          <a:lstStyle/>
          <a:p>
            <a:r>
              <a:rPr lang="en-US" dirty="0"/>
              <a:t>Merge using Streams and DRAM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610600" cy="41148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Streaming accomplishes if Streaming is implemented to fetch row into FIFO buffer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ptr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bptr</a:t>
            </a:r>
            <a:r>
              <a:rPr lang="en-US" dirty="0"/>
              <a:t>;</a:t>
            </a:r>
          </a:p>
          <a:p>
            <a:r>
              <a:rPr lang="en-US" dirty="0" err="1"/>
              <a:t>astream.read(ain</a:t>
            </a:r>
            <a:r>
              <a:rPr lang="en-US" dirty="0"/>
              <a:t>); </a:t>
            </a:r>
            <a:r>
              <a:rPr lang="en-US" dirty="0" err="1"/>
              <a:t>bstream.read(bin</a:t>
            </a:r>
            <a:r>
              <a:rPr lang="en-US" dirty="0"/>
              <a:t>)</a:t>
            </a:r>
          </a:p>
          <a:p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</a:t>
            </a:r>
            <a:r>
              <a:rPr lang="en-US" dirty="0" err="1"/>
              <a:t>MCNT;i</a:t>
            </a:r>
            <a:r>
              <a:rPr lang="en-US" dirty="0"/>
              <a:t>++)</a:t>
            </a:r>
          </a:p>
          <a:p>
            <a:pPr lvl="1">
              <a:buNone/>
            </a:pPr>
            <a:r>
              <a:rPr lang="en-US" dirty="0"/>
              <a:t>If ((</a:t>
            </a:r>
            <a:r>
              <a:rPr lang="en-US" dirty="0" err="1"/>
              <a:t>aptr</a:t>
            </a:r>
            <a:r>
              <a:rPr lang="en-US" dirty="0"/>
              <a:t>&lt;ACNT) &amp;&amp; (</a:t>
            </a:r>
            <a:r>
              <a:rPr lang="en-US" dirty="0" err="1"/>
              <a:t>bptr</a:t>
            </a:r>
            <a:r>
              <a:rPr lang="en-US" dirty="0"/>
              <a:t>&lt;BCNT))</a:t>
            </a:r>
          </a:p>
          <a:p>
            <a:pPr lvl="1">
              <a:buNone/>
            </a:pPr>
            <a:r>
              <a:rPr lang="en-US" dirty="0"/>
              <a:t>	If (</a:t>
            </a:r>
            <a:r>
              <a:rPr lang="en-US" dirty="0" err="1"/>
              <a:t>ain</a:t>
            </a:r>
            <a:r>
              <a:rPr lang="en-US" dirty="0"/>
              <a:t>&gt;bin)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ostream.write(ain</a:t>
            </a:r>
            <a:r>
              <a:rPr lang="en-US" dirty="0"/>
              <a:t>); </a:t>
            </a:r>
            <a:r>
              <a:rPr lang="en-US" dirty="0" err="1"/>
              <a:t>aptr</a:t>
            </a:r>
            <a:r>
              <a:rPr lang="en-US" dirty="0"/>
              <a:t>++; </a:t>
            </a:r>
            <a:r>
              <a:rPr lang="en-US" dirty="0" err="1"/>
              <a:t>astream.read(ain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   Else </a:t>
            </a:r>
          </a:p>
          <a:p>
            <a:pPr lvl="1">
              <a:buNone/>
            </a:pPr>
            <a:r>
              <a:rPr lang="en-US" dirty="0"/>
              <a:t>    { </a:t>
            </a:r>
            <a:r>
              <a:rPr lang="en-US" dirty="0" err="1"/>
              <a:t>ostream.write(bin</a:t>
            </a:r>
            <a:r>
              <a:rPr lang="en-US" dirty="0"/>
              <a:t>) </a:t>
            </a:r>
            <a:r>
              <a:rPr lang="en-US" dirty="0" err="1"/>
              <a:t>bptr</a:t>
            </a:r>
            <a:r>
              <a:rPr lang="en-US" dirty="0"/>
              <a:t>++; </a:t>
            </a:r>
            <a:r>
              <a:rPr lang="en-US" dirty="0" err="1"/>
              <a:t>bstream.read(bin</a:t>
            </a:r>
            <a:r>
              <a:rPr lang="en-US" dirty="0"/>
              <a:t>);}</a:t>
            </a:r>
          </a:p>
          <a:p>
            <a:pPr lvl="1">
              <a:buNone/>
            </a:pPr>
            <a:r>
              <a:rPr lang="en-US" dirty="0"/>
              <a:t>Else // copy over remaining from </a:t>
            </a:r>
            <a:r>
              <a:rPr lang="en-US" dirty="0" err="1"/>
              <a:t>astream/bstream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273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from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382000" cy="4114800"/>
          </a:xfrm>
        </p:spPr>
        <p:txBody>
          <a:bodyPr/>
          <a:lstStyle/>
          <a:p>
            <a:r>
              <a:rPr lang="en-US" dirty="0"/>
              <a:t>Know how to get sorted data of length N given two, independently sorted lists of length N/2</a:t>
            </a:r>
          </a:p>
          <a:p>
            <a:r>
              <a:rPr lang="en-US" dirty="0">
                <a:solidFill>
                  <a:srgbClr val="FF6600"/>
                </a:solidFill>
              </a:rPr>
              <a:t>If have list of length 1, is it sorted?</a:t>
            </a:r>
          </a:p>
          <a:p>
            <a:r>
              <a:rPr lang="en-US" dirty="0">
                <a:solidFill>
                  <a:srgbClr val="FF6600"/>
                </a:solidFill>
              </a:rPr>
              <a:t>Merging two lists of length 1 gives us?</a:t>
            </a:r>
          </a:p>
          <a:p>
            <a:r>
              <a:rPr lang="en-US" dirty="0" err="1">
                <a:solidFill>
                  <a:srgbClr val="FF6600"/>
                </a:solidFill>
              </a:rPr>
              <a:t>Mergine</a:t>
            </a:r>
            <a:r>
              <a:rPr lang="en-US" dirty="0">
                <a:solidFill>
                  <a:srgbClr val="FF6600"/>
                </a:solidFill>
              </a:rPr>
              <a:t> two lists of length 2 gives 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Strategy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=1 to </a:t>
            </a:r>
            <a:r>
              <a:rPr lang="en-US" dirty="0">
                <a:solidFill>
                  <a:srgbClr val="FF6600"/>
                </a:solidFill>
              </a:rPr>
              <a:t>passes</a:t>
            </a:r>
          </a:p>
          <a:p>
            <a:pPr lvl="2"/>
            <a:r>
              <a:rPr lang="en-US" dirty="0"/>
              <a:t>Pass over data creating merged sequences of length 2</a:t>
            </a:r>
            <a:r>
              <a:rPr lang="en-US" baseline="30000" dirty="0"/>
              <a:t>i</a:t>
            </a:r>
            <a:r>
              <a:rPr lang="en-US" dirty="0"/>
              <a:t> from pairs of length 2</a:t>
            </a:r>
            <a:r>
              <a:rPr lang="en-US" baseline="30000" dirty="0"/>
              <a:t>i-1</a:t>
            </a:r>
          </a:p>
          <a:p>
            <a:pPr lvl="1"/>
            <a:r>
              <a:rPr lang="en-US" dirty="0"/>
              <a:t>What is </a:t>
            </a:r>
            <a:r>
              <a:rPr lang="en-US" dirty="0">
                <a:solidFill>
                  <a:srgbClr val="FF6600"/>
                </a:solidFill>
              </a:rPr>
              <a:t>passes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r>
              <a:rPr lang="en-US" dirty="0"/>
              <a:t>Can, at least, limit to </a:t>
            </a:r>
            <a:r>
              <a:rPr lang="en-US" dirty="0">
                <a:solidFill>
                  <a:srgbClr val="FF6600"/>
                </a:solidFill>
              </a:rPr>
              <a:t>passes</a:t>
            </a:r>
            <a:r>
              <a:rPr lang="en-US" dirty="0"/>
              <a:t> reads through data from large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1600"/>
          </a:xfrm>
        </p:spPr>
        <p:txBody>
          <a:bodyPr/>
          <a:lstStyle/>
          <a:p>
            <a:r>
              <a:rPr lang="en-US" dirty="0"/>
              <a:t>As long as can fit sequence (2</a:t>
            </a:r>
            <a:r>
              <a:rPr lang="en-US" baseline="30000" dirty="0"/>
              <a:t>i</a:t>
            </a:r>
            <a:r>
              <a:rPr lang="en-US" dirty="0"/>
              <a:t>) on chip, can stream merge stages without going back to big memory (DRAM)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21336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merge</a:t>
            </a:r>
          </a:p>
        </p:txBody>
      </p:sp>
      <p:sp>
        <p:nvSpPr>
          <p:cNvPr id="7" name="Oval 6"/>
          <p:cNvSpPr/>
          <p:nvPr/>
        </p:nvSpPr>
        <p:spPr bwMode="auto">
          <a:xfrm>
            <a:off x="4876800" y="4648200"/>
            <a:ext cx="1066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alternate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810000" y="4953000"/>
            <a:ext cx="7620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12954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324600" y="4572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248400" y="5410200"/>
            <a:ext cx="990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4" name="Straight Arrow Connector 13"/>
          <p:cNvCxnSpPr>
            <a:stCxn id="6" idx="6"/>
            <a:endCxn id="8" idx="1"/>
          </p:cNvCxnSpPr>
          <p:nvPr/>
        </p:nvCxnSpPr>
        <p:spPr bwMode="auto">
          <a:xfrm>
            <a:off x="3581400" y="5105400"/>
            <a:ext cx="2286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>
            <a:stCxn id="8" idx="3"/>
            <a:endCxn id="7" idx="2"/>
          </p:cNvCxnSpPr>
          <p:nvPr/>
        </p:nvCxnSpPr>
        <p:spPr bwMode="auto">
          <a:xfrm flipV="1">
            <a:off x="4572000" y="5105400"/>
            <a:ext cx="3048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>
            <a:stCxn id="7" idx="6"/>
            <a:endCxn id="11" idx="1"/>
          </p:cNvCxnSpPr>
          <p:nvPr/>
        </p:nvCxnSpPr>
        <p:spPr bwMode="auto">
          <a:xfrm flipV="1">
            <a:off x="5943600" y="47625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7" idx="6"/>
            <a:endCxn id="12" idx="1"/>
          </p:cNvCxnSpPr>
          <p:nvPr/>
        </p:nvCxnSpPr>
        <p:spPr bwMode="auto">
          <a:xfrm>
            <a:off x="5943600" y="5105400"/>
            <a:ext cx="304800" cy="4953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17526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17526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1295400" y="4038600"/>
            <a:ext cx="566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i-1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3962400" y="4343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6629400" y="3962400"/>
            <a:ext cx="3955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r>
              <a:rPr lang="en-US" baseline="30000" dirty="0"/>
              <a:t>i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1371600"/>
          </a:xfrm>
        </p:spPr>
        <p:txBody>
          <a:bodyPr/>
          <a:lstStyle/>
          <a:p>
            <a:r>
              <a:rPr lang="en-US" dirty="0"/>
              <a:t>As long as can fit sequence (2</a:t>
            </a:r>
            <a:r>
              <a:rPr lang="en-US" baseline="30000" dirty="0"/>
              <a:t>i</a:t>
            </a:r>
            <a:r>
              <a:rPr lang="en-US" dirty="0"/>
              <a:t>) on chip, can stream merge stages without going back to big memory (DRAM)</a:t>
            </a:r>
          </a:p>
          <a:p>
            <a:pPr lvl="1"/>
            <a:r>
              <a:rPr lang="en-US" dirty="0"/>
              <a:t>E.g. with 36Kb </a:t>
            </a:r>
            <a:r>
              <a:rPr lang="en-US" dirty="0" err="1"/>
              <a:t>BRAMs</a:t>
            </a:r>
            <a:r>
              <a:rPr lang="en-US" dirty="0"/>
              <a:t> ~ first 10-12 stages</a:t>
            </a:r>
          </a:p>
          <a:p>
            <a:pPr lvl="2"/>
            <a:r>
              <a:rPr lang="en-US" dirty="0"/>
              <a:t>Up to ~16 using multiple </a:t>
            </a:r>
            <a:r>
              <a:rPr lang="en-US" dirty="0" err="1"/>
              <a:t>BRAMs</a:t>
            </a: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On-chip Merge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r>
              <a:rPr lang="en-US" dirty="0"/>
              <a:t>For sorts up to ~100K elements may be able to cover in one read/write stream to/from DRAM</a:t>
            </a:r>
          </a:p>
          <a:p>
            <a:r>
              <a:rPr lang="en-US" dirty="0"/>
              <a:t>Larger:  ~log</a:t>
            </a:r>
            <a:r>
              <a:rPr lang="en-US" baseline="-25000" dirty="0"/>
              <a:t>2</a:t>
            </a:r>
            <a:r>
              <a:rPr lang="en-US" dirty="0"/>
              <a:t>(N)-15 read/writes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  <p:sp>
        <p:nvSpPr>
          <p:cNvPr id="6" name="Oval 5"/>
          <p:cNvSpPr/>
          <p:nvPr/>
        </p:nvSpPr>
        <p:spPr bwMode="auto">
          <a:xfrm>
            <a:off x="1066800" y="46482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28600" y="44958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5334000"/>
            <a:ext cx="4572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2895600" y="46482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5334000"/>
            <a:ext cx="9144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4" name="Straight Arrow Connector 23"/>
          <p:cNvCxnSpPr>
            <a:stCxn id="9" idx="3"/>
            <a:endCxn id="6" idx="1"/>
          </p:cNvCxnSpPr>
          <p:nvPr/>
        </p:nvCxnSpPr>
        <p:spPr bwMode="auto">
          <a:xfrm>
            <a:off x="685800" y="4686300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>
            <a:stCxn id="10" idx="3"/>
            <a:endCxn id="6" idx="3"/>
          </p:cNvCxnSpPr>
          <p:nvPr/>
        </p:nvCxnSpPr>
        <p:spPr bwMode="auto">
          <a:xfrm flipV="1">
            <a:off x="685800" y="5428689"/>
            <a:ext cx="593025" cy="958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>
            <a:stCxn id="6" idx="6"/>
            <a:endCxn id="11" idx="1"/>
          </p:cNvCxnSpPr>
          <p:nvPr/>
        </p:nvCxnSpPr>
        <p:spPr bwMode="auto">
          <a:xfrm flipV="1">
            <a:off x="2514600" y="4838700"/>
            <a:ext cx="3810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>
            <a:stCxn id="6" idx="6"/>
            <a:endCxn id="12" idx="1"/>
          </p:cNvCxnSpPr>
          <p:nvPr/>
        </p:nvCxnSpPr>
        <p:spPr bwMode="auto">
          <a:xfrm>
            <a:off x="2514600" y="5105400"/>
            <a:ext cx="381000" cy="419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40386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7391400" y="4724400"/>
            <a:ext cx="1447800" cy="9144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>
                <a:latin typeface="Times New Roman" charset="0"/>
              </a:rPr>
              <a:t>m</a:t>
            </a: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erge+alt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1" name="Straight Arrow Connector 30"/>
          <p:cNvCxnSpPr>
            <a:stCxn id="11" idx="3"/>
            <a:endCxn id="28" idx="1"/>
          </p:cNvCxnSpPr>
          <p:nvPr/>
        </p:nvCxnSpPr>
        <p:spPr bwMode="auto">
          <a:xfrm>
            <a:off x="3810000" y="4838700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>
            <a:stCxn id="12" idx="3"/>
            <a:endCxn id="28" idx="3"/>
          </p:cNvCxnSpPr>
          <p:nvPr/>
        </p:nvCxnSpPr>
        <p:spPr bwMode="auto">
          <a:xfrm flipV="1">
            <a:off x="3810000" y="5504889"/>
            <a:ext cx="4406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5867400" y="46482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8" name="Straight Arrow Connector 37"/>
          <p:cNvCxnSpPr>
            <a:stCxn id="34" idx="3"/>
            <a:endCxn id="29" idx="1"/>
          </p:cNvCxnSpPr>
          <p:nvPr/>
        </p:nvCxnSpPr>
        <p:spPr bwMode="auto">
          <a:xfrm>
            <a:off x="7239000" y="4838700"/>
            <a:ext cx="364425" cy="1961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9" name="Rectangle 38"/>
          <p:cNvSpPr/>
          <p:nvPr/>
        </p:nvSpPr>
        <p:spPr bwMode="auto">
          <a:xfrm>
            <a:off x="5791200" y="5257800"/>
            <a:ext cx="1371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3" name="Straight Arrow Connector 42"/>
          <p:cNvCxnSpPr>
            <a:stCxn id="28" idx="6"/>
            <a:endCxn id="39" idx="1"/>
          </p:cNvCxnSpPr>
          <p:nvPr/>
        </p:nvCxnSpPr>
        <p:spPr bwMode="auto">
          <a:xfrm>
            <a:off x="5486400" y="5181600"/>
            <a:ext cx="304800" cy="266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5" name="Straight Arrow Connector 44"/>
          <p:cNvCxnSpPr>
            <a:stCxn id="39" idx="3"/>
            <a:endCxn id="29" idx="3"/>
          </p:cNvCxnSpPr>
          <p:nvPr/>
        </p:nvCxnSpPr>
        <p:spPr bwMode="auto">
          <a:xfrm>
            <a:off x="7162800" y="5448300"/>
            <a:ext cx="440625" cy="5658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7" name="Straight Arrow Connector 46"/>
          <p:cNvCxnSpPr>
            <a:stCxn id="28" idx="6"/>
            <a:endCxn id="34" idx="1"/>
          </p:cNvCxnSpPr>
          <p:nvPr/>
        </p:nvCxnSpPr>
        <p:spPr bwMode="auto">
          <a:xfrm flipV="1">
            <a:off x="5486400" y="4838700"/>
            <a:ext cx="381000" cy="3429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Must pay attention to orchestrate data movement</a:t>
            </a:r>
          </a:p>
          <a:p>
            <a:pPr lvl="1"/>
            <a:r>
              <a:rPr lang="en-US" dirty="0"/>
              <a:t>How we access and reuse data</a:t>
            </a:r>
          </a:p>
          <a:p>
            <a:r>
              <a:rPr lang="en-US" dirty="0"/>
              <a:t>Minimize use of large memories</a:t>
            </a:r>
          </a:p>
          <a:p>
            <a:r>
              <a:rPr lang="en-US" dirty="0"/>
              <a:t>Regular access to large memories higher performance</a:t>
            </a:r>
          </a:p>
          <a:p>
            <a:pPr lvl="1"/>
            <a:r>
              <a:rPr lang="en-US" dirty="0"/>
              <a:t>Easier to get bandwidth on wide-word reads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57DF-B8E1-6E4E-A23B-D02022E33D11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4"/>
            <a:ext cx="8153400" cy="5111816"/>
          </a:xfrm>
        </p:spPr>
        <p:txBody>
          <a:bodyPr/>
          <a:lstStyle/>
          <a:p>
            <a:r>
              <a:rPr lang="en-US" dirty="0"/>
              <a:t>Reading for Wednesday on web</a:t>
            </a:r>
          </a:p>
          <a:p>
            <a:r>
              <a:rPr lang="en-US" dirty="0"/>
              <a:t>HW6 due Friday</a:t>
            </a:r>
          </a:p>
          <a:p>
            <a:pPr lvl="1"/>
            <a:r>
              <a:rPr lang="en-US" dirty="0"/>
              <a:t>Does include 10 full FPGA builds</a:t>
            </a:r>
          </a:p>
          <a:p>
            <a:pPr lvl="2"/>
            <a:r>
              <a:rPr lang="en-US" dirty="0"/>
              <a:t>Many can do in parallel</a:t>
            </a:r>
          </a:p>
          <a:p>
            <a:pPr lvl="1"/>
            <a:r>
              <a:rPr lang="en-US" dirty="0"/>
              <a:t>Plan for that build time</a:t>
            </a:r>
          </a:p>
          <a:p>
            <a:r>
              <a:rPr lang="en-US" dirty="0"/>
              <a:t>Midterm grade</a:t>
            </a:r>
          </a:p>
          <a:p>
            <a:pPr lvl="1"/>
            <a:r>
              <a:rPr lang="en-US" dirty="0"/>
              <a:t>Will award midterm grade=max(</a:t>
            </a:r>
            <a:r>
              <a:rPr lang="en-US" dirty="0" err="1"/>
              <a:t>midterm,final</a:t>
            </a:r>
            <a:r>
              <a:rPr lang="en-US" dirty="0"/>
              <a:t>)</a:t>
            </a:r>
          </a:p>
          <a:p>
            <a:pPr lvl="3"/>
            <a:endParaRPr lang="en-US" dirty="0">
              <a:sym typeface="Wingdings"/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DRAM</a:t>
            </a:r>
            <a:br>
              <a:rPr lang="en-US" dirty="0"/>
            </a:br>
            <a:r>
              <a:rPr lang="en-US" dirty="0"/>
              <a:t>Dynamic </a:t>
            </a:r>
            <a:br>
              <a:rPr lang="en-US" dirty="0"/>
            </a:br>
            <a:r>
              <a:rPr lang="en-US" dirty="0"/>
              <a:t>Random Access Memory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Usually the largest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613308-BFA8-5848-802E-6FB820ADA40A}" type="slidenum">
              <a:rPr lang="en-US" smtClean="0">
                <a:latin typeface="Times New Roman" pitchFamily="1" charset="0"/>
              </a:rPr>
              <a:pPr/>
              <a:t>8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Dynamic RAM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7391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Shares even more logic among bits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Share refresh/restoration logic as well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Minimal storage is a capacitor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“Feature” DRAM process is ability to make capacitors efficiently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Denser, but slower</a:t>
            </a:r>
          </a:p>
        </p:txBody>
      </p:sp>
      <p:pic>
        <p:nvPicPr>
          <p:cNvPr id="34822" name="Picture 4" descr="dynamic_memory_cel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10200" y="5181600"/>
            <a:ext cx="13668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4" name="Picture 6" descr="dynamic_memory_cell_contex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228600"/>
            <a:ext cx="1185863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sram_cell_6t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800600"/>
            <a:ext cx="3733800" cy="17175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2019 -- DeHon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114E0B-2923-9B41-BD73-429FC6ADCCF4}" type="slidenum">
              <a:rPr lang="en-US" smtClean="0">
                <a:latin typeface="Times New Roman" pitchFamily="1" charset="0"/>
              </a:rPr>
              <a:pPr/>
              <a:t>9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DRAM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7772400" cy="4114800"/>
          </a:xfrm>
        </p:spPr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1GB DDR3 SDRAM from Micron</a:t>
            </a:r>
          </a:p>
          <a:p>
            <a:pPr lvl="1"/>
            <a:r>
              <a:rPr lang="en-US" sz="2400">
                <a:hlinkClick r:id="rId3"/>
              </a:rPr>
              <a:t>http://www.micron.com/products/dram/ddr3/</a:t>
            </a:r>
            <a:endParaRPr lang="en-US" sz="2400"/>
          </a:p>
          <a:p>
            <a:pPr lvl="1"/>
            <a:r>
              <a:rPr lang="en-US" sz="2400"/>
              <a:t>96 pin pakage</a:t>
            </a:r>
          </a:p>
          <a:p>
            <a:pPr lvl="1"/>
            <a:r>
              <a:rPr lang="en-US" sz="2400"/>
              <a:t>16b datapath IO</a:t>
            </a:r>
          </a:p>
          <a:p>
            <a:pPr lvl="1"/>
            <a:r>
              <a:rPr lang="en-US" sz="2400"/>
              <a:t>Operate at 500+MHz</a:t>
            </a:r>
          </a:p>
          <a:p>
            <a:pPr lvl="1"/>
            <a:r>
              <a:rPr lang="en-US" sz="2400"/>
              <a:t>37.5ns random access latency </a:t>
            </a:r>
          </a:p>
          <a:p>
            <a:pPr lvl="1"/>
            <a:endParaRPr lang="en-US" sz="2400"/>
          </a:p>
          <a:p>
            <a:pPr lvl="1"/>
            <a:endParaRPr lang="en-US" sz="2400"/>
          </a:p>
        </p:txBody>
      </p:sp>
      <p:pic>
        <p:nvPicPr>
          <p:cNvPr id="39942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5588" y="3124200"/>
            <a:ext cx="3808412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9600" y="4495800"/>
            <a:ext cx="3886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49578</TotalTime>
  <Words>2847</Words>
  <Application>Microsoft Macintosh PowerPoint</Application>
  <PresentationFormat>On-screen Show (4:3)</PresentationFormat>
  <Paragraphs>739</Paragraphs>
  <Slides>68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2" baseType="lpstr">
      <vt:lpstr>Arial</vt:lpstr>
      <vt:lpstr>Cambria Math</vt:lpstr>
      <vt:lpstr>Times New Roman</vt:lpstr>
      <vt:lpstr>Blank Presentation</vt:lpstr>
      <vt:lpstr>ESE532: System-on-a-Chip Architecture</vt:lpstr>
      <vt:lpstr>Midterm</vt:lpstr>
      <vt:lpstr>Today</vt:lpstr>
      <vt:lpstr>Message</vt:lpstr>
      <vt:lpstr>Day 3: Memory Scaling</vt:lpstr>
      <vt:lpstr>Day 3: Lesson</vt:lpstr>
      <vt:lpstr>DRAM Dynamic  Random Access Memory</vt:lpstr>
      <vt:lpstr>Dynamic RAM</vt:lpstr>
      <vt:lpstr>DRAM</vt:lpstr>
      <vt:lpstr>Memory Access Timing</vt:lpstr>
      <vt:lpstr>Memory Access Timing</vt:lpstr>
      <vt:lpstr>Memory Access Timing</vt:lpstr>
      <vt:lpstr>Memory Access Timing</vt:lpstr>
      <vt:lpstr>Dynamic RAM</vt:lpstr>
      <vt:lpstr>Memory Access Timing</vt:lpstr>
      <vt:lpstr>Memory Access Timing</vt:lpstr>
      <vt:lpstr>Memory Access Timing</vt:lpstr>
      <vt:lpstr>Preclass 4</vt:lpstr>
      <vt:lpstr>DRAM</vt:lpstr>
      <vt:lpstr>DRAM Streaming</vt:lpstr>
      <vt:lpstr>DRAM Streaming</vt:lpstr>
      <vt:lpstr>DRAM</vt:lpstr>
      <vt:lpstr>1 Gigabit DDR2 SDRAM</vt:lpstr>
      <vt:lpstr>DIMMS multi-DRAM</vt:lpstr>
      <vt:lpstr>Smart Phone</vt:lpstr>
      <vt:lpstr>Preclass 1</vt:lpstr>
      <vt:lpstr>Image Row and DRAM Rows</vt:lpstr>
      <vt:lpstr>Preclass 2</vt:lpstr>
      <vt:lpstr>Preclass 3</vt:lpstr>
      <vt:lpstr>DRAM</vt:lpstr>
      <vt:lpstr>Xilinx/SDSoC DMA?</vt:lpstr>
      <vt:lpstr>Maximize Reuse</vt:lpstr>
      <vt:lpstr>Data Management</vt:lpstr>
      <vt:lpstr>Window Filter</vt:lpstr>
      <vt:lpstr>Window Filter</vt:lpstr>
      <vt:lpstr>Window Filter</vt:lpstr>
      <vt:lpstr>Window Filter</vt:lpstr>
      <vt:lpstr>Window Shift x++</vt:lpstr>
      <vt:lpstr>Window Filter</vt:lpstr>
      <vt:lpstr>Window Shift y++</vt:lpstr>
      <vt:lpstr>Window Filter</vt:lpstr>
      <vt:lpstr>Line Buffers</vt:lpstr>
      <vt:lpstr>Variable Naming</vt:lpstr>
      <vt:lpstr>Window Filter</vt:lpstr>
      <vt:lpstr>Lines in Buffers</vt:lpstr>
      <vt:lpstr>Window Filter</vt:lpstr>
      <vt:lpstr>Variable Naming</vt:lpstr>
      <vt:lpstr>Window Filter</vt:lpstr>
      <vt:lpstr>Pipelined Circuit</vt:lpstr>
      <vt:lpstr>Window Filter</vt:lpstr>
      <vt:lpstr>Window Filter</vt:lpstr>
      <vt:lpstr>Multiple Filters</vt:lpstr>
      <vt:lpstr>Take-Away</vt:lpstr>
      <vt:lpstr>Sort</vt:lpstr>
      <vt:lpstr>Sort</vt:lpstr>
      <vt:lpstr>Observation: Merge</vt:lpstr>
      <vt:lpstr>Merge using Streams</vt:lpstr>
      <vt:lpstr>Merge and DRAM</vt:lpstr>
      <vt:lpstr>Merge and DRAM</vt:lpstr>
      <vt:lpstr>Merge and DRAM</vt:lpstr>
      <vt:lpstr>Merge using Streams and DRAM</vt:lpstr>
      <vt:lpstr>Building from Merge</vt:lpstr>
      <vt:lpstr>Merge Sort</vt:lpstr>
      <vt:lpstr>On-chip Merge</vt:lpstr>
      <vt:lpstr>On-chip Merge</vt:lpstr>
      <vt:lpstr>On-chip Merge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223</cp:revision>
  <cp:lastPrinted>2019-10-14T13:57:32Z</cp:lastPrinted>
  <dcterms:created xsi:type="dcterms:W3CDTF">2018-08-06T15:42:58Z</dcterms:created>
  <dcterms:modified xsi:type="dcterms:W3CDTF">2019-10-14T13:57:35Z</dcterms:modified>
</cp:coreProperties>
</file>