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81" r:id="rId2"/>
    <p:sldId id="382" r:id="rId3"/>
    <p:sldId id="383" r:id="rId4"/>
    <p:sldId id="391" r:id="rId5"/>
    <p:sldId id="427" r:id="rId6"/>
    <p:sldId id="429" r:id="rId7"/>
    <p:sldId id="458" r:id="rId8"/>
    <p:sldId id="430" r:id="rId9"/>
    <p:sldId id="549" r:id="rId10"/>
    <p:sldId id="431" r:id="rId11"/>
    <p:sldId id="433" r:id="rId12"/>
    <p:sldId id="543" r:id="rId13"/>
    <p:sldId id="443" r:id="rId14"/>
    <p:sldId id="445" r:id="rId15"/>
    <p:sldId id="442" r:id="rId16"/>
    <p:sldId id="438" r:id="rId17"/>
    <p:sldId id="446" r:id="rId18"/>
    <p:sldId id="447" r:id="rId19"/>
    <p:sldId id="523" r:id="rId20"/>
    <p:sldId id="448" r:id="rId21"/>
    <p:sldId id="426" r:id="rId22"/>
    <p:sldId id="420" r:id="rId23"/>
    <p:sldId id="421" r:id="rId24"/>
    <p:sldId id="449" r:id="rId25"/>
    <p:sldId id="472" r:id="rId26"/>
    <p:sldId id="524" r:id="rId27"/>
    <p:sldId id="525" r:id="rId28"/>
    <p:sldId id="473" r:id="rId29"/>
    <p:sldId id="474" r:id="rId30"/>
    <p:sldId id="526" r:id="rId31"/>
    <p:sldId id="475" r:id="rId32"/>
    <p:sldId id="527" r:id="rId33"/>
    <p:sldId id="476" r:id="rId34"/>
    <p:sldId id="529" r:id="rId35"/>
    <p:sldId id="454" r:id="rId36"/>
    <p:sldId id="528" r:id="rId37"/>
    <p:sldId id="495" r:id="rId38"/>
    <p:sldId id="496" r:id="rId39"/>
    <p:sldId id="497" r:id="rId40"/>
    <p:sldId id="498" r:id="rId41"/>
    <p:sldId id="499" r:id="rId42"/>
    <p:sldId id="544" r:id="rId43"/>
    <p:sldId id="547" r:id="rId44"/>
    <p:sldId id="546" r:id="rId45"/>
    <p:sldId id="548" r:id="rId46"/>
    <p:sldId id="450" r:id="rId47"/>
    <p:sldId id="455" r:id="rId48"/>
    <p:sldId id="457" r:id="rId49"/>
    <p:sldId id="477" r:id="rId50"/>
    <p:sldId id="530" r:id="rId51"/>
    <p:sldId id="478" r:id="rId52"/>
    <p:sldId id="459" r:id="rId53"/>
    <p:sldId id="460" r:id="rId54"/>
    <p:sldId id="479" r:id="rId55"/>
    <p:sldId id="481" r:id="rId56"/>
    <p:sldId id="482" r:id="rId57"/>
    <p:sldId id="462" r:id="rId58"/>
    <p:sldId id="483" r:id="rId59"/>
    <p:sldId id="512" r:id="rId60"/>
    <p:sldId id="484" r:id="rId61"/>
    <p:sldId id="532" r:id="rId62"/>
    <p:sldId id="531" r:id="rId63"/>
    <p:sldId id="533" r:id="rId64"/>
    <p:sldId id="534" r:id="rId65"/>
    <p:sldId id="535" r:id="rId66"/>
    <p:sldId id="384" r:id="rId67"/>
    <p:sldId id="300" r:id="rId6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5" autoAdjust="0"/>
    <p:restoredTop sz="94729" autoAdjust="0"/>
  </p:normalViewPr>
  <p:slideViewPr>
    <p:cSldViewPr>
      <p:cViewPr varScale="1">
        <p:scale>
          <a:sx n="102" d="100"/>
          <a:sy n="102" d="100"/>
        </p:scale>
        <p:origin x="176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-black-tree-set-1-introduction-2/" TargetMode="External"/><Relationship Id="rId2" Type="http://schemas.openxmlformats.org/officeDocument/2006/relationships/hyperlink" Target="https://en.wikipedia.org/wiki/Red&#8211;black_tree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October 28, 2019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Maps, Hash Tables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2838450" y="4133850"/>
            <a:ext cx="4953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3619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602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D42A46-8212-A440-B051-44CA7C1A72F7}"/>
              </a:ext>
            </a:extLst>
          </p:cNvPr>
          <p:cNvSpPr txBox="1"/>
          <p:nvPr/>
        </p:nvSpPr>
        <p:spPr>
          <a:xfrm>
            <a:off x="6648691" y="4639612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415806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position in chunk</a:t>
            </a:r>
          </a:p>
          <a:p>
            <a:pPr lvl="1"/>
            <a:r>
              <a:rPr lang="en-US" dirty="0" err="1"/>
              <a:t>lastpos</a:t>
            </a:r>
            <a:endParaRPr lang="en-US" dirty="0"/>
          </a:p>
          <a:p>
            <a:r>
              <a:rPr lang="en-US" dirty="0"/>
              <a:t>c is a character</a:t>
            </a:r>
          </a:p>
          <a:p>
            <a:r>
              <a:rPr lang="en-US" dirty="0" err="1"/>
              <a:t>Encode[lastpos][c</a:t>
            </a:r>
            <a:r>
              <a:rPr lang="en-US" dirty="0"/>
              <a:t>] holds the next tree node that extends tree node </a:t>
            </a:r>
            <a:r>
              <a:rPr lang="en-US" dirty="0" err="1"/>
              <a:t>lastpos</a:t>
            </a:r>
            <a:r>
              <a:rPr lang="en-US" dirty="0"/>
              <a:t> by 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0" y="396240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encode[2][‘N’]=3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0200" y="4495800"/>
            <a:ext cx="251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encode[2][‘R’]=12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5029200"/>
            <a:ext cx="252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encode[2][‘Y’]=19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56260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encode[2][‘A’]=NONE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07B2E-B7F4-6447-A81B-2FBC003F57B4}"/>
              </a:ext>
            </a:extLst>
          </p:cNvPr>
          <p:cNvSpPr txBox="1"/>
          <p:nvPr/>
        </p:nvSpPr>
        <p:spPr>
          <a:xfrm>
            <a:off x="6731528" y="185003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20166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x=0;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 per character to encode?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Need 2*256B per byte = 512*4KB </a:t>
            </a:r>
            <a:br>
              <a:rPr lang="en-US" dirty="0"/>
            </a:br>
            <a:r>
              <a:rPr lang="en-US" dirty="0"/>
              <a:t>                                     = 512 BRAMs</a:t>
            </a:r>
          </a:p>
          <a:p>
            <a:pPr lvl="1"/>
            <a:r>
              <a:rPr lang="en-US" dirty="0"/>
              <a:t>1 comparison and lookup per byte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Motivation/Reminder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– tree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FPGA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Tree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Hardware (FPGA) Hash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 from Last Time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9684" y="3886200"/>
            <a:ext cx="7315200" cy="17526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4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947985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0921-0C67-354A-BA09-03729F677C92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417321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82CECF-FD8B-0F4A-A945-D0B403FE7626}"/>
              </a:ext>
            </a:extLst>
          </p:cNvPr>
          <p:cNvSpPr txBox="1"/>
          <p:nvPr/>
        </p:nvSpPr>
        <p:spPr>
          <a:xfrm>
            <a:off x="6781800" y="-76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2505681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Rich design space for Maps</a:t>
            </a:r>
          </a:p>
          <a:p>
            <a:r>
              <a:rPr lang="en-US" dirty="0"/>
              <a:t>Hash tables are useful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223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358459" y="2834300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/>
              <a:t>Need </a:t>
            </a:r>
            <a:r>
              <a:rPr lang="en-US" dirty="0"/>
              <a:t>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5" y="1599048"/>
            <a:ext cx="4252685" cy="17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6413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15" y="800099"/>
            <a:ext cx="88392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output</a:t>
            </a:r>
          </a:p>
          <a:p>
            <a:pPr lvl="1"/>
            <a:r>
              <a:rPr lang="en-US" dirty="0"/>
              <a:t>12b+8b=20b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4Kx12 memory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is assoc. for same capacity?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12b result for dense LZW case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to solve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 assoc.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145212-93DE-6740-A77C-35C9AE97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194" y="3962400"/>
            <a:ext cx="38593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B0DCC-8EDC-9A47-A8BE-F40841E8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759510"/>
            <a:ext cx="4152900" cy="28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2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343B73-60E1-C14E-AC72-49B805EBC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78" y="1981200"/>
            <a:ext cx="7620000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419600"/>
          </a:xfrm>
        </p:spPr>
        <p:txBody>
          <a:bodyPr/>
          <a:lstStyle/>
          <a:p>
            <a:r>
              <a:rPr lang="en-US" dirty="0"/>
              <a:t>Match unit</a:t>
            </a:r>
          </a:p>
          <a:p>
            <a:pPr lvl="1"/>
            <a:r>
              <a:rPr lang="en-US" dirty="0"/>
              <a:t>Requires 1 BRAM per 9b of key per 72 entries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keylen</a:t>
            </a:r>
            <a:r>
              <a:rPr lang="en-US" dirty="0"/>
              <a:t>/9b) * (entries/72)</a:t>
            </a:r>
          </a:p>
          <a:p>
            <a:pPr lvl="1"/>
            <a:r>
              <a:rPr lang="en-US" dirty="0"/>
              <a:t>Asymptotically optimal (</a:t>
            </a:r>
            <a:r>
              <a:rPr lang="en-US" dirty="0" err="1"/>
              <a:t>keylen</a:t>
            </a:r>
            <a:r>
              <a:rPr lang="en-US" dirty="0"/>
              <a:t>*entries)</a:t>
            </a:r>
          </a:p>
          <a:p>
            <a:pPr lvl="2"/>
            <a:r>
              <a:rPr lang="en-US" dirty="0"/>
              <a:t>But large </a:t>
            </a:r>
            <a:br>
              <a:rPr lang="en-US" dirty="0"/>
            </a:br>
            <a:r>
              <a:rPr lang="en-US" dirty="0"/>
              <a:t>constants</a:t>
            </a:r>
          </a:p>
          <a:p>
            <a:pPr lvl="1"/>
            <a:r>
              <a:rPr lang="en-US" dirty="0"/>
              <a:t>LZW</a:t>
            </a:r>
          </a:p>
          <a:p>
            <a:pPr lvl="2"/>
            <a:r>
              <a:rPr lang="en-US" dirty="0"/>
              <a:t>4K entries</a:t>
            </a:r>
          </a:p>
          <a:p>
            <a:pPr lvl="2"/>
            <a:r>
              <a:rPr lang="en-US" dirty="0"/>
              <a:t>20b key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BRAMs for match?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BCFB631-26A0-224C-968C-6158C760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0645" y="4038601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these values stored?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5806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647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Step 1: Assign each a match bit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75A471C-C9DA-A740-B948-0CF2B3E3C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45754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137468311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89306776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89364202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10415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2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4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94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0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98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E3F8EE-9F9B-9045-AB3B-973B3D115750}"/>
              </a:ext>
            </a:extLst>
          </p:cNvPr>
          <p:cNvSpPr txBox="1"/>
          <p:nvPr/>
        </p:nvSpPr>
        <p:spPr>
          <a:xfrm>
            <a:off x="685800" y="4740701"/>
            <a:ext cx="254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Memory contents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of each BRAM?</a:t>
            </a:r>
          </a:p>
        </p:txBody>
      </p:sp>
    </p:spTree>
    <p:extLst>
      <p:ext uri="{BB962C8B-B14F-4D97-AF65-F5344CB8AC3E}">
        <p14:creationId xmlns:p14="http://schemas.microsoft.com/office/powerpoint/2010/main" val="4158408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049911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96011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</p:spTree>
    <p:extLst>
      <p:ext uri="{BB962C8B-B14F-4D97-AF65-F5344CB8AC3E}">
        <p14:creationId xmlns:p14="http://schemas.microsoft.com/office/powerpoint/2010/main" val="370303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&lt;216&gt;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&lt;216&gt;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value[216];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2548FB1-4760-B146-9BE2-96E0BD63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9800" y="34447"/>
            <a:ext cx="3124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3927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62"/>
            <a:ext cx="7772400" cy="1143000"/>
          </a:xfrm>
        </p:spPr>
        <p:txBody>
          <a:bodyPr/>
          <a:lstStyle/>
          <a:p>
            <a:r>
              <a:rPr lang="en-US" dirty="0"/>
              <a:t>Tree Map (</a:t>
            </a:r>
            <a:r>
              <a:rPr lang="en-US" dirty="0" err="1"/>
              <a:t>Preclass</a:t>
            </a:r>
            <a:r>
              <a:rPr lang="en-US" dirty="0"/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</a:t>
            </a:r>
            <a:br>
              <a:rPr lang="en-US" dirty="0"/>
            </a:br>
            <a:r>
              <a:rPr lang="en-US" dirty="0"/>
              <a:t>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E3F98-7192-BC40-9E11-F9410F4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5" y="1143000"/>
            <a:ext cx="468412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3BFF9-91CE-674F-8797-E814DC4D8D77}"/>
              </a:ext>
            </a:extLst>
          </p:cNvPr>
          <p:cNvSpPr txBox="1"/>
          <p:nvPr/>
        </p:nvSpPr>
        <p:spPr>
          <a:xfrm>
            <a:off x="6781800" y="300335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772C6-8727-874A-8D14-9B112C83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C645AD-53E1-BB43-9BDE-63BE83A03622}"/>
              </a:ext>
            </a:extLst>
          </p:cNvPr>
          <p:cNvSpPr txBox="1"/>
          <p:nvPr/>
        </p:nvSpPr>
        <p:spPr>
          <a:xfrm>
            <a:off x="3964522" y="5836503"/>
            <a:ext cx="3945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&lt;2,3&gt; short name for “AM ’’</a:t>
            </a:r>
          </a:p>
          <a:p>
            <a:r>
              <a:rPr lang="en-US" dirty="0">
                <a:latin typeface="+mn-lt"/>
              </a:rPr>
              <a:t>&lt;0,4&gt; short name for “I AM”</a:t>
            </a:r>
          </a:p>
        </p:txBody>
      </p:sp>
    </p:spTree>
    <p:extLst>
      <p:ext uri="{BB962C8B-B14F-4D97-AF65-F5344CB8AC3E}">
        <p14:creationId xmlns:p14="http://schemas.microsoft.com/office/powerpoint/2010/main" val="271035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2"/>
            <a:r>
              <a:rPr lang="en-US" dirty="0">
                <a:hlinkClick r:id="rId2"/>
              </a:rPr>
              <a:t>https://en.wikipedia.org/wiki/Red–black_tree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https://www.geeksforgeeks.org/red-black-tree-set-1-introduction-2/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log</a:t>
            </a:r>
            <a:r>
              <a:rPr lang="en-US" baseline="-25000" dirty="0"/>
              <a:t>2</a:t>
            </a:r>
            <a:r>
              <a:rPr lang="en-US" dirty="0"/>
              <a:t>(N) time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29600" y="1143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4953000"/>
            <a:ext cx="8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 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29600" y="1143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4953000"/>
            <a:ext cx="8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29600" y="1143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4953000"/>
            <a:ext cx="8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Probability of conflict if N&lt;&lt;HASH_CAPACITY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HASH_CAPACITY=409600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Impact of HASH_CAPACITY on average bucket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8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1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ACE8E-75BA-594F-BB79-2F0CBF62187E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531684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hash parameters to control distribution</a:t>
            </a:r>
          </a:p>
          <a:p>
            <a:r>
              <a:rPr lang="en-US" dirty="0"/>
              <a:t>Spend more memory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smaller buckets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less work finding things in buckets</a:t>
            </a:r>
          </a:p>
          <a:p>
            <a:pPr lvl="1"/>
            <a:r>
              <a:rPr lang="en-US" dirty="0">
                <a:sym typeface="Wingdings"/>
              </a:rPr>
              <a:t>Memory-Time tradeoff</a:t>
            </a:r>
          </a:p>
          <a:p>
            <a:r>
              <a:rPr lang="en-US" dirty="0">
                <a:sym typeface="Wingdings"/>
              </a:rPr>
              <a:t>Still have possibility of large buckets</a:t>
            </a:r>
          </a:p>
          <a:p>
            <a:r>
              <a:rPr lang="en-US" dirty="0">
                <a:sym typeface="Wingdings"/>
              </a:rPr>
              <a:t>…but probability is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CA2-FE0E-8340-A156-174FCB57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24A-3157-FA43-B103-30F2723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mostly works</a:t>
            </a:r>
          </a:p>
          <a:p>
            <a:r>
              <a:rPr lang="en-US" dirty="0"/>
              <a:t>Engineer hash to hold most cases</a:t>
            </a:r>
          </a:p>
          <a:p>
            <a:pPr lvl="1"/>
            <a:r>
              <a:rPr lang="en-US" dirty="0"/>
              <a:t>Combination of </a:t>
            </a:r>
          </a:p>
          <a:p>
            <a:pPr lvl="2"/>
            <a:r>
              <a:rPr lang="en-US" dirty="0" err="1"/>
              <a:t>sparcity</a:t>
            </a:r>
            <a:r>
              <a:rPr lang="en-US" dirty="0"/>
              <a:t> (entries&gt;N)</a:t>
            </a:r>
          </a:p>
          <a:p>
            <a:pPr lvl="2"/>
            <a:r>
              <a:rPr lang="en-US" dirty="0"/>
              <a:t>Hold multiple entries per hash value</a:t>
            </a:r>
          </a:p>
          <a:p>
            <a:r>
              <a:rPr lang="en-US" dirty="0"/>
              <a:t>Few cases that overflow</a:t>
            </a:r>
          </a:p>
          <a:p>
            <a:pPr lvl="1"/>
            <a:r>
              <a:rPr lang="en-US" dirty="0"/>
              <a:t>Store in small fully associative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626D-2C3D-164B-90DB-8018E0AD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AF7B-D7EA-FC45-A927-E318DB3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63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Hash+Assoc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62B06-9A06-AF4B-AF81-19D6A780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13668"/>
            <a:ext cx="3505200" cy="50498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4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2ED-8C6D-204B-9A5E-B275FFA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566"/>
            <a:ext cx="7772400" cy="1143000"/>
          </a:xfrm>
        </p:spPr>
        <p:txBody>
          <a:bodyPr/>
          <a:lstStyle/>
          <a:p>
            <a:r>
              <a:rPr lang="en-US" dirty="0"/>
              <a:t>LZW 4K Chunk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D47E-0DA1-054F-900D-CBDFE7A7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21390"/>
            <a:ext cx="7772400" cy="4114800"/>
          </a:xfrm>
        </p:spPr>
        <p:txBody>
          <a:bodyPr/>
          <a:lstStyle/>
          <a:p>
            <a:r>
              <a:rPr lang="en-US" dirty="0"/>
              <a:t>72 entry assoc. </a:t>
            </a:r>
            <a:r>
              <a:rPr lang="en-US" dirty="0" err="1"/>
              <a:t>matcn</a:t>
            </a:r>
            <a:endParaRPr lang="en-US" dirty="0"/>
          </a:p>
          <a:p>
            <a:pPr lvl="1"/>
            <a:r>
              <a:rPr lang="en-US" dirty="0"/>
              <a:t>needs 3 match BRAMs + 1 data BRAM</a:t>
            </a:r>
          </a:p>
          <a:p>
            <a:pPr lvl="1"/>
            <a:r>
              <a:rPr lang="en-US" dirty="0"/>
              <a:t>Associative match 20b key</a:t>
            </a:r>
          </a:p>
          <a:p>
            <a:pPr lvl="1"/>
            <a:r>
              <a:rPr lang="en-US" dirty="0"/>
              <a:t>72 entries  (72/4096=1.7% for 4096)</a:t>
            </a:r>
          </a:p>
          <a:p>
            <a:r>
              <a:rPr lang="en-US" dirty="0"/>
              <a:t>So, can hold ~1% conflicts in 4K hash</a:t>
            </a:r>
          </a:p>
          <a:p>
            <a:r>
              <a:rPr lang="en-US" dirty="0"/>
              <a:t>Hash N=4096, C=16384, m=2, store 3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3+: &lt;1% (see table 1024, 4096)</a:t>
            </a:r>
          </a:p>
          <a:p>
            <a:pPr lvl="1"/>
            <a:r>
              <a:rPr lang="en-US" dirty="0"/>
              <a:t>20b key+12b value=4B per entry</a:t>
            </a:r>
          </a:p>
          <a:p>
            <a:pPr lvl="1"/>
            <a:r>
              <a:rPr lang="en-US" dirty="0"/>
              <a:t>16384*3*4B=4*3*4 BRAMs</a:t>
            </a:r>
          </a:p>
          <a:p>
            <a:r>
              <a:rPr lang="en-US" dirty="0"/>
              <a:t>48+4=52 BRAMs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7BB-09F0-E64A-86CB-C8297EA5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24A1-C3D6-0342-B248-6D0AE9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32DD4C-970A-5E46-9B67-CB548476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7841" y="152400"/>
            <a:ext cx="1687317" cy="24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6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279B-7B12-2147-8192-1E7AF7B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03F-D3D2-5E42-A40B-5290147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Previous example illustrative</a:t>
            </a:r>
          </a:p>
          <a:p>
            <a:pPr lvl="1"/>
            <a:r>
              <a:rPr lang="en-US" dirty="0"/>
              <a:t>Not necessarily optimal (explore parameters)</a:t>
            </a:r>
          </a:p>
          <a:p>
            <a:r>
              <a:rPr lang="en-US" dirty="0"/>
              <a:t>May be able to do better with multiple hashes</a:t>
            </a:r>
          </a:p>
          <a:p>
            <a:pPr lvl="1"/>
            <a:r>
              <a:rPr lang="en-US" dirty="0"/>
              <a:t>See Dhawan reading paper</a:t>
            </a:r>
          </a:p>
          <a:p>
            <a:pPr lvl="1"/>
            <a:r>
              <a:rPr lang="en-US" dirty="0"/>
              <a:t>May need to use that design in hybrid configuration with assoc. memory like previous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475-013B-B340-A5E3-440911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0C6B-4D86-FB48-8F0D-C25F19DD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25751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5658149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/>
              <a:t>Sparse, near O(1) Map access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Hash Table</a:t>
            </a:r>
          </a:p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44" y="1857254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BF00FA"/>
                </a:solidFill>
              </a:rPr>
              <a:t>DICT_SIZE comparisons per input character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831470-D64D-A44F-B293-44D2709C5CBF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71536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35327-841E-8C48-B5DE-0C9115C9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2A20C-D3F6-0C41-83A5-A1A1498501AD}"/>
              </a:ext>
            </a:extLst>
          </p:cNvPr>
          <p:cNvSpPr txBox="1"/>
          <p:nvPr/>
        </p:nvSpPr>
        <p:spPr>
          <a:xfrm>
            <a:off x="3268643" y="5836503"/>
            <a:ext cx="54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check position 0 for “starts with I”</a:t>
            </a:r>
          </a:p>
        </p:txBody>
      </p:sp>
    </p:spTree>
    <p:extLst>
      <p:ext uri="{BB962C8B-B14F-4D97-AF65-F5344CB8AC3E}">
        <p14:creationId xmlns:p14="http://schemas.microsoft.com/office/powerpoint/2010/main" val="44739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fixed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50978</TotalTime>
  <Words>2539</Words>
  <Application>Microsoft Macintosh PowerPoint</Application>
  <PresentationFormat>On-screen Show (4:3)</PresentationFormat>
  <Paragraphs>716</Paragraphs>
  <Slides>67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Courier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LZW Compression</vt:lpstr>
      <vt:lpstr>Idea</vt:lpstr>
      <vt:lpstr>Algorithm Concept</vt:lpstr>
      <vt:lpstr>Preclass 7</vt:lpstr>
      <vt:lpstr>Idea</vt:lpstr>
      <vt:lpstr>Idea</vt:lpstr>
      <vt:lpstr>Tree Example</vt:lpstr>
      <vt:lpstr>Tree Algorithm</vt:lpstr>
      <vt:lpstr>Tree Example</vt:lpstr>
      <vt:lpstr>Large Memory Implementation</vt:lpstr>
      <vt:lpstr>Tree Example</vt:lpstr>
      <vt:lpstr>Memory Tree Algorithm</vt:lpstr>
      <vt:lpstr>Complexity</vt:lpstr>
      <vt:lpstr>Compact Memory</vt:lpstr>
      <vt:lpstr>Compact Memory</vt:lpstr>
      <vt:lpstr>LZW So Far – 4KB chunks</vt:lpstr>
      <vt:lpstr>Reminder from Last Time</vt:lpstr>
      <vt:lpstr>Associative Memory</vt:lpstr>
      <vt:lpstr>Deduplicate</vt:lpstr>
      <vt:lpstr>Deduplication Architecture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FPGA</vt:lpstr>
      <vt:lpstr>Assoc. Mem from BRAM</vt:lpstr>
      <vt:lpstr>BRAM Associative Memory</vt:lpstr>
      <vt:lpstr>BRAM Associative Memory</vt:lpstr>
      <vt:lpstr>Associative Memory Cost</vt:lpstr>
      <vt:lpstr>How are these values stored?</vt:lpstr>
      <vt:lpstr>Step 1: Assign each a match bit</vt:lpstr>
      <vt:lpstr>How Lookup Work?</vt:lpstr>
      <vt:lpstr>Code Snippet</vt:lpstr>
      <vt:lpstr>Software Map</vt:lpstr>
      <vt:lpstr>Software Map</vt:lpstr>
      <vt:lpstr>Preclass 1</vt:lpstr>
      <vt:lpstr>Tree Map (Preclass 2)</vt:lpstr>
      <vt:lpstr>Tree Map LZW</vt:lpstr>
      <vt:lpstr>Tree Insert</vt:lpstr>
      <vt:lpstr>High Performance Map</vt:lpstr>
      <vt:lpstr>Hash Table</vt:lpstr>
      <vt:lpstr>Preclass 3a</vt:lpstr>
      <vt:lpstr>Hash Table</vt:lpstr>
      <vt:lpstr>Hash Table</vt:lpstr>
      <vt:lpstr>Preclass 3b</vt:lpstr>
      <vt:lpstr>Preclass 4</vt:lpstr>
      <vt:lpstr>Preclass 4</vt:lpstr>
      <vt:lpstr>Hash</vt:lpstr>
      <vt:lpstr>Idea</vt:lpstr>
      <vt:lpstr>Hybrid Hash+Assoc.</vt:lpstr>
      <vt:lpstr>LZW 4K Chunk Hybrid</vt:lpstr>
      <vt:lpstr>Further Optimization</vt:lpstr>
      <vt:lpstr>4K Chunk LZW Search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207</cp:revision>
  <cp:lastPrinted>2019-10-28T12:53:16Z</cp:lastPrinted>
  <dcterms:created xsi:type="dcterms:W3CDTF">2017-10-18T12:49:09Z</dcterms:created>
  <dcterms:modified xsi:type="dcterms:W3CDTF">2019-10-28T13:28:30Z</dcterms:modified>
</cp:coreProperties>
</file>