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9"/>
  </p:notesMasterIdLst>
  <p:handoutMasterIdLst>
    <p:handoutMasterId r:id="rId70"/>
  </p:handoutMasterIdLst>
  <p:sldIdLst>
    <p:sldId id="381" r:id="rId2"/>
    <p:sldId id="382" r:id="rId3"/>
    <p:sldId id="383" r:id="rId4"/>
    <p:sldId id="384" r:id="rId5"/>
    <p:sldId id="385" r:id="rId6"/>
    <p:sldId id="386" r:id="rId7"/>
    <p:sldId id="444" r:id="rId8"/>
    <p:sldId id="445" r:id="rId9"/>
    <p:sldId id="387" r:id="rId10"/>
    <p:sldId id="388" r:id="rId11"/>
    <p:sldId id="390" r:id="rId12"/>
    <p:sldId id="389" r:id="rId13"/>
    <p:sldId id="391" r:id="rId14"/>
    <p:sldId id="392" r:id="rId15"/>
    <p:sldId id="393" r:id="rId16"/>
    <p:sldId id="446" r:id="rId17"/>
    <p:sldId id="447" r:id="rId18"/>
    <p:sldId id="395" r:id="rId19"/>
    <p:sldId id="396" r:id="rId20"/>
    <p:sldId id="397" r:id="rId21"/>
    <p:sldId id="398" r:id="rId22"/>
    <p:sldId id="399" r:id="rId23"/>
    <p:sldId id="400" r:id="rId24"/>
    <p:sldId id="401" r:id="rId25"/>
    <p:sldId id="402" r:id="rId26"/>
    <p:sldId id="403" r:id="rId27"/>
    <p:sldId id="441" r:id="rId28"/>
    <p:sldId id="404" r:id="rId29"/>
    <p:sldId id="405" r:id="rId30"/>
    <p:sldId id="406" r:id="rId31"/>
    <p:sldId id="407" r:id="rId32"/>
    <p:sldId id="408" r:id="rId33"/>
    <p:sldId id="450" r:id="rId34"/>
    <p:sldId id="424" r:id="rId35"/>
    <p:sldId id="413" r:id="rId36"/>
    <p:sldId id="414" r:id="rId37"/>
    <p:sldId id="436" r:id="rId38"/>
    <p:sldId id="409" r:id="rId39"/>
    <p:sldId id="410" r:id="rId40"/>
    <p:sldId id="425" r:id="rId41"/>
    <p:sldId id="411" r:id="rId42"/>
    <p:sldId id="412" r:id="rId43"/>
    <p:sldId id="437" r:id="rId44"/>
    <p:sldId id="448" r:id="rId45"/>
    <p:sldId id="449" r:id="rId46"/>
    <p:sldId id="426" r:id="rId47"/>
    <p:sldId id="432" r:id="rId48"/>
    <p:sldId id="438" r:id="rId49"/>
    <p:sldId id="415" r:id="rId50"/>
    <p:sldId id="416" r:id="rId51"/>
    <p:sldId id="417" r:id="rId52"/>
    <p:sldId id="418" r:id="rId53"/>
    <p:sldId id="433" r:id="rId54"/>
    <p:sldId id="419" r:id="rId55"/>
    <p:sldId id="420" r:id="rId56"/>
    <p:sldId id="427" r:id="rId57"/>
    <p:sldId id="421" r:id="rId58"/>
    <p:sldId id="434" r:id="rId59"/>
    <p:sldId id="422" r:id="rId60"/>
    <p:sldId id="423" r:id="rId61"/>
    <p:sldId id="429" r:id="rId62"/>
    <p:sldId id="435" r:id="rId63"/>
    <p:sldId id="439" r:id="rId64"/>
    <p:sldId id="430" r:id="rId65"/>
    <p:sldId id="431" r:id="rId66"/>
    <p:sldId id="299" r:id="rId67"/>
    <p:sldId id="300" r:id="rId68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0000"/>
    <a:srgbClr val="FF6600"/>
    <a:srgbClr val="BF00FA"/>
    <a:srgbClr val="009900"/>
    <a:srgbClr val="FFFF00"/>
    <a:srgbClr val="FFCC66"/>
    <a:srgbClr val="99FF99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6" autoAdjust="0"/>
    <p:restoredTop sz="94729" autoAdjust="0"/>
  </p:normalViewPr>
  <p:slideViewPr>
    <p:cSldViewPr>
      <p:cViewPr varScale="1">
        <p:scale>
          <a:sx n="105" d="100"/>
          <a:sy n="105" d="100"/>
        </p:scale>
        <p:origin x="1848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AF12A-604A-AB4D-A1D0-30E5816FCBEB}" type="slidenum">
              <a:rPr lang="en-US"/>
              <a:pPr/>
              <a:t>66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6" tIns="48328" rIns="96656" bIns="48328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67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429000"/>
            <a:ext cx="7924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 19:  November 4, 2019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Verification 1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CC97D-1D36-D242-AEED-C47619BE2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821" y="119743"/>
            <a:ext cx="7772400" cy="1143000"/>
          </a:xfrm>
        </p:spPr>
        <p:txBody>
          <a:bodyPr/>
          <a:lstStyle/>
          <a:p>
            <a:r>
              <a:rPr lang="en-US" dirty="0"/>
              <a:t>Life Cycle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F508F-245C-1B47-9570-9AA55234C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686" y="1066800"/>
            <a:ext cx="7772400" cy="5334000"/>
          </a:xfrm>
        </p:spPr>
        <p:txBody>
          <a:bodyPr/>
          <a:lstStyle/>
          <a:p>
            <a:r>
              <a:rPr lang="en-US" dirty="0"/>
              <a:t>Design </a:t>
            </a:r>
          </a:p>
          <a:p>
            <a:pPr lvl="1"/>
            <a:r>
              <a:rPr lang="en-US" dirty="0"/>
              <a:t>specify what means to be correct</a:t>
            </a:r>
          </a:p>
          <a:p>
            <a:r>
              <a:rPr lang="en-US" dirty="0"/>
              <a:t>Development</a:t>
            </a:r>
          </a:p>
          <a:p>
            <a:pPr lvl="1"/>
            <a:r>
              <a:rPr lang="en-US" dirty="0"/>
              <a:t>Implement and refine</a:t>
            </a:r>
          </a:p>
          <a:p>
            <a:pPr lvl="1"/>
            <a:r>
              <a:rPr lang="en-US" dirty="0"/>
              <a:t>Fix bugs</a:t>
            </a:r>
          </a:p>
          <a:p>
            <a:pPr lvl="1"/>
            <a:r>
              <a:rPr lang="en-US" dirty="0"/>
              <a:t>Optimize</a:t>
            </a:r>
          </a:p>
          <a:p>
            <a:r>
              <a:rPr lang="en-US" dirty="0"/>
              <a:t>Operation and Maintenance</a:t>
            </a:r>
          </a:p>
          <a:p>
            <a:pPr lvl="1"/>
            <a:r>
              <a:rPr lang="en-US" dirty="0"/>
              <a:t>Discover bugs, new uses and interaction</a:t>
            </a:r>
          </a:p>
          <a:p>
            <a:pPr lvl="1"/>
            <a:r>
              <a:rPr lang="en-US" dirty="0"/>
              <a:t>Fix and provide updates</a:t>
            </a:r>
          </a:p>
          <a:p>
            <a:r>
              <a:rPr lang="en-US" dirty="0"/>
              <a:t>Upgrade/revision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F8622-D0A4-1F4B-9E72-77A029987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B04953-99BF-A845-8ED6-1ABC7DAC9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075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CB94F-DE3E-4F41-A501-5172E8116D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Testing and Coverage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FC0C85-2360-A147-B276-69B2C6059C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DD8513-BAE6-F341-9033-8A3C79426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2FBCA9-C1DA-9140-8D98-865C7AED1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285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6A9C-85CF-3744-AE25-78C85D9E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Strawman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6AB44-1514-2B4D-A53D-575D6B2F9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Validate the design by testing it:</a:t>
            </a:r>
          </a:p>
          <a:p>
            <a:r>
              <a:rPr lang="en-US" dirty="0"/>
              <a:t>Create a set of test inputs</a:t>
            </a:r>
          </a:p>
          <a:p>
            <a:r>
              <a:rPr lang="en-US" dirty="0"/>
              <a:t>Apply test inputs </a:t>
            </a:r>
          </a:p>
          <a:p>
            <a:r>
              <a:rPr lang="en-US" dirty="0"/>
              <a:t>Collect response outputs</a:t>
            </a:r>
          </a:p>
          <a:p>
            <a:r>
              <a:rPr lang="en-US" dirty="0"/>
              <a:t>Check if outputs match expectations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00E00-3D60-CA43-848B-EBCB3B0C4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548EAB-AEAF-754A-A654-8CFEE93CD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214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6A9C-85CF-3744-AE25-78C85D9E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Strawman: Inputs and Outputs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6AB44-1514-2B4D-A53D-575D6B2F9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Validate the design by testing it:</a:t>
            </a:r>
          </a:p>
          <a:p>
            <a:r>
              <a:rPr lang="en-US" dirty="0"/>
              <a:t>Create a set of test inputs</a:t>
            </a:r>
          </a:p>
          <a:p>
            <a:pPr lvl="1"/>
            <a:r>
              <a:rPr lang="en-US" dirty="0"/>
              <a:t>How do we generate an adequate set of inputs?  (know if a set is adequate?)</a:t>
            </a:r>
          </a:p>
          <a:p>
            <a:r>
              <a:rPr lang="en-US" dirty="0"/>
              <a:t>Apply test inputs </a:t>
            </a:r>
          </a:p>
          <a:p>
            <a:r>
              <a:rPr lang="en-US" dirty="0"/>
              <a:t>Collect response outputs</a:t>
            </a:r>
          </a:p>
          <a:p>
            <a:r>
              <a:rPr lang="en-US" dirty="0"/>
              <a:t>Check if outputs match expectations</a:t>
            </a:r>
          </a:p>
          <a:p>
            <a:pPr lvl="1"/>
            <a:r>
              <a:rPr lang="en-US" dirty="0"/>
              <a:t>How do we know if outputs are correct?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00E00-3D60-CA43-848B-EBCB3B0C4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548EAB-AEAF-754A-A654-8CFEE93CD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9235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6A9C-85CF-3744-AE25-78C85D9E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Try 1: Inputs and Outputs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6AB44-1514-2B4D-A53D-575D6B2F9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dirty="0"/>
              <a:t>Create a set of test inputs</a:t>
            </a:r>
          </a:p>
          <a:p>
            <a:pPr lvl="1"/>
            <a:r>
              <a:rPr lang="en-US" dirty="0"/>
              <a:t>How do we generate an adequate set of inputs?  (know if a set is adequate?)</a:t>
            </a:r>
          </a:p>
          <a:p>
            <a:pPr lvl="2"/>
            <a:r>
              <a:rPr lang="en-US" dirty="0"/>
              <a:t>All possible inputs</a:t>
            </a:r>
          </a:p>
          <a:p>
            <a:r>
              <a:rPr lang="en-US" dirty="0"/>
              <a:t>Check if outputs match expectations</a:t>
            </a:r>
          </a:p>
          <a:p>
            <a:pPr lvl="1"/>
            <a:r>
              <a:rPr lang="en-US" dirty="0"/>
              <a:t>How do we know if outputs are correct?</a:t>
            </a:r>
          </a:p>
          <a:p>
            <a:pPr lvl="2"/>
            <a:r>
              <a:rPr lang="en-US" dirty="0"/>
              <a:t>Manually identify correct output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00E00-3D60-CA43-848B-EBCB3B0C4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548EAB-AEAF-754A-A654-8CFEE93CD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8712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76F34-2E84-254C-A513-44FE72953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many input cases?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2BF63-E623-A94A-849B-0BF10EA71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Combinational:</a:t>
            </a:r>
          </a:p>
          <a:p>
            <a:r>
              <a:rPr lang="en-US" dirty="0">
                <a:solidFill>
                  <a:srgbClr val="FF6600"/>
                </a:solidFill>
              </a:rPr>
              <a:t>10-input AND gate?</a:t>
            </a:r>
          </a:p>
          <a:p>
            <a:r>
              <a:rPr lang="en-US" dirty="0">
                <a:solidFill>
                  <a:srgbClr val="FF6600"/>
                </a:solidFill>
              </a:rPr>
              <a:t>Any N-input combinational function?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35B91-A2B0-D34D-8BD4-8C4175C39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4B4E7-E47F-7E44-80B5-CFD7B9C23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36E379-DDFB-5248-9D96-6B7BEE34D0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0" y="1951512"/>
            <a:ext cx="2333625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8958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ACB9A-E45E-1B43-8680-B59758540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Pipelining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9E39D-32A6-9646-B1FF-BBF80AC75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output doesn’t correspond to the input on a single cycle</a:t>
            </a:r>
          </a:p>
          <a:p>
            <a:r>
              <a:rPr lang="en-US" dirty="0"/>
              <a:t>Need to think about inputs sequences to output sequences</a:t>
            </a:r>
          </a:p>
          <a:p>
            <a:r>
              <a:rPr lang="en-US" dirty="0">
                <a:solidFill>
                  <a:srgbClr val="FF6600"/>
                </a:solidFill>
              </a:rPr>
              <a:t>How many input cases?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BBDD9A-5422-6742-A4A9-1A4C0D51C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A2526A-64A6-3A4E-BC5F-9DB0EBB31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CE10517-D7A6-6647-8ED1-59377122CF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082" y="5090160"/>
            <a:ext cx="3548418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0049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ACB9A-E45E-1B43-8680-B59758540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Pipelining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9E39D-32A6-9646-B1FF-BBF80AC75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output doesn’t correspond to the input on a single cycle</a:t>
            </a:r>
          </a:p>
          <a:p>
            <a:r>
              <a:rPr lang="en-US" dirty="0"/>
              <a:t>Need to think about inputs sequences to output sequences</a:t>
            </a:r>
          </a:p>
          <a:p>
            <a:r>
              <a:rPr lang="en-US" dirty="0">
                <a:solidFill>
                  <a:srgbClr val="FF6600"/>
                </a:solidFill>
              </a:rPr>
              <a:t>How many input cases for a generic acyclic circuit?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Depth d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Inputs 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BBDD9A-5422-6742-A4A9-1A4C0D51C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A2526A-64A6-3A4E-BC5F-9DB0EBB31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0072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8CC05-E0C9-5543-96F0-D20016D93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Feedback State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CA9060-935A-504D-A266-559E42D76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have state</a:t>
            </a:r>
          </a:p>
          <a:p>
            <a:pPr lvl="1"/>
            <a:r>
              <a:rPr lang="en-US" dirty="0"/>
              <a:t>Different inputs can produce different outputs</a:t>
            </a:r>
          </a:p>
          <a:p>
            <a:r>
              <a:rPr lang="en-US" dirty="0"/>
              <a:t>Behavior depends on state</a:t>
            </a:r>
          </a:p>
          <a:p>
            <a:r>
              <a:rPr lang="en-US" dirty="0"/>
              <a:t>Need to reason about all states the design can be in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AC9EED-9630-C540-90E9-8A9D10A13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72C15E-1156-F549-98B4-506F80311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4225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E08B6-E576-4449-A9C3-9105A39D6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many input cases?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04CD3-BAEC-A54D-AAB5-A9E5746C8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Process 1000 Byte packet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No state kept between packets</a:t>
            </a:r>
          </a:p>
          <a:p>
            <a:r>
              <a:rPr lang="en-US" dirty="0">
                <a:solidFill>
                  <a:srgbClr val="FF6600"/>
                </a:solidFill>
              </a:rPr>
              <a:t>Process 1000 Byte packets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Keep 32b of state between packets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E446F9-5A5F-5140-9BEC-17B517672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A93C09-D5E4-1B46-9C26-ACFDCD1FE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847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Motivation 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Challenge and Coverage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Golden Model / Reference Specification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Automation and Regression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ED34A-BD14-D44C-8D38-FC1ECACC1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7D4F0-2B78-4A43-8311-2742D0707F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Cannot afford</a:t>
            </a:r>
          </a:p>
          <a:p>
            <a:pPr lvl="1"/>
            <a:r>
              <a:rPr lang="en-US" dirty="0"/>
              <a:t>Exhaustively generate input cases</a:t>
            </a:r>
          </a:p>
          <a:p>
            <a:pPr lvl="1"/>
            <a:r>
              <a:rPr lang="en-US" dirty="0"/>
              <a:t>Manual write output expectations</a:t>
            </a:r>
          </a:p>
          <a:p>
            <a:endParaRPr lang="en-US" dirty="0"/>
          </a:p>
          <a:p>
            <a:r>
              <a:rPr lang="en-US" dirty="0"/>
              <a:t>Will need to be smarter about test case selection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C57687-B89E-524D-A411-53C77FB64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B98DD9-C294-E740-915C-3204B7EA3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529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F07B4-5424-8F42-A6BF-D459C02C2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Structural Simplifications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37E8D-8ED2-9B46-9230-E2F677F4A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many cases if treat as 7-input function?</a:t>
            </a:r>
          </a:p>
          <a:p>
            <a:r>
              <a:rPr lang="en-US" dirty="0"/>
              <a:t>How many useful cases 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If hold s at 0?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If hold s at 1?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Together total cases?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EA4624-A32E-CB41-9BE1-994FA527F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D40E94-0B35-8046-856B-E77036DC1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31DE17C-D08A-4C42-AECD-6C8A361DC9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7400" y="3124200"/>
            <a:ext cx="2493323" cy="257247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BAD0DBE-0FF7-994B-B5E3-452E1144B684}"/>
              </a:ext>
            </a:extLst>
          </p:cNvPr>
          <p:cNvSpPr txBox="1"/>
          <p:nvPr/>
        </p:nvSpPr>
        <p:spPr>
          <a:xfrm>
            <a:off x="6324600" y="289336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631095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E7520-7946-8747-B121-D1A567043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Useful Test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C4FEC3-3766-2D49-AA92-66F6E05D7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fun(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s,a,b,c,d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  if (s&gt;20)</a:t>
            </a:r>
          </a:p>
          <a:p>
            <a:pPr marL="0" indent="0">
              <a:buNone/>
            </a:pPr>
            <a:r>
              <a:rPr lang="en-US" dirty="0"/>
              <a:t>      if (s&gt;100)</a:t>
            </a:r>
          </a:p>
          <a:p>
            <a:pPr marL="0" indent="0">
              <a:buNone/>
            </a:pPr>
            <a:r>
              <a:rPr lang="en-US" dirty="0"/>
              <a:t>        return(</a:t>
            </a:r>
            <a:r>
              <a:rPr lang="en-US" dirty="0" err="1"/>
              <a:t>a+b</a:t>
            </a:r>
            <a:r>
              <a:rPr lang="en-US" dirty="0"/>
              <a:t>); else return(</a:t>
            </a:r>
            <a:r>
              <a:rPr lang="en-US" dirty="0" err="1"/>
              <a:t>b+c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else </a:t>
            </a:r>
          </a:p>
          <a:p>
            <a:pPr marL="0" indent="0">
              <a:buNone/>
            </a:pPr>
            <a:r>
              <a:rPr lang="en-US" dirty="0"/>
              <a:t>     if (s&lt;0)</a:t>
            </a:r>
          </a:p>
          <a:p>
            <a:pPr marL="0" indent="0">
              <a:buNone/>
            </a:pPr>
            <a:r>
              <a:rPr lang="en-US" dirty="0"/>
              <a:t>         return(</a:t>
            </a:r>
            <a:r>
              <a:rPr lang="en-US" dirty="0" err="1"/>
              <a:t>c+d</a:t>
            </a:r>
            <a:r>
              <a:rPr lang="en-US" dirty="0"/>
              <a:t>); else return(</a:t>
            </a:r>
            <a:r>
              <a:rPr lang="en-US" dirty="0" err="1"/>
              <a:t>a+d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7D3314-2906-0D44-BBCE-D1DBC6906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1AA8F3-E124-FB4B-869D-14535E3A8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EF8F8A2-E2C6-FC4E-A4FE-B29491D92655}"/>
              </a:ext>
            </a:extLst>
          </p:cNvPr>
          <p:cNvSpPr txBox="1"/>
          <p:nvPr/>
        </p:nvSpPr>
        <p:spPr>
          <a:xfrm>
            <a:off x="5562600" y="1981200"/>
            <a:ext cx="29754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What values of s</a:t>
            </a:r>
          </a:p>
          <a:p>
            <a:r>
              <a:rPr lang="en-US" dirty="0">
                <a:solidFill>
                  <a:srgbClr val="FF6600"/>
                </a:solidFill>
                <a:latin typeface="+mn-lt"/>
              </a:rPr>
              <a:t>   will be interesting?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9BD8AD-88F6-4F4F-A76E-6CE3BB5B031E}"/>
              </a:ext>
            </a:extLst>
          </p:cNvPr>
          <p:cNvSpPr txBox="1"/>
          <p:nvPr/>
        </p:nvSpPr>
        <p:spPr>
          <a:xfrm>
            <a:off x="5360922" y="4343400"/>
            <a:ext cx="37561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When s=10, </a:t>
            </a:r>
          </a:p>
          <a:p>
            <a:r>
              <a:rPr lang="en-US" dirty="0">
                <a:solidFill>
                  <a:srgbClr val="FF6600"/>
                </a:solidFill>
                <a:latin typeface="+mn-lt"/>
              </a:rPr>
              <a:t>    what values of a, b, c, d</a:t>
            </a:r>
          </a:p>
          <a:p>
            <a:r>
              <a:rPr lang="en-US" dirty="0">
                <a:solidFill>
                  <a:srgbClr val="FF6600"/>
                </a:solidFill>
                <a:latin typeface="+mn-lt"/>
              </a:rPr>
              <a:t>    interesting?</a:t>
            </a:r>
          </a:p>
        </p:txBody>
      </p:sp>
    </p:spTree>
    <p:extLst>
      <p:ext uri="{BB962C8B-B14F-4D97-AF65-F5344CB8AC3E}">
        <p14:creationId xmlns:p14="http://schemas.microsoft.com/office/powerpoint/2010/main" val="4285250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9F219-B458-B847-A555-03F5621A8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Finite State Machine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9FD1C0-14E0-1E4A-B993-472E6D9AC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738745"/>
            <a:ext cx="90678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input cases should we try to exercise for an FSM? (goal for test cases)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state;</a:t>
            </a:r>
          </a:p>
          <a:p>
            <a:pPr marL="0" indent="0">
              <a:buNone/>
            </a:pPr>
            <a:r>
              <a:rPr lang="en-US" dirty="0"/>
              <a:t>while (true) {</a:t>
            </a:r>
          </a:p>
          <a:p>
            <a:pPr marL="0" indent="0">
              <a:buNone/>
            </a:pPr>
            <a:r>
              <a:rPr lang="en-US" dirty="0"/>
              <a:t>    switch (state) {</a:t>
            </a:r>
          </a:p>
          <a:p>
            <a:pPr marL="0" indent="0">
              <a:buNone/>
            </a:pPr>
            <a:r>
              <a:rPr lang="en-US" dirty="0"/>
              <a:t>        case (ST1): out=1; state=ST2; break;</a:t>
            </a:r>
          </a:p>
          <a:p>
            <a:pPr marL="0" indent="0">
              <a:buNone/>
            </a:pPr>
            <a:r>
              <a:rPr lang="en-US" dirty="0"/>
              <a:t>        case (ST2):  if (in&gt;0) {out=2; state=ST3;}</a:t>
            </a:r>
          </a:p>
          <a:p>
            <a:pPr marL="0" indent="0">
              <a:buNone/>
            </a:pPr>
            <a:r>
              <a:rPr lang="en-US" dirty="0"/>
              <a:t>                            else {out=0; state=ST2;} break;</a:t>
            </a:r>
          </a:p>
          <a:p>
            <a:pPr marL="0" indent="0">
              <a:buNone/>
            </a:pPr>
            <a:r>
              <a:rPr lang="en-US" dirty="0"/>
              <a:t>         case (ST3): ….</a:t>
            </a:r>
          </a:p>
          <a:p>
            <a:pPr marL="0" indent="0">
              <a:buNone/>
            </a:pPr>
            <a:r>
              <a:rPr lang="en-US" dirty="0"/>
              <a:t> 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1E9E38-5FFB-C044-9A25-A00746C68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D3F165-9356-7746-9C0C-C582E2642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6351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2D99B-21ED-2F4A-AA03-19215853E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Coverage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B7DC27-539F-DF43-9037-FA8F364EC0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/>
              <a:t>Do our tests execute every line of code?</a:t>
            </a:r>
          </a:p>
          <a:p>
            <a:pPr lvl="1"/>
            <a:r>
              <a:rPr lang="en-US" dirty="0"/>
              <a:t>What percentage of the code is exercised?</a:t>
            </a:r>
          </a:p>
          <a:p>
            <a:r>
              <a:rPr lang="en-US" dirty="0"/>
              <a:t>Gate-level designs</a:t>
            </a:r>
          </a:p>
          <a:p>
            <a:pPr lvl="1"/>
            <a:r>
              <a:rPr lang="en-US" dirty="0"/>
              <a:t>Can we toggle every gate output?</a:t>
            </a:r>
          </a:p>
          <a:p>
            <a:r>
              <a:rPr lang="en-US" dirty="0"/>
              <a:t>Necessary but not sufficient</a:t>
            </a:r>
          </a:p>
          <a:p>
            <a:pPr lvl="1"/>
            <a:r>
              <a:rPr lang="en-US" dirty="0"/>
              <a:t>Not exercised or not toggled, definitely not testing some functionality</a:t>
            </a:r>
          </a:p>
          <a:p>
            <a:pPr lvl="2"/>
            <a:r>
              <a:rPr lang="en-US" dirty="0"/>
              <a:t>Remember: If you don’t test it, it doesn’t work.</a:t>
            </a:r>
          </a:p>
          <a:p>
            <a:r>
              <a:rPr lang="en-US" dirty="0"/>
              <a:t>Measurable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6BBD31-46C4-5446-BF1D-73144DC7F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D93E5D-31AC-5D4C-B156-9E10CA564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78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6C0A6-E1FC-6C40-A8C7-CA3903B96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far…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868EE-6F9B-BD40-BE54-22E415E570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Identifying test stimulus important and tricky</a:t>
            </a:r>
          </a:p>
          <a:p>
            <a:pPr lvl="1"/>
            <a:r>
              <a:rPr lang="en-US" dirty="0"/>
              <a:t>Cannot generally afford exhaustive</a:t>
            </a:r>
          </a:p>
          <a:p>
            <a:pPr lvl="1"/>
            <a:r>
              <a:rPr lang="en-US" dirty="0"/>
              <a:t>Need understand/exploit structure</a:t>
            </a:r>
          </a:p>
          <a:p>
            <a:r>
              <a:rPr lang="en-US" dirty="0"/>
              <a:t>Coverage metrics a start</a:t>
            </a:r>
          </a:p>
          <a:p>
            <a:pPr lvl="1"/>
            <a:r>
              <a:rPr lang="en-US" dirty="0"/>
              <a:t>Not complete answer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602206-804D-F04A-8435-B4E9BA612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9263D5-4CD7-F641-BEAF-617947942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745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60660-72D9-7B47-83B3-8A0FB5C3FB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Reference Specification</a:t>
            </a:r>
            <a:br>
              <a:rPr lang="en-US" dirty="0"/>
            </a:br>
            <a:r>
              <a:rPr lang="en-US" dirty="0"/>
              <a:t>(Golden Model)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117090-4C27-5C42-8032-05CB76DA7B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0D257F-B0C6-8A42-97E3-AB846402C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E3DAEF-3D6B-2B4A-91EE-66C3C15DE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9168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6A9C-85CF-3744-AE25-78C85D9E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Strawman: Inputs and Outputs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6AB44-1514-2B4D-A53D-575D6B2F9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Validate the design by testing it:</a:t>
            </a:r>
          </a:p>
          <a:p>
            <a:r>
              <a:rPr lang="en-US" dirty="0"/>
              <a:t>Create a set of test inputs</a:t>
            </a:r>
          </a:p>
          <a:p>
            <a:pPr lvl="1"/>
            <a:r>
              <a:rPr lang="en-US" dirty="0"/>
              <a:t>How do we generate an adequate set of inputs?  (know if a set is adequate?)</a:t>
            </a:r>
          </a:p>
          <a:p>
            <a:r>
              <a:rPr lang="en-US" dirty="0"/>
              <a:t>Apply test inputs </a:t>
            </a:r>
          </a:p>
          <a:p>
            <a:r>
              <a:rPr lang="en-US" dirty="0"/>
              <a:t>Collect response outputs</a:t>
            </a:r>
          </a:p>
          <a:p>
            <a:r>
              <a:rPr lang="en-US" dirty="0">
                <a:solidFill>
                  <a:schemeClr val="accent2"/>
                </a:solidFill>
              </a:rPr>
              <a:t>Check if outputs match expectations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How do we know if outputs are correct?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00E00-3D60-CA43-848B-EBCB3B0C4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548EAB-AEAF-754A-A654-8CFEE93CD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397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E4B27-6586-6E47-BEEB-23B7F0C66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965FB-DA6C-4D4A-9F44-A463483CF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Manually writing down results for all input cases</a:t>
            </a:r>
          </a:p>
          <a:p>
            <a:pPr lvl="1"/>
            <a:r>
              <a:rPr lang="en-US" dirty="0"/>
              <a:t>Tedious</a:t>
            </a:r>
          </a:p>
          <a:p>
            <a:pPr lvl="1"/>
            <a:r>
              <a:rPr lang="en-US" dirty="0"/>
              <a:t>Error prone</a:t>
            </a:r>
          </a:p>
          <a:p>
            <a:pPr lvl="1"/>
            <a:r>
              <a:rPr lang="en-US" dirty="0"/>
              <a:t>…simple not viable for large number cases need to cover</a:t>
            </a:r>
          </a:p>
          <a:p>
            <a:pPr lvl="2"/>
            <a:r>
              <a:rPr lang="en-US" dirty="0"/>
              <a:t>Definitely not viable exhaustive</a:t>
            </a:r>
          </a:p>
          <a:p>
            <a:pPr lvl="2"/>
            <a:r>
              <a:rPr lang="en-US" dirty="0"/>
              <a:t>…and still not viable when select intelligently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BF64F4-B33D-CA43-A23D-473BE491D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71DDB4-C3FE-4F4B-ADEA-A15A35133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0340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FB456-3A1C-F74E-B862-55F90E141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Specification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C3A96-145F-4C4D-AEBD-07F90967B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Ideally, have a function that can</a:t>
            </a:r>
          </a:p>
          <a:p>
            <a:pPr lvl="1"/>
            <a:r>
              <a:rPr lang="en-US" dirty="0"/>
              <a:t>compute the correct output</a:t>
            </a:r>
          </a:p>
          <a:p>
            <a:pPr lvl="1"/>
            <a:r>
              <a:rPr lang="en-US" dirty="0"/>
              <a:t>for any input sequence</a:t>
            </a:r>
          </a:p>
          <a:p>
            <a:r>
              <a:rPr lang="en-US" dirty="0"/>
              <a:t>``Gold Standard” – an oracle</a:t>
            </a:r>
          </a:p>
          <a:p>
            <a:pPr lvl="1"/>
            <a:r>
              <a:rPr lang="en-US" dirty="0"/>
              <a:t>Whatever the function says is truth</a:t>
            </a:r>
          </a:p>
          <a:p>
            <a:r>
              <a:rPr lang="en-US" dirty="0"/>
              <a:t>Could be another program</a:t>
            </a:r>
          </a:p>
          <a:p>
            <a:pPr lvl="1"/>
            <a:r>
              <a:rPr lang="en-US" dirty="0"/>
              <a:t>Written in a different language? Same language?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B031D5-347B-CA41-9254-B4BC5788E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9E3792-AAC0-EC49-847E-BD676A723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484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1668"/>
            <a:ext cx="7772400" cy="1143000"/>
          </a:xfrm>
        </p:spPr>
        <p:txBody>
          <a:bodyPr/>
          <a:lstStyle/>
          <a:p>
            <a:r>
              <a:rPr lang="en-US" dirty="0"/>
              <a:t>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648200"/>
          </a:xfrm>
        </p:spPr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If you don’t test it, it doesn’t work.</a:t>
            </a:r>
          </a:p>
          <a:p>
            <a:endParaRPr lang="en-US" dirty="0"/>
          </a:p>
          <a:p>
            <a:r>
              <a:rPr lang="en-US" dirty="0"/>
              <a:t>Verification is important and challenging</a:t>
            </a:r>
          </a:p>
          <a:p>
            <a:r>
              <a:rPr lang="en-US" dirty="0"/>
              <a:t>Demands careful thought</a:t>
            </a:r>
          </a:p>
          <a:p>
            <a:pPr lvl="1"/>
            <a:r>
              <a:rPr lang="en-US" dirty="0"/>
              <a:t>Tractable and adequate coverage</a:t>
            </a:r>
          </a:p>
          <a:p>
            <a:r>
              <a:rPr lang="en-US" dirty="0"/>
              <a:t>Value to a simple functional reference</a:t>
            </a:r>
          </a:p>
          <a:p>
            <a:r>
              <a:rPr lang="en-US" b="1" dirty="0"/>
              <a:t>Must</a:t>
            </a:r>
            <a:r>
              <a:rPr lang="en-US" dirty="0"/>
              <a:t> be automated and rerun with changes</a:t>
            </a:r>
          </a:p>
          <a:p>
            <a:pPr lvl="1"/>
            <a:r>
              <a:rPr lang="en-US" dirty="0"/>
              <a:t>Often throughout lifecycle of design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6A9C-85CF-3744-AE25-78C85D9E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with Reference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6AB44-1514-2B4D-A53D-575D6B2F9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Validate the design by testing it:</a:t>
            </a:r>
          </a:p>
          <a:p>
            <a:r>
              <a:rPr lang="en-US" dirty="0"/>
              <a:t>Create a set of test inputs</a:t>
            </a:r>
          </a:p>
          <a:p>
            <a:r>
              <a:rPr lang="en-US" dirty="0"/>
              <a:t>Apply test inputs </a:t>
            </a:r>
          </a:p>
          <a:p>
            <a:pPr lvl="1"/>
            <a:r>
              <a:rPr lang="en-US" dirty="0"/>
              <a:t>To implementation under test</a:t>
            </a:r>
          </a:p>
          <a:p>
            <a:pPr lvl="1"/>
            <a:r>
              <a:rPr lang="en-US" dirty="0"/>
              <a:t>To reference specification </a:t>
            </a:r>
          </a:p>
          <a:p>
            <a:r>
              <a:rPr lang="en-US" dirty="0"/>
              <a:t>Collect response outputs</a:t>
            </a:r>
          </a:p>
          <a:p>
            <a:r>
              <a:rPr lang="en-US" dirty="0"/>
              <a:t>Check if outputs match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00E00-3D60-CA43-848B-EBCB3B0C4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548EAB-AEAF-754A-A654-8CFEE93CD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7111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30FD5-66D6-9B4B-B423-902D14A93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against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30A63B-DAFF-CC4E-A179-0A11F9EFC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Relieved ourselves of writing outputs</a:t>
            </a:r>
          </a:p>
          <a:p>
            <a:r>
              <a:rPr lang="en-US" dirty="0"/>
              <a:t>Still have to select input cases</a:t>
            </a:r>
          </a:p>
          <a:p>
            <a:pPr lvl="1"/>
            <a:r>
              <a:rPr lang="en-US" dirty="0"/>
              <a:t>Can freely use larger set since not responsible for manually generating output match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CD63F6-29D5-C242-A256-7C8E87F0D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06E355-807D-7349-9B36-0669F1947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46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CEDA1-0343-AB4B-89BF-9A2210703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958"/>
            <a:ext cx="7772400" cy="1143000"/>
          </a:xfrm>
        </p:spPr>
        <p:txBody>
          <a:bodyPr/>
          <a:lstStyle/>
          <a:p>
            <a:r>
              <a:rPr lang="en-US" dirty="0"/>
              <a:t>Random Inputs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952F1D-5E24-154E-8612-610714764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80358"/>
            <a:ext cx="7772400" cy="5143500"/>
          </a:xfrm>
        </p:spPr>
        <p:txBody>
          <a:bodyPr/>
          <a:lstStyle/>
          <a:p>
            <a:r>
              <a:rPr lang="en-US" dirty="0"/>
              <a:t>Can use random inputs</a:t>
            </a:r>
          </a:p>
          <a:p>
            <a:pPr lvl="1"/>
            <a:r>
              <a:rPr lang="en-US" dirty="0"/>
              <a:t>Since can generate expected output for any case</a:t>
            </a:r>
          </a:p>
          <a:p>
            <a:r>
              <a:rPr lang="en-US" dirty="0"/>
              <a:t>Use coverage metric to see how well random inputs are exercising the code</a:t>
            </a:r>
          </a:p>
          <a:p>
            <a:r>
              <a:rPr lang="en-US" dirty="0"/>
              <a:t>Can be particularly good to identify interactions and corner cases didn’t think of manually</a:t>
            </a:r>
          </a:p>
          <a:p>
            <a:r>
              <a:rPr lang="en-US" dirty="0"/>
              <a:t>Still unlikely to generate very obscure cases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5BBECE-6243-6C49-8968-1FE5EA6AF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705DCF-25BB-FD4F-99DA-73DF0BDAF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81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76F34-2E84-254C-A513-44FE72953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inputs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2BF63-E623-A94A-849B-0BF10EA71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Combinational:</a:t>
            </a:r>
          </a:p>
          <a:p>
            <a:pPr marL="0" indent="0">
              <a:buNone/>
            </a:pPr>
            <a:r>
              <a:rPr lang="en-US" dirty="0"/>
              <a:t>Expected number inputs</a:t>
            </a:r>
            <a:br>
              <a:rPr lang="en-US" dirty="0"/>
            </a:br>
            <a:r>
              <a:rPr lang="en-US" dirty="0"/>
              <a:t>to cause output to toggle?</a:t>
            </a:r>
          </a:p>
          <a:p>
            <a:r>
              <a:rPr lang="en-US" dirty="0">
                <a:solidFill>
                  <a:srgbClr val="FF6600"/>
                </a:solidFill>
              </a:rPr>
              <a:t>10-input AND gate?</a:t>
            </a:r>
          </a:p>
          <a:p>
            <a:r>
              <a:rPr lang="en-US" dirty="0">
                <a:solidFill>
                  <a:srgbClr val="FF6600"/>
                </a:solidFill>
              </a:rPr>
              <a:t>Any N-input combinational function?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35B91-A2B0-D34D-8BD4-8C4175C39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4B4E7-E47F-7E44-80B5-CFD7B9C23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36E379-DDFB-5248-9D96-6B7BEE34D0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0" y="1951512"/>
            <a:ext cx="2333625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5934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1B508-A436-454B-BF81-F5BCDFFFA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Inputs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627CC-BDE3-8345-82B0-F502FA7FF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Expected number of tests to exercise both cases?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Compare exhaustive</a:t>
            </a:r>
          </a:p>
          <a:p>
            <a:pPr marL="0" indent="0">
              <a:buNone/>
            </a:pPr>
            <a:endParaRPr lang="en-US" dirty="0">
              <a:solidFill>
                <a:srgbClr val="FF6600"/>
              </a:solidFill>
            </a:endParaRPr>
          </a:p>
          <a:p>
            <a:r>
              <a:rPr lang="en-US" dirty="0">
                <a:solidFill>
                  <a:srgbClr val="FF6600"/>
                </a:solidFill>
              </a:rPr>
              <a:t>What would we</a:t>
            </a:r>
            <a:br>
              <a:rPr lang="en-US" dirty="0">
                <a:solidFill>
                  <a:srgbClr val="FF6600"/>
                </a:solidFill>
              </a:rPr>
            </a:br>
            <a:r>
              <a:rPr lang="en-US" dirty="0">
                <a:solidFill>
                  <a:srgbClr val="FF6600"/>
                </a:solidFill>
              </a:rPr>
              <a:t>like to happen</a:t>
            </a:r>
            <a:br>
              <a:rPr lang="en-US" dirty="0">
                <a:solidFill>
                  <a:srgbClr val="FF6600"/>
                </a:solidFill>
              </a:rPr>
            </a:br>
            <a:r>
              <a:rPr lang="en-US" dirty="0">
                <a:solidFill>
                  <a:srgbClr val="FF6600"/>
                </a:solidFill>
              </a:rPr>
              <a:t>to reduce?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What would we </a:t>
            </a:r>
            <a:br>
              <a:rPr lang="en-US" dirty="0">
                <a:solidFill>
                  <a:srgbClr val="FF6600"/>
                </a:solidFill>
              </a:rPr>
            </a:br>
            <a:r>
              <a:rPr lang="en-US" dirty="0">
                <a:solidFill>
                  <a:srgbClr val="FF6600"/>
                </a:solidFill>
              </a:rPr>
              <a:t>select manually?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5BA5F-8956-CB46-843C-E96A79DC1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A1F878-3C5F-8A46-877B-5273EF394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2A324EE-3E4E-8348-AF8C-18C1A087E4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2893939"/>
            <a:ext cx="2851150" cy="3202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195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58518-D604-874C-A020-42540FC6E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0FA3E6-8C96-0942-9C56-666544E6A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268" y="1752600"/>
            <a:ext cx="7772400" cy="4114800"/>
          </a:xfrm>
        </p:spPr>
        <p:txBody>
          <a:bodyPr/>
          <a:lstStyle/>
          <a:p>
            <a:r>
              <a:rPr lang="en-US" dirty="0"/>
              <a:t>Completely random may be just as bad as exhaustive</a:t>
            </a:r>
          </a:p>
          <a:p>
            <a:pPr lvl="1"/>
            <a:r>
              <a:rPr lang="en-US" dirty="0"/>
              <a:t>Expected time to exercise interesting piece of code</a:t>
            </a:r>
          </a:p>
          <a:p>
            <a:pPr lvl="1"/>
            <a:r>
              <a:rPr lang="en-US" dirty="0"/>
              <a:t>Expected time to produce a legal input</a:t>
            </a:r>
          </a:p>
          <a:p>
            <a:pPr lvl="2"/>
            <a:r>
              <a:rPr lang="en-US" dirty="0"/>
              <a:t>E.g. – random packets will almost always have erroneous checksums</a:t>
            </a:r>
          </a:p>
          <a:p>
            <a:pPr lvl="1"/>
            <a:r>
              <a:rPr lang="en-US" dirty="0"/>
              <a:t>E.g. random bytes won’t generate duplicate chunks, or much opportunity for LZW compression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5D7955-6CC1-6541-B9A1-FD79F0E1A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BACCC8-6B2F-9846-A628-BA5109592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167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FAF1F-08CD-4043-B77C-AD316F947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Biased Random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286FE0-5C6F-F341-956B-9AE65F413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/>
              <a:t>Non-uniform random generation of inputs</a:t>
            </a:r>
          </a:p>
          <a:p>
            <a:pPr lvl="1"/>
            <a:r>
              <a:rPr lang="en-US" dirty="0"/>
              <a:t>Compute checksums correctly most of the time</a:t>
            </a:r>
          </a:p>
          <a:p>
            <a:pPr lvl="2"/>
            <a:r>
              <a:rPr lang="en-US" dirty="0"/>
              <a:t>Control rate and distribution of checksum errors</a:t>
            </a:r>
          </a:p>
          <a:p>
            <a:r>
              <a:rPr lang="en-US" dirty="0"/>
              <a:t>Randomize properties of input, E.g.</a:t>
            </a:r>
          </a:p>
          <a:p>
            <a:pPr lvl="1"/>
            <a:r>
              <a:rPr lang="en-US" dirty="0"/>
              <a:t>Lengths of repeated sequences</a:t>
            </a:r>
          </a:p>
          <a:p>
            <a:pPr lvl="1"/>
            <a:r>
              <a:rPr lang="en-US" dirty="0"/>
              <a:t>Distance between repeated sequences</a:t>
            </a:r>
          </a:p>
          <a:p>
            <a:pPr lvl="1"/>
            <a:r>
              <a:rPr lang="en-US" dirty="0"/>
              <a:t>Edit sequence applied to differentiate files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BCC03A-1624-9D4C-952A-446071589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A1784F-1413-BB42-9C2D-560D5939B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464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6A9C-85CF-3744-AE25-78C85D9E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with Reference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6AB44-1514-2B4D-A53D-575D6B2F9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Validate the design by testing it:</a:t>
            </a:r>
          </a:p>
          <a:p>
            <a:r>
              <a:rPr lang="en-US" dirty="0"/>
              <a:t>Create a set of test inputs</a:t>
            </a:r>
          </a:p>
          <a:p>
            <a:r>
              <a:rPr lang="en-US" dirty="0"/>
              <a:t>Apply test inputs </a:t>
            </a:r>
          </a:p>
          <a:p>
            <a:pPr lvl="1"/>
            <a:r>
              <a:rPr lang="en-US" dirty="0"/>
              <a:t>To implementation under test</a:t>
            </a:r>
          </a:p>
          <a:p>
            <a:pPr lvl="1"/>
            <a:r>
              <a:rPr lang="en-US" dirty="0"/>
              <a:t>To </a:t>
            </a:r>
            <a:r>
              <a:rPr lang="en-US" dirty="0">
                <a:solidFill>
                  <a:schemeClr val="accent2"/>
                </a:solidFill>
              </a:rPr>
              <a:t>reference specification </a:t>
            </a:r>
          </a:p>
          <a:p>
            <a:r>
              <a:rPr lang="en-US" dirty="0"/>
              <a:t>Collect response outputs</a:t>
            </a:r>
          </a:p>
          <a:p>
            <a:r>
              <a:rPr lang="en-US" dirty="0"/>
              <a:t>Check if outputs match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00E00-3D60-CA43-848B-EBCB3B0C4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548EAB-AEAF-754A-A654-8CFEE93CD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45878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3A581-D75D-2F43-BF4F-143DFD86B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A1331-4C89-5A4C-8899-272F1D1C6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Where would we get a reference specification?</a:t>
            </a:r>
          </a:p>
          <a:p>
            <a:pPr lvl="1"/>
            <a:r>
              <a:rPr lang="en-US" dirty="0"/>
              <a:t>and why should we trust it?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Isn’t this just another design that can be </a:t>
            </a:r>
            <a:r>
              <a:rPr lang="en-US" i="1" dirty="0"/>
              <a:t>equally</a:t>
            </a:r>
            <a:r>
              <a:rPr lang="en-US" dirty="0"/>
              <a:t> buggy?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90B7BC-ABE9-0344-ACBA-08E81A9F4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BC398F-7CD6-064F-9C30-0ED7F38C5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528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38326-4083-4E44-8B2D-8DD05E7B3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F8D7F-C4D5-3740-AE27-7A1537B6E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standards includes a reference implementation.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F4F05-C64B-3943-B0D9-7174EB980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BEC436-CE89-BD4D-A180-1CB78B548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591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2DA4F-9BDE-7444-8AAE-9C763AEDE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21A2EF-C8D4-E945-811A-C69BC7568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Assure design works correctly</a:t>
            </a:r>
          </a:p>
          <a:p>
            <a:pPr lvl="1"/>
            <a:r>
              <a:rPr lang="en-US" dirty="0"/>
              <a:t>Not fail and lose consumer confidence.</a:t>
            </a:r>
          </a:p>
          <a:p>
            <a:pPr lvl="2"/>
            <a:r>
              <a:rPr lang="en-US" dirty="0"/>
              <a:t>…or lose them money, privacy, service availability….</a:t>
            </a:r>
          </a:p>
          <a:p>
            <a:pPr lvl="1"/>
            <a:r>
              <a:rPr lang="en-US" dirty="0"/>
              <a:t>Not kill anyone</a:t>
            </a:r>
          </a:p>
          <a:p>
            <a:pPr lvl="2"/>
            <a:r>
              <a:rPr lang="en-US" dirty="0"/>
              <a:t>Ethical issue</a:t>
            </a:r>
          </a:p>
          <a:p>
            <a:pPr lvl="1"/>
            <a:r>
              <a:rPr lang="en-US" dirty="0"/>
              <a:t>Not lose points on your grade </a:t>
            </a:r>
            <a:r>
              <a:rPr lang="en-US" dirty="0">
                <a:sym typeface="Wingdings" pitchFamily="2" charset="2"/>
              </a:rPr>
              <a:t>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826490-AB31-254B-AA3E-FFDB89611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F42AAC-1CF6-5D48-869C-48A2F71A9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817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38326-4083-4E44-8B2D-8DD05E7B3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Existing Product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F8D7F-C4D5-3740-AE27-7A1537B6E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times there’s an existing product or open-source implementation…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F4F05-C64B-3943-B0D9-7174EB980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BEC436-CE89-BD4D-A180-1CB78B548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37485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86CB0-95CB-5B42-AB66-B70C3CE59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9C8DD7-939A-E645-8716-806F8E888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Maybe develop a simple, functional implementation as part of early design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57606D-5FC9-B346-A15C-3C7389ACB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380090-AEBA-284A-AFC1-B1C7A00CC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36456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2E792-FB3F-BF43-A6BA-092F7246F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Specification Correct?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8FCC1-B823-394D-8480-6D357B9DA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would we know the specification is correct? -- why should we trust it?</a:t>
            </a:r>
          </a:p>
          <a:p>
            <a:pPr lvl="1"/>
            <a:r>
              <a:rPr lang="en-US" dirty="0"/>
              <a:t>Simpler/smaller</a:t>
            </a:r>
          </a:p>
          <a:p>
            <a:pPr lvl="2"/>
            <a:r>
              <a:rPr lang="en-US" dirty="0"/>
              <a:t>Less opportunity for bugs</a:t>
            </a:r>
          </a:p>
          <a:p>
            <a:pPr lvl="2"/>
            <a:r>
              <a:rPr lang="en-US" dirty="0"/>
              <a:t>Written for function/clarity not performance</a:t>
            </a:r>
          </a:p>
          <a:p>
            <a:pPr lvl="1"/>
            <a:r>
              <a:rPr lang="en-US" dirty="0"/>
              <a:t>Different</a:t>
            </a:r>
          </a:p>
          <a:p>
            <a:pPr lvl="2"/>
            <a:r>
              <a:rPr lang="en-US" dirty="0"/>
              <a:t>Ok as long as reference and implementation don’t have same bugs</a:t>
            </a:r>
          </a:p>
          <a:p>
            <a:pPr lvl="3"/>
            <a:r>
              <a:rPr lang="en-US" dirty="0"/>
              <a:t>Debug and test them against each other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E233F9-0B73-7D4F-82E1-5AFA726F3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426366-1103-7C49-8349-24B2B6180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184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6E2FB-F2CF-4148-A504-0CEDDD3D1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710" y="76200"/>
            <a:ext cx="7772400" cy="1143000"/>
          </a:xfrm>
        </p:spPr>
        <p:txBody>
          <a:bodyPr/>
          <a:lstStyle/>
          <a:p>
            <a:r>
              <a:rPr lang="en-US" dirty="0"/>
              <a:t>Common Bugs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42AC05-A6C6-564B-8726-EEB71FCE77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602" y="1143000"/>
            <a:ext cx="7772400" cy="4114800"/>
          </a:xfrm>
        </p:spPr>
        <p:txBody>
          <a:bodyPr/>
          <a:lstStyle/>
          <a:p>
            <a:r>
              <a:rPr lang="en-US" dirty="0"/>
              <a:t>Combinational (for simplicity)</a:t>
            </a:r>
          </a:p>
          <a:p>
            <a:r>
              <a:rPr lang="en-US" dirty="0"/>
              <a:t>10 input function</a:t>
            </a:r>
          </a:p>
          <a:p>
            <a:r>
              <a:rPr lang="en-US" dirty="0"/>
              <a:t>Assume two specifications have 1% error rate (1% of input cases wrong)</a:t>
            </a:r>
          </a:p>
          <a:p>
            <a:r>
              <a:rPr lang="en-US" dirty="0"/>
              <a:t>Assume independent</a:t>
            </a:r>
          </a:p>
          <a:p>
            <a:pPr lvl="1"/>
            <a:r>
              <a:rPr lang="en-US" dirty="0"/>
              <a:t>(key assumption – weaker to extent wrong)</a:t>
            </a:r>
          </a:p>
          <a:p>
            <a:r>
              <a:rPr lang="en-US" dirty="0"/>
              <a:t>Probability of both giving same wrong result?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For a particular input case?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Across all input cases?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DA50A1-3CCA-9347-AFA3-7C6229242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F7AE8D-4212-0E44-91A4-FF98727F3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776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4371"/>
            <a:ext cx="7772400" cy="4114800"/>
          </a:xfrm>
        </p:spPr>
        <p:txBody>
          <a:bodyPr/>
          <a:lstStyle/>
          <a:p>
            <a:r>
              <a:rPr lang="en-US" dirty="0"/>
              <a:t>Compute based on neighbors</a:t>
            </a:r>
          </a:p>
          <a:p>
            <a:r>
              <a:rPr lang="en-US" dirty="0"/>
              <a:t>for (y=0;y&lt;</a:t>
            </a:r>
            <a:r>
              <a:rPr lang="en-US" dirty="0" err="1"/>
              <a:t>YMAX;y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for (x=0;x&lt;</a:t>
            </a:r>
            <a:r>
              <a:rPr lang="en-US" dirty="0" err="1"/>
              <a:t>XMAX;x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     o[y][x]=F(d[y-1][x-1],d[y-1][x],d[y-1][x+1],</a:t>
            </a:r>
            <a:br>
              <a:rPr lang="en-US" dirty="0"/>
            </a:br>
            <a:r>
              <a:rPr lang="en-US" dirty="0"/>
              <a:t>               d[y][x-1],d[y][x],d[y][x+1],</a:t>
            </a:r>
            <a:br>
              <a:rPr lang="en-US" dirty="0"/>
            </a:br>
            <a:r>
              <a:rPr lang="en-US" dirty="0"/>
              <a:t>               d[y+1][x-1],d[y+1][x],d[y+1][x+1]);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A98581-959D-A940-B5D8-E0B8205510AB}"/>
              </a:ext>
            </a:extLst>
          </p:cNvPr>
          <p:cNvSpPr txBox="1"/>
          <p:nvPr/>
        </p:nvSpPr>
        <p:spPr>
          <a:xfrm>
            <a:off x="7543800" y="457200"/>
            <a:ext cx="1082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Day 13</a:t>
            </a:r>
          </a:p>
        </p:txBody>
      </p:sp>
    </p:spTree>
    <p:extLst>
      <p:ext uri="{BB962C8B-B14F-4D97-AF65-F5344CB8AC3E}">
        <p14:creationId xmlns:p14="http://schemas.microsoft.com/office/powerpoint/2010/main" val="184825349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Window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9144000" cy="4419600"/>
          </a:xfrm>
        </p:spPr>
        <p:txBody>
          <a:bodyPr/>
          <a:lstStyle/>
          <a:p>
            <a:r>
              <a:rPr lang="en-US" dirty="0"/>
              <a:t>Single read and write from </a:t>
            </a:r>
            <a:r>
              <a:rPr lang="en-US" dirty="0" err="1"/>
              <a:t>dym</a:t>
            </a:r>
            <a:r>
              <a:rPr lang="en-US" dirty="0"/>
              <a:t>, </a:t>
            </a:r>
            <a:r>
              <a:rPr lang="en-US" dirty="0" err="1"/>
              <a:t>dy</a:t>
            </a:r>
            <a:endParaRPr lang="en-US" dirty="0"/>
          </a:p>
          <a:p>
            <a:r>
              <a:rPr lang="en-US" dirty="0"/>
              <a:t>for (y=0;y&lt;</a:t>
            </a:r>
            <a:r>
              <a:rPr lang="en-US" dirty="0" err="1"/>
              <a:t>YMAX;y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for (x=0;x&lt;</a:t>
            </a:r>
            <a:r>
              <a:rPr lang="en-US" dirty="0" err="1"/>
              <a:t>XMAX;x</a:t>
            </a:r>
            <a:r>
              <a:rPr lang="en-US" dirty="0"/>
              <a:t>++) {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dypxm</a:t>
            </a:r>
            <a:r>
              <a:rPr lang="en-US" dirty="0"/>
              <a:t>=</a:t>
            </a:r>
            <a:r>
              <a:rPr lang="en-US" dirty="0" err="1"/>
              <a:t>dypx</a:t>
            </a:r>
            <a:r>
              <a:rPr lang="en-US" dirty="0"/>
              <a:t>; </a:t>
            </a:r>
            <a:r>
              <a:rPr lang="en-US" dirty="0" err="1"/>
              <a:t>dypx</a:t>
            </a:r>
            <a:r>
              <a:rPr lang="en-US" dirty="0"/>
              <a:t>=</a:t>
            </a:r>
            <a:r>
              <a:rPr lang="en-US" dirty="0" err="1"/>
              <a:t>dnew</a:t>
            </a:r>
            <a:r>
              <a:rPr lang="en-US" dirty="0"/>
              <a:t>; </a:t>
            </a:r>
            <a:r>
              <a:rPr lang="en-US" dirty="0" err="1"/>
              <a:t>dnew</a:t>
            </a:r>
            <a:r>
              <a:rPr lang="en-US" dirty="0"/>
              <a:t>=d[y+1][x+1];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dyxm</a:t>
            </a:r>
            <a:r>
              <a:rPr lang="en-US" dirty="0"/>
              <a:t>=</a:t>
            </a:r>
            <a:r>
              <a:rPr lang="en-US" dirty="0" err="1"/>
              <a:t>dyx</a:t>
            </a:r>
            <a:r>
              <a:rPr lang="en-US" dirty="0"/>
              <a:t>; </a:t>
            </a:r>
            <a:r>
              <a:rPr lang="en-US" dirty="0" err="1"/>
              <a:t>dyx</a:t>
            </a:r>
            <a:r>
              <a:rPr lang="en-US" dirty="0"/>
              <a:t>=</a:t>
            </a:r>
            <a:r>
              <a:rPr lang="en-US" dirty="0" err="1"/>
              <a:t>dyxp</a:t>
            </a:r>
            <a:r>
              <a:rPr lang="en-US" dirty="0"/>
              <a:t>; </a:t>
            </a:r>
            <a:r>
              <a:rPr lang="en-US" dirty="0" err="1"/>
              <a:t>dyxp</a:t>
            </a:r>
            <a:r>
              <a:rPr lang="en-US" dirty="0"/>
              <a:t>=dy[x+1];  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dymxm</a:t>
            </a:r>
            <a:r>
              <a:rPr lang="en-US" dirty="0"/>
              <a:t>=</a:t>
            </a:r>
            <a:r>
              <a:rPr lang="en-US" dirty="0" err="1"/>
              <a:t>dymx</a:t>
            </a:r>
            <a:r>
              <a:rPr lang="en-US" dirty="0"/>
              <a:t>; </a:t>
            </a:r>
            <a:r>
              <a:rPr lang="en-US" dirty="0" err="1"/>
              <a:t>dymx</a:t>
            </a:r>
            <a:r>
              <a:rPr lang="en-US" dirty="0"/>
              <a:t>=</a:t>
            </a:r>
            <a:r>
              <a:rPr lang="en-US" dirty="0" err="1"/>
              <a:t>dymxp</a:t>
            </a:r>
            <a:r>
              <a:rPr lang="en-US" dirty="0"/>
              <a:t>; </a:t>
            </a:r>
            <a:r>
              <a:rPr lang="en-US" dirty="0" err="1"/>
              <a:t>dymxp</a:t>
            </a:r>
            <a:r>
              <a:rPr lang="en-US" dirty="0"/>
              <a:t>=dym[x+1];  </a:t>
            </a:r>
          </a:p>
          <a:p>
            <a:pPr lvl="1">
              <a:buNone/>
            </a:pPr>
            <a:r>
              <a:rPr lang="en-US" dirty="0"/>
              <a:t>      </a:t>
            </a:r>
            <a:r>
              <a:rPr lang="en-US" dirty="0" err="1"/>
              <a:t>o[y][x</a:t>
            </a:r>
            <a:r>
              <a:rPr lang="en-US" dirty="0"/>
              <a:t>]=</a:t>
            </a:r>
            <a:r>
              <a:rPr lang="en-US" dirty="0" err="1"/>
              <a:t>F(dymxm,dymx,dymxp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                 </a:t>
            </a:r>
            <a:r>
              <a:rPr lang="en-US" dirty="0" err="1"/>
              <a:t>dyxm,dyx,dyxp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                 </a:t>
            </a:r>
            <a:r>
              <a:rPr lang="en-US" dirty="0" err="1"/>
              <a:t>dypxm,dypx,dnew</a:t>
            </a:r>
            <a:r>
              <a:rPr lang="en-US" dirty="0"/>
              <a:t>);</a:t>
            </a:r>
          </a:p>
          <a:p>
            <a:pPr lvl="1">
              <a:buNone/>
            </a:pPr>
            <a:r>
              <a:rPr lang="en-US" dirty="0"/>
              <a:t>      dym[x-1]=dyxm;dy[x-1]=</a:t>
            </a:r>
            <a:r>
              <a:rPr lang="en-US" dirty="0" err="1"/>
              <a:t>dypxm</a:t>
            </a:r>
            <a:r>
              <a:rPr lang="en-US" dirty="0"/>
              <a:t>; }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C6B316-C78A-4A47-9EE4-ADF987F1106A}"/>
              </a:ext>
            </a:extLst>
          </p:cNvPr>
          <p:cNvSpPr txBox="1"/>
          <p:nvPr/>
        </p:nvSpPr>
        <p:spPr>
          <a:xfrm>
            <a:off x="7543800" y="457200"/>
            <a:ext cx="1082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Day 13</a:t>
            </a:r>
          </a:p>
        </p:txBody>
      </p:sp>
    </p:spTree>
    <p:extLst>
      <p:ext uri="{BB962C8B-B14F-4D97-AF65-F5344CB8AC3E}">
        <p14:creationId xmlns:p14="http://schemas.microsoft.com/office/powerpoint/2010/main" val="278244413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33BE8-8607-6B42-9086-A9FF52445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Simpler Functional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5581A-9A3E-A249-B5BC-BC692E982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Other examples of functional specification being simpler than implementation?</a:t>
            </a:r>
          </a:p>
          <a:p>
            <a:pPr lvl="1"/>
            <a:endParaRPr lang="en-US" dirty="0">
              <a:solidFill>
                <a:srgbClr val="FF6600"/>
              </a:solidFill>
            </a:endParaRPr>
          </a:p>
          <a:p>
            <a:pPr lvl="1"/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212CBD-08F4-374E-9DDB-4FC8F454A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DAEB78-0971-894F-9FB2-0BA80E989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25230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C4F35-39AA-674D-AD30-350354156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Simpler Functional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D3B44-1D8F-3049-AB58-FD1673218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Sequential vs. parallel</a:t>
            </a:r>
          </a:p>
          <a:p>
            <a:r>
              <a:rPr lang="en-US" dirty="0"/>
              <a:t>Unpipelined vs. pipelined</a:t>
            </a:r>
          </a:p>
          <a:p>
            <a:r>
              <a:rPr lang="en-US" dirty="0"/>
              <a:t>Simple algorithm</a:t>
            </a:r>
          </a:p>
          <a:p>
            <a:pPr lvl="1"/>
            <a:r>
              <a:rPr lang="en-US" dirty="0"/>
              <a:t>Brute force?</a:t>
            </a:r>
          </a:p>
          <a:p>
            <a:r>
              <a:rPr lang="en-US" dirty="0"/>
              <a:t>No data movement optimizations</a:t>
            </a:r>
          </a:p>
          <a:p>
            <a:r>
              <a:rPr lang="en-US" dirty="0"/>
              <a:t>Use robust, mature (well-tested) building blocks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0BBC1F-8F73-144D-89CA-C3814E435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20F0EA-BF77-2C4B-BBD8-848B51B0A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52489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6A9C-85CF-3744-AE25-78C85D9E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with Reference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6AB44-1514-2B4D-A53D-575D6B2F9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Validate the design by testing it:</a:t>
            </a:r>
          </a:p>
          <a:p>
            <a:r>
              <a:rPr lang="en-US" dirty="0">
                <a:solidFill>
                  <a:schemeClr val="accent2"/>
                </a:solidFill>
              </a:rPr>
              <a:t>Create a set of test inputs</a:t>
            </a:r>
          </a:p>
          <a:p>
            <a:r>
              <a:rPr lang="en-US" dirty="0"/>
              <a:t>Apply test inputs 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To implementation under test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To reference specification </a:t>
            </a:r>
          </a:p>
          <a:p>
            <a:r>
              <a:rPr lang="en-US" dirty="0"/>
              <a:t>Collect response outputs</a:t>
            </a:r>
          </a:p>
          <a:p>
            <a:r>
              <a:rPr lang="en-US" dirty="0"/>
              <a:t>Check if outputs match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00E00-3D60-CA43-848B-EBCB3B0C4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548EAB-AEAF-754A-A654-8CFEE93CD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08749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09D4B-E664-D740-BFCD-5CB77749A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Coverage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C4D837-F0E1-ED47-84E4-7A3A81C151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 specification or implementation?</a:t>
            </a:r>
          </a:p>
          <a:p>
            <a:pPr lvl="1"/>
            <a:r>
              <a:rPr lang="en-US" dirty="0"/>
              <a:t>Almost certainly both</a:t>
            </a:r>
          </a:p>
          <a:p>
            <a:r>
              <a:rPr lang="en-US" dirty="0"/>
              <a:t>Specification may have a case split that implementation doesn’t have</a:t>
            </a:r>
          </a:p>
          <a:p>
            <a:pPr lvl="1"/>
            <a:r>
              <a:rPr lang="en-US" dirty="0"/>
              <a:t>E.g. handle exceptional case</a:t>
            </a:r>
          </a:p>
          <a:p>
            <a:r>
              <a:rPr lang="en-US" dirty="0"/>
              <a:t>Implementation typically have many more cases to handle in general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8AAFB6-3232-A34F-AAE6-BC159DB5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0E4A02-29CB-1446-B499-1889ED7AC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681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B2AFF-71B1-534D-B91C-05D41D3FF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C06DF-C215-1C44-9F11-1E8F2C7BEA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Designs are complex</a:t>
            </a:r>
          </a:p>
          <a:p>
            <a:pPr lvl="1"/>
            <a:r>
              <a:rPr lang="en-US" dirty="0"/>
              <a:t>Many ways things can go wrong</a:t>
            </a:r>
          </a:p>
          <a:p>
            <a:pPr lvl="1"/>
            <a:r>
              <a:rPr lang="en-US" dirty="0"/>
              <a:t>Many </a:t>
            </a:r>
            <a:r>
              <a:rPr lang="en-US" i="1" dirty="0"/>
              <a:t>subtle</a:t>
            </a:r>
            <a:r>
              <a:rPr lang="en-US" dirty="0"/>
              <a:t> ways things can go wrong</a:t>
            </a:r>
          </a:p>
          <a:p>
            <a:pPr lvl="1"/>
            <a:r>
              <a:rPr lang="en-US" dirty="0"/>
              <a:t>Many tricky interactions</a:t>
            </a:r>
          </a:p>
          <a:p>
            <a:r>
              <a:rPr lang="en-US" dirty="0"/>
              <a:t>Designs are often poorly specified</a:t>
            </a:r>
          </a:p>
          <a:p>
            <a:pPr lvl="1"/>
            <a:r>
              <a:rPr lang="en-US" dirty="0"/>
              <a:t>Complex to completely specify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DEB2A4-AAEA-A34E-99B6-E6332DB29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3BCD9C-40DB-2341-AE07-3ED549FEE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121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FFE9F-3387-D147-9091-5AD96F8E61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Automation and Regression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25A5AE-AC2C-F64B-8790-E1E8AA054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8CDEF6-BED6-F444-A57C-DCF8B0ABE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4ABD6349-B982-8047-B4CD-BAEAEE7977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8954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71BDB-E4EC-F842-A795-DC786654B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954A1-DDDB-0E4A-A484-62DFFF7C52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Testing suite </a:t>
            </a:r>
            <a:r>
              <a:rPr lang="en-US" b="1" dirty="0"/>
              <a:t>must</a:t>
            </a:r>
            <a:r>
              <a:rPr lang="en-US" dirty="0"/>
              <a:t> be automated</a:t>
            </a:r>
          </a:p>
          <a:p>
            <a:pPr lvl="1"/>
            <a:r>
              <a:rPr lang="en-US" dirty="0"/>
              <a:t>Single script or make build to run</a:t>
            </a:r>
          </a:p>
          <a:p>
            <a:pPr lvl="1"/>
            <a:r>
              <a:rPr lang="en-US" dirty="0"/>
              <a:t>Just start the script</a:t>
            </a:r>
          </a:p>
          <a:p>
            <a:pPr lvl="1"/>
            <a:r>
              <a:rPr lang="en-US" dirty="0"/>
              <a:t>Runs through all testing and comparison without manual interaction</a:t>
            </a:r>
          </a:p>
          <a:p>
            <a:pPr lvl="1"/>
            <a:r>
              <a:rPr lang="en-US" dirty="0"/>
              <a:t>Including scoring and reporting a single pass/fail result</a:t>
            </a:r>
          </a:p>
          <a:p>
            <a:pPr lvl="2"/>
            <a:r>
              <a:rPr lang="en-US" dirty="0"/>
              <a:t>Maybe a count of failing cases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7A9830-F37D-B841-AD50-42108662C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F85B01-C3AA-C343-85A8-7CC57F78E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55953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9B782-3AD0-A048-A624-6B7B49775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Regression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FBA6AA-E3F8-A747-BDB5-1EC5599ECF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Regression Test -- Suite of tests to run and validate functionality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948D2F-434A-AA41-B5A4-3D830782F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F32099-5067-2845-81A6-830932583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15258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1EA36-5985-5E41-B907-60CF5DA1C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Regression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70C3D-17CA-704A-85EF-45D8CE2DD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big test or many small tests?</a:t>
            </a:r>
          </a:p>
          <a:p>
            <a:r>
              <a:rPr lang="en-US" dirty="0">
                <a:solidFill>
                  <a:srgbClr val="FF6600"/>
                </a:solidFill>
              </a:rPr>
              <a:t>Benefit of many small tests?</a:t>
            </a:r>
          </a:p>
          <a:p>
            <a:r>
              <a:rPr lang="en-US" dirty="0">
                <a:solidFill>
                  <a:srgbClr val="FF6600"/>
                </a:solidFill>
              </a:rPr>
              <a:t>Benefit of big test(s)?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92D59B-DCA6-4340-A99F-DC44F92D7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89BFFF-7767-D24F-8007-252474FB8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16489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8C8AA-E1AC-F04D-841B-1021AD342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Automation Mandatory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8D0C5-97BF-A34E-8120-03436735E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Will run regression suite repeatedly during Life Cycle</a:t>
            </a:r>
          </a:p>
          <a:p>
            <a:pPr lvl="1"/>
            <a:r>
              <a:rPr lang="en-US" dirty="0"/>
              <a:t>Every change</a:t>
            </a:r>
          </a:p>
          <a:p>
            <a:pPr lvl="1"/>
            <a:r>
              <a:rPr lang="en-US" dirty="0"/>
              <a:t>As optimize</a:t>
            </a:r>
          </a:p>
          <a:p>
            <a:pPr lvl="1"/>
            <a:r>
              <a:rPr lang="en-US" dirty="0"/>
              <a:t>Every bug fix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EEE405-3721-914C-A63D-B45B285D3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2DEFD7-F138-AD4A-8CA4-8F6FB59EB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47342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CC97D-1D36-D242-AEED-C47619BE2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821" y="119743"/>
            <a:ext cx="7772400" cy="1143000"/>
          </a:xfrm>
        </p:spPr>
        <p:txBody>
          <a:bodyPr/>
          <a:lstStyle/>
          <a:p>
            <a:r>
              <a:rPr lang="en-US" dirty="0"/>
              <a:t>Life Cycle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F508F-245C-1B47-9570-9AA55234C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686" y="1066800"/>
            <a:ext cx="7772400" cy="5334000"/>
          </a:xfrm>
        </p:spPr>
        <p:txBody>
          <a:bodyPr/>
          <a:lstStyle/>
          <a:p>
            <a:r>
              <a:rPr lang="en-US" dirty="0"/>
              <a:t>Design </a:t>
            </a:r>
          </a:p>
          <a:p>
            <a:pPr lvl="1"/>
            <a:r>
              <a:rPr lang="en-US" dirty="0"/>
              <a:t>specify what means to be correct</a:t>
            </a:r>
          </a:p>
          <a:p>
            <a:r>
              <a:rPr lang="en-US" dirty="0"/>
              <a:t>Development</a:t>
            </a:r>
          </a:p>
          <a:p>
            <a:pPr lvl="1"/>
            <a:r>
              <a:rPr lang="en-US" dirty="0"/>
              <a:t>Implement and refine</a:t>
            </a:r>
          </a:p>
          <a:p>
            <a:pPr lvl="1"/>
            <a:r>
              <a:rPr lang="en-US" dirty="0"/>
              <a:t>Fix bugs</a:t>
            </a:r>
          </a:p>
          <a:p>
            <a:pPr lvl="1"/>
            <a:r>
              <a:rPr lang="en-US" dirty="0"/>
              <a:t>optimize</a:t>
            </a:r>
          </a:p>
          <a:p>
            <a:r>
              <a:rPr lang="en-US" dirty="0"/>
              <a:t>Operation and Maintenance</a:t>
            </a:r>
          </a:p>
          <a:p>
            <a:pPr lvl="1"/>
            <a:r>
              <a:rPr lang="en-US" dirty="0"/>
              <a:t>Discover bugs, new uses and interaction</a:t>
            </a:r>
          </a:p>
          <a:p>
            <a:pPr lvl="1"/>
            <a:r>
              <a:rPr lang="en-US" dirty="0"/>
              <a:t>Fix and provide updates</a:t>
            </a:r>
          </a:p>
          <a:p>
            <a:r>
              <a:rPr lang="en-US" dirty="0"/>
              <a:t>Upgrade/revision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F8622-D0A4-1F4B-9E72-77A029987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B04953-99BF-A845-8ED6-1ABC7DAC9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72060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99272-ECBA-D146-9DA1-16961AED7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Automation 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CA6AE-A0F6-3548-AE39-7EB4759E28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752600"/>
            <a:ext cx="8534400" cy="4495800"/>
          </a:xfrm>
        </p:spPr>
        <p:txBody>
          <a:bodyPr/>
          <a:lstStyle/>
          <a:p>
            <a:r>
              <a:rPr lang="en-US" dirty="0"/>
              <a:t>Engineer time is bottleneck </a:t>
            </a:r>
          </a:p>
          <a:p>
            <a:pPr lvl="1"/>
            <a:r>
              <a:rPr lang="en-US" dirty="0"/>
              <a:t>Expensive, limited resource</a:t>
            </a:r>
          </a:p>
          <a:p>
            <a:pPr lvl="1"/>
            <a:r>
              <a:rPr lang="en-US" dirty="0"/>
              <a:t>Esp. the engineer(s) that understand what the design should do</a:t>
            </a:r>
          </a:p>
          <a:p>
            <a:r>
              <a:rPr lang="en-US" dirty="0"/>
              <a:t>Cannot spend that time evaluating/running tests</a:t>
            </a:r>
          </a:p>
          <a:p>
            <a:r>
              <a:rPr lang="en-US" dirty="0"/>
              <a:t>Reserve it for debug, design, creating tests</a:t>
            </a:r>
          </a:p>
          <a:p>
            <a:r>
              <a:rPr lang="en-US" dirty="0"/>
              <a:t>Capture knowledge in tools and tests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4A2D04-FA2F-5D4E-985D-71D9AB7B2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B61432-323A-5A4C-B166-7F689E831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839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2FF07-79FF-2C49-945B-15AA192F7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find a bug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6C917-CF20-0A42-AC4B-5562A3FA9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regression suite didn’t originally find it</a:t>
            </a:r>
          </a:p>
          <a:p>
            <a:pPr lvl="1"/>
            <a:r>
              <a:rPr lang="en-US" dirty="0"/>
              <a:t>Add a test (expand regression suite) so will have a test to cover </a:t>
            </a:r>
          </a:p>
          <a:p>
            <a:r>
              <a:rPr lang="en-US" dirty="0"/>
              <a:t>Make sure won’t miss it again</a:t>
            </a:r>
          </a:p>
          <a:p>
            <a:r>
              <a:rPr lang="en-US" dirty="0"/>
              <a:t>Test suite monotonically improving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041BB7-9D27-0547-9892-98C301759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C4C254-3A15-DB4A-9DAB-D79A24B36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628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2FF07-79FF-2C49-945B-15AA192F7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add a feature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6C917-CF20-0A42-AC4B-5562A3FA9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a test to validate that feature</a:t>
            </a:r>
          </a:p>
          <a:p>
            <a:pPr lvl="1"/>
            <a:r>
              <a:rPr lang="en-US" dirty="0"/>
              <a:t>And interaction with existing functionality</a:t>
            </a:r>
          </a:p>
          <a:p>
            <a:endParaRPr lang="en-US" dirty="0"/>
          </a:p>
          <a:p>
            <a:r>
              <a:rPr lang="en-US" dirty="0"/>
              <a:t>Maybe add the test first…</a:t>
            </a:r>
          </a:p>
          <a:p>
            <a:pPr lvl="1"/>
            <a:r>
              <a:rPr lang="en-US" dirty="0"/>
              <a:t>See test identifies lack of feature before add functionality</a:t>
            </a:r>
          </a:p>
          <a:p>
            <a:pPr lvl="1"/>
            <a:r>
              <a:rPr lang="en-US" dirty="0"/>
              <a:t>…then see (correctly added) feature satisfies test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041BB7-9D27-0547-9892-98C301759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C4C254-3A15-DB4A-9DAB-D79A24B36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002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CCE57-027A-3D4B-90B0-C712D3B2C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Continuous Integration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D56708-0FCE-3648-9C65-230694153D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4114800"/>
          </a:xfrm>
        </p:spPr>
        <p:txBody>
          <a:bodyPr/>
          <a:lstStyle/>
          <a:p>
            <a:r>
              <a:rPr lang="en-US" dirty="0"/>
              <a:t>When commit code to shared repo (git, </a:t>
            </a:r>
            <a:r>
              <a:rPr lang="en-US" dirty="0" err="1"/>
              <a:t>svn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Build and run regression suite</a:t>
            </a:r>
          </a:p>
          <a:p>
            <a:pPr lvl="1"/>
            <a:r>
              <a:rPr lang="en-US" dirty="0"/>
              <a:t>Perhaps before allow commit</a:t>
            </a:r>
          </a:p>
          <a:p>
            <a:pPr lvl="1"/>
            <a:r>
              <a:rPr lang="en-US" dirty="0"/>
              <a:t>Guarantee not break good version</a:t>
            </a:r>
          </a:p>
          <a:p>
            <a:pPr lvl="2"/>
            <a:r>
              <a:rPr lang="en-US" dirty="0"/>
              <a:t>Or, at least, know how functional/broken the current version is</a:t>
            </a:r>
          </a:p>
          <a:p>
            <a:r>
              <a:rPr lang="en-US" dirty="0"/>
              <a:t>Alternately, nightly regression</a:t>
            </a:r>
          </a:p>
          <a:p>
            <a:pPr lvl="1"/>
            <a:r>
              <a:rPr lang="en-US" dirty="0"/>
              <a:t>Automation to check out, build, run tests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95F305-ED5F-334E-A035-FF24B6A7B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A2787E-5CA1-C146-AF6A-BB47DD465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954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C6661-DB86-0247-9899-B505D36F8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42145-F5EA-B24C-92D4-5E0CACCBB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Often dominant cost in product</a:t>
            </a:r>
          </a:p>
          <a:p>
            <a:pPr lvl="1"/>
            <a:r>
              <a:rPr lang="en-US" dirty="0"/>
              <a:t>Requires most manpower (cost)</a:t>
            </a:r>
          </a:p>
          <a:p>
            <a:pPr lvl="1"/>
            <a:r>
              <a:rPr lang="en-US" dirty="0"/>
              <a:t>Takes up most of schedule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8C7B1C-10C7-8143-9E32-A89123197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91B496-46F7-A74E-9915-3395BA2C0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74951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C93C1-CD1D-1049-8218-D50B02C75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Regression Test Size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2F3431-D46A-DB41-86F5-2238E867B6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65712"/>
            <a:ext cx="7772400" cy="5105400"/>
          </a:xfrm>
        </p:spPr>
        <p:txBody>
          <a:bodyPr/>
          <a:lstStyle/>
          <a:p>
            <a:r>
              <a:rPr lang="en-US" dirty="0"/>
              <a:t>Want to be comprehensive</a:t>
            </a:r>
          </a:p>
          <a:p>
            <a:pPr lvl="1"/>
            <a:r>
              <a:rPr lang="en-US" dirty="0"/>
              <a:t>More tests better….</a:t>
            </a:r>
          </a:p>
          <a:p>
            <a:r>
              <a:rPr lang="en-US" dirty="0"/>
              <a:t>Want to run in tractable time</a:t>
            </a:r>
          </a:p>
          <a:p>
            <a:pPr lvl="1"/>
            <a:r>
              <a:rPr lang="en-US" dirty="0"/>
              <a:t>Few minutes once make change or when </a:t>
            </a:r>
            <a:r>
              <a:rPr lang="en-US" dirty="0" err="1"/>
              <a:t>checkin</a:t>
            </a:r>
            <a:endParaRPr lang="en-US" dirty="0"/>
          </a:p>
          <a:p>
            <a:pPr lvl="1"/>
            <a:r>
              <a:rPr lang="en-US" dirty="0"/>
              <a:t>Cannot run for weeks or months</a:t>
            </a:r>
          </a:p>
          <a:p>
            <a:pPr lvl="1"/>
            <a:r>
              <a:rPr lang="en-US" dirty="0"/>
              <a:t>Might want to at least run overnight</a:t>
            </a:r>
          </a:p>
          <a:p>
            <a:r>
              <a:rPr lang="en-US" dirty="0"/>
              <a:t>Sometimes forced to subset</a:t>
            </a:r>
          </a:p>
          <a:p>
            <a:pPr lvl="1"/>
            <a:r>
              <a:rPr lang="en-US" dirty="0"/>
              <a:t>Small, focused subset for immediate test</a:t>
            </a:r>
          </a:p>
          <a:p>
            <a:pPr lvl="1"/>
            <a:r>
              <a:rPr lang="en-US" dirty="0"/>
              <a:t>Comprehensive test for full validation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4C6E21-FB99-0C4F-B2B0-1EF8DCA79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A16CD7-606A-8549-A20C-786D2E4AC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423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DE571-C64C-7441-8029-D64CD9D7F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CF9B70-E584-704C-80B6-72020E920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4572000"/>
          </a:xfrm>
        </p:spPr>
        <p:txBody>
          <a:bodyPr/>
          <a:lstStyle/>
          <a:p>
            <a:r>
              <a:rPr lang="en-US" dirty="0"/>
              <a:t>Regression for individual components</a:t>
            </a:r>
          </a:p>
          <a:p>
            <a:r>
              <a:rPr lang="en-US" dirty="0"/>
              <a:t>Good to validate independently</a:t>
            </a:r>
          </a:p>
          <a:p>
            <a:r>
              <a:rPr lang="en-US" dirty="0"/>
              <a:t>Lower complexity</a:t>
            </a:r>
          </a:p>
          <a:p>
            <a:pPr lvl="1"/>
            <a:r>
              <a:rPr lang="en-US" dirty="0"/>
              <a:t>Fewer tests</a:t>
            </a:r>
          </a:p>
          <a:p>
            <a:pPr lvl="1"/>
            <a:r>
              <a:rPr lang="en-US" dirty="0"/>
              <a:t>Complete quickly</a:t>
            </a:r>
          </a:p>
          <a:p>
            <a:r>
              <a:rPr lang="en-US" dirty="0"/>
              <a:t>Make sure component(s) working before run top-level design tests</a:t>
            </a:r>
          </a:p>
          <a:p>
            <a:pPr lvl="1"/>
            <a:r>
              <a:rPr lang="en-US" dirty="0"/>
              <a:t>One strategy for long top-level regression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3DC0A9-4C72-8F42-BEC6-84CFBCB22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21FECB-94E8-9446-8064-1427A7BBD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E01CEBD-8286-8344-9DD1-7DE9BFF446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0900" y="2895600"/>
            <a:ext cx="1676400" cy="1882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532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94A7F-B5C2-8142-8E6E-821A72666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Scaffolding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81E1E8-0182-2345-91D7-5619B536F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0621"/>
            <a:ext cx="7772400" cy="4114800"/>
          </a:xfrm>
        </p:spPr>
        <p:txBody>
          <a:bodyPr/>
          <a:lstStyle/>
          <a:p>
            <a:r>
              <a:rPr lang="en-US" dirty="0"/>
              <a:t>If functional decomposed into components like implementation</a:t>
            </a:r>
          </a:p>
          <a:p>
            <a:r>
              <a:rPr lang="en-US" dirty="0"/>
              <a:t>Replace individual components with implementation</a:t>
            </a:r>
          </a:p>
          <a:p>
            <a:pPr lvl="1"/>
            <a:r>
              <a:rPr lang="en-US" dirty="0"/>
              <a:t>Use reference/functional spec for rest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CA974A-EF14-2F42-AA39-388F97F6C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ACF159-CBE2-144E-9E35-348D0A4C2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199AB7F-80B5-CF4E-BA5A-D4BF9E6005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4572000"/>
            <a:ext cx="3573379" cy="685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4E86328-8A77-7A44-9A67-1EB7BB39F5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0" y="5661726"/>
            <a:ext cx="3850965" cy="73907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E81C407-E52D-104C-98B2-E250D85A61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73482" y="4572000"/>
            <a:ext cx="3573379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022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94A7F-B5C2-8142-8E6E-821A72666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Scaffolding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81E1E8-0182-2345-91D7-5619B536F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0621"/>
            <a:ext cx="7772400" cy="4114800"/>
          </a:xfrm>
        </p:spPr>
        <p:txBody>
          <a:bodyPr/>
          <a:lstStyle/>
          <a:p>
            <a:r>
              <a:rPr lang="en-US" dirty="0"/>
              <a:t>If functional decomposed into components like implementation</a:t>
            </a:r>
          </a:p>
          <a:p>
            <a:r>
              <a:rPr lang="en-US" dirty="0"/>
              <a:t>Replace individual components with implementation</a:t>
            </a:r>
          </a:p>
          <a:p>
            <a:pPr lvl="1"/>
            <a:r>
              <a:rPr lang="en-US" dirty="0"/>
              <a:t>Use reference/functional spec for rest</a:t>
            </a:r>
          </a:p>
          <a:p>
            <a:r>
              <a:rPr lang="en-US" dirty="0"/>
              <a:t>Independent test of integration for that module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CA974A-EF14-2F42-AA39-388F97F6C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ACF159-CBE2-144E-9E35-348D0A4C2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63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4E86328-8A77-7A44-9A67-1EB7BB39F5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0" y="5661726"/>
            <a:ext cx="3850965" cy="739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54477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94A7F-B5C2-8142-8E6E-821A72666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Scaffolding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81E1E8-0182-2345-91D7-5619B536F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0621"/>
            <a:ext cx="7772400" cy="4114800"/>
          </a:xfrm>
        </p:spPr>
        <p:txBody>
          <a:bodyPr/>
          <a:lstStyle/>
          <a:p>
            <a:r>
              <a:rPr lang="en-US" dirty="0"/>
              <a:t>If functional decomposed into components like implementation</a:t>
            </a:r>
          </a:p>
          <a:p>
            <a:r>
              <a:rPr lang="en-US" dirty="0"/>
              <a:t>Run reference component and implementation together and check outputs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CA974A-EF14-2F42-AA39-388F97F6C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ACF159-CBE2-144E-9E35-348D0A4C2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4FD1817-FCC5-9E4C-94FA-85E44B2F3E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4267199"/>
            <a:ext cx="4648200" cy="2582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45780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2D8F0-46C4-7A4B-BBB7-2F4E89DC9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/>
              <a:t>Decompose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58E4A-F57F-464C-9BFA-A4955B59C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925" y="1676400"/>
            <a:ext cx="7772400" cy="4648200"/>
          </a:xfrm>
        </p:spPr>
        <p:txBody>
          <a:bodyPr/>
          <a:lstStyle/>
          <a:p>
            <a:r>
              <a:rPr lang="en-US" dirty="0"/>
              <a:t>Should specification decompose like implementation?</a:t>
            </a:r>
          </a:p>
          <a:p>
            <a:pPr lvl="1"/>
            <a:r>
              <a:rPr lang="en-US" dirty="0"/>
              <a:t>ultimate golden reference </a:t>
            </a:r>
          </a:p>
          <a:p>
            <a:pPr lvl="2"/>
            <a:r>
              <a:rPr lang="en-US" dirty="0"/>
              <a:t>Only if that decomposition is simplest</a:t>
            </a:r>
          </a:p>
          <a:p>
            <a:r>
              <a:rPr lang="en-US" dirty="0"/>
              <a:t>But, worth refining</a:t>
            </a:r>
          </a:p>
          <a:p>
            <a:pPr lvl="1"/>
            <a:r>
              <a:rPr lang="en-US" dirty="0"/>
              <a:t>Golden reference simplest</a:t>
            </a:r>
          </a:p>
          <a:p>
            <a:pPr lvl="1"/>
            <a:r>
              <a:rPr lang="en-US" dirty="0"/>
              <a:t>Intermediate functional decomposed</a:t>
            </a:r>
          </a:p>
          <a:p>
            <a:pPr lvl="2"/>
            <a:r>
              <a:rPr lang="en-US" dirty="0"/>
              <a:t>Validate it versus golden</a:t>
            </a:r>
          </a:p>
          <a:p>
            <a:pPr lvl="2"/>
            <a:r>
              <a:rPr lang="en-US" dirty="0"/>
              <a:t>Still simpler than final implementation</a:t>
            </a:r>
          </a:p>
          <a:p>
            <a:pPr lvl="2"/>
            <a:r>
              <a:rPr lang="en-US" dirty="0"/>
              <a:t>Then use with implementation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84BDB0-E930-8442-B301-77F023D67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B9FF44-42B1-424F-850F-BC63B3797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753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CAD-0B53-F14F-A447-898E31D69773}" type="slidenum">
              <a:rPr lang="en-US"/>
              <a:pPr/>
              <a:t>66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/>
              <a:t>Big Ideas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242456"/>
            <a:ext cx="8153400" cy="4876800"/>
          </a:xfrm>
        </p:spPr>
        <p:txBody>
          <a:bodyPr/>
          <a:lstStyle/>
          <a:p>
            <a:r>
              <a:rPr lang="en-US" dirty="0"/>
              <a:t>Testing</a:t>
            </a:r>
          </a:p>
          <a:p>
            <a:pPr lvl="1"/>
            <a:r>
              <a:rPr lang="en-US" dirty="0"/>
              <a:t>Designs are complicated, need extensive validation – </a:t>
            </a:r>
            <a:r>
              <a:rPr lang="en-US" dirty="0">
                <a:solidFill>
                  <a:schemeClr val="accent2"/>
                </a:solidFill>
              </a:rPr>
              <a:t>If you don’t test it, it doesn’t work.</a:t>
            </a:r>
          </a:p>
          <a:p>
            <a:pPr lvl="1"/>
            <a:r>
              <a:rPr lang="en-US" dirty="0"/>
              <a:t>Exhaustive testing not tractable</a:t>
            </a:r>
          </a:p>
          <a:p>
            <a:pPr lvl="1"/>
            <a:r>
              <a:rPr lang="en-US" dirty="0"/>
              <a:t>Demands care</a:t>
            </a:r>
          </a:p>
          <a:p>
            <a:pPr lvl="1"/>
            <a:r>
              <a:rPr lang="en-US" dirty="0"/>
              <a:t>Coverage one tool for helping identify</a:t>
            </a:r>
          </a:p>
          <a:p>
            <a:r>
              <a:rPr lang="en-US" dirty="0"/>
              <a:t>Reference specification as “gold” standard</a:t>
            </a:r>
          </a:p>
          <a:p>
            <a:pPr lvl="1"/>
            <a:r>
              <a:rPr lang="en-US" dirty="0"/>
              <a:t>Simple, functional</a:t>
            </a:r>
          </a:p>
          <a:p>
            <a:r>
              <a:rPr lang="en-US" dirty="0"/>
              <a:t>Must automate regression</a:t>
            </a:r>
          </a:p>
          <a:p>
            <a:pPr lvl="1"/>
            <a:r>
              <a:rPr lang="en-US" dirty="0"/>
              <a:t>Use regularly throughout life cycle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67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>
                <a:sym typeface="Wingdings"/>
              </a:rPr>
              <a:t>P2 due Friday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8FB6F-073F-064D-AB0B-7CBC4F4C9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1C6FCE-2BF4-C440-9EAB-E13E6408C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A3069F-7FB0-074A-94E6-FF870A7CD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BF1D01-55EB-0340-B246-174EF1ABF430}"/>
              </a:ext>
            </a:extLst>
          </p:cNvPr>
          <p:cNvSpPr txBox="1"/>
          <p:nvPr/>
        </p:nvSpPr>
        <p:spPr>
          <a:xfrm>
            <a:off x="609600" y="6248400"/>
            <a:ext cx="82734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n-lt"/>
              </a:rPr>
              <a:t>https://</a:t>
            </a:r>
            <a:r>
              <a:rPr lang="en-US" sz="1600" dirty="0" err="1">
                <a:latin typeface="+mn-lt"/>
              </a:rPr>
              <a:t>semiengineering.com</a:t>
            </a:r>
            <a:r>
              <a:rPr lang="en-US" sz="1600" dirty="0">
                <a:latin typeface="+mn-lt"/>
              </a:rPr>
              <a:t>/the-weather-report-2018-study-on-ic-asic-verification-trends/</a:t>
            </a:r>
          </a:p>
        </p:txBody>
      </p:sp>
      <p:pic>
        <p:nvPicPr>
          <p:cNvPr id="11" name="Content Placeholder 10" descr="A close up of a map&#13;&#10;&#13;&#10;Description automatically generated">
            <a:extLst>
              <a:ext uri="{FF2B5EF4-FFF2-40B4-BE49-F238E27FC236}">
                <a16:creationId xmlns:a16="http://schemas.microsoft.com/office/drawing/2014/main" id="{01318EE4-CE3E-D74A-8D77-CFAEBF29FA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36" y="922378"/>
            <a:ext cx="8901722" cy="5013244"/>
          </a:xfrm>
        </p:spPr>
      </p:pic>
    </p:spTree>
    <p:extLst>
      <p:ext uri="{BB962C8B-B14F-4D97-AF65-F5344CB8AC3E}">
        <p14:creationId xmlns:p14="http://schemas.microsoft.com/office/powerpoint/2010/main" val="2839244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8FB6F-073F-064D-AB0B-7CBC4F4C9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1C6FCE-2BF4-C440-9EAB-E13E6408C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A3069F-7FB0-074A-94E6-FF870A7CD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BF1D01-55EB-0340-B246-174EF1ABF430}"/>
              </a:ext>
            </a:extLst>
          </p:cNvPr>
          <p:cNvSpPr txBox="1"/>
          <p:nvPr/>
        </p:nvSpPr>
        <p:spPr>
          <a:xfrm>
            <a:off x="609600" y="6248400"/>
            <a:ext cx="82734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n-lt"/>
              </a:rPr>
              <a:t>https://</a:t>
            </a:r>
            <a:r>
              <a:rPr lang="en-US" sz="1600" dirty="0" err="1">
                <a:latin typeface="+mn-lt"/>
              </a:rPr>
              <a:t>semiengineering.com</a:t>
            </a:r>
            <a:r>
              <a:rPr lang="en-US" sz="1600" dirty="0">
                <a:latin typeface="+mn-lt"/>
              </a:rPr>
              <a:t>/the-weather-report-2018-study-on-ic-asic-verification-trends/</a:t>
            </a:r>
          </a:p>
        </p:txBody>
      </p:sp>
      <p:pic>
        <p:nvPicPr>
          <p:cNvPr id="9" name="Content Placeholder 8" descr="A screenshot of a cell phone&#13;&#10;&#13;&#10;Description automatically generated">
            <a:extLst>
              <a:ext uri="{FF2B5EF4-FFF2-40B4-BE49-F238E27FC236}">
                <a16:creationId xmlns:a16="http://schemas.microsoft.com/office/drawing/2014/main" id="{05DB0719-54B9-D84B-9A86-F447169B7B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255" y="950071"/>
            <a:ext cx="8846956" cy="4957858"/>
          </a:xfrm>
        </p:spPr>
      </p:pic>
    </p:spTree>
    <p:extLst>
      <p:ext uri="{BB962C8B-B14F-4D97-AF65-F5344CB8AC3E}">
        <p14:creationId xmlns:p14="http://schemas.microsoft.com/office/powerpoint/2010/main" val="1947888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444A1-329A-3544-9221-B0A510EA5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Correctness?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CCD696-10A8-2C47-A144-C5C735FDF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dirty="0"/>
              <a:t>How do we define correctness for a design?</a:t>
            </a:r>
          </a:p>
          <a:p>
            <a:r>
              <a:rPr lang="en-US" dirty="0"/>
              <a:t>How do we know the design is correct?</a:t>
            </a:r>
          </a:p>
          <a:p>
            <a:r>
              <a:rPr lang="en-US" dirty="0"/>
              <a:t>How do we know the design remains correct when?</a:t>
            </a:r>
          </a:p>
          <a:p>
            <a:pPr lvl="1"/>
            <a:r>
              <a:rPr lang="en-US" dirty="0"/>
              <a:t>Add a some feature</a:t>
            </a:r>
          </a:p>
          <a:p>
            <a:pPr lvl="1"/>
            <a:r>
              <a:rPr lang="en-US" dirty="0"/>
              <a:t>Perform an optimization</a:t>
            </a:r>
          </a:p>
          <a:p>
            <a:pPr lvl="1"/>
            <a:r>
              <a:rPr lang="en-US" dirty="0"/>
              <a:t>Fix a bug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B381C4-ADDD-BE4A-B556-160AED1FB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8B15B2-7B75-C240-BF1C-506E7A723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269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36518</TotalTime>
  <Words>2576</Words>
  <Application>Microsoft Macintosh PowerPoint</Application>
  <PresentationFormat>On-screen Show (4:3)</PresentationFormat>
  <Paragraphs>539</Paragraphs>
  <Slides>67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70" baseType="lpstr">
      <vt:lpstr>Arial</vt:lpstr>
      <vt:lpstr>Times New Roman</vt:lpstr>
      <vt:lpstr>Blank Presentation</vt:lpstr>
      <vt:lpstr>ESE532: System-on-a-Chip Architecture</vt:lpstr>
      <vt:lpstr>Today</vt:lpstr>
      <vt:lpstr>Message</vt:lpstr>
      <vt:lpstr>Goal</vt:lpstr>
      <vt:lpstr>Challenge</vt:lpstr>
      <vt:lpstr>Verification</vt:lpstr>
      <vt:lpstr>PowerPoint Presentation</vt:lpstr>
      <vt:lpstr>PowerPoint Presentation</vt:lpstr>
      <vt:lpstr>Correctness?</vt:lpstr>
      <vt:lpstr>Life Cycle</vt:lpstr>
      <vt:lpstr>Testing and Coverage</vt:lpstr>
      <vt:lpstr>Strawman Testing</vt:lpstr>
      <vt:lpstr>Strawman: Inputs and Outputs</vt:lpstr>
      <vt:lpstr>Try 1: Inputs and Outputs</vt:lpstr>
      <vt:lpstr>How many input cases?</vt:lpstr>
      <vt:lpstr>Add Pipelining</vt:lpstr>
      <vt:lpstr>Add Pipelining</vt:lpstr>
      <vt:lpstr>Add Feedback State</vt:lpstr>
      <vt:lpstr>How many input cases?</vt:lpstr>
      <vt:lpstr>Observation</vt:lpstr>
      <vt:lpstr>Structural Simplifications</vt:lpstr>
      <vt:lpstr>Useful Test Cases</vt:lpstr>
      <vt:lpstr>Finite State Machine</vt:lpstr>
      <vt:lpstr>Coverage</vt:lpstr>
      <vt:lpstr>So far…</vt:lpstr>
      <vt:lpstr>Reference Specification (Golden Model)</vt:lpstr>
      <vt:lpstr>Strawman: Inputs and Outputs</vt:lpstr>
      <vt:lpstr>Problem</vt:lpstr>
      <vt:lpstr>Specification Model</vt:lpstr>
      <vt:lpstr>Testing with Reference Specification</vt:lpstr>
      <vt:lpstr>Test against Specification</vt:lpstr>
      <vt:lpstr>Random Inputs</vt:lpstr>
      <vt:lpstr>Random inputs</vt:lpstr>
      <vt:lpstr>Random Inputs</vt:lpstr>
      <vt:lpstr>Random Testing</vt:lpstr>
      <vt:lpstr>Biased Random</vt:lpstr>
      <vt:lpstr>Testing with Reference Specification</vt:lpstr>
      <vt:lpstr>Specification</vt:lpstr>
      <vt:lpstr>Standard</vt:lpstr>
      <vt:lpstr>Existing Product</vt:lpstr>
      <vt:lpstr>Develop Specification</vt:lpstr>
      <vt:lpstr>Specification Correct?</vt:lpstr>
      <vt:lpstr>Common Bugs</vt:lpstr>
      <vt:lpstr>Window Filter</vt:lpstr>
      <vt:lpstr>Window Filter</vt:lpstr>
      <vt:lpstr>Simpler Functional</vt:lpstr>
      <vt:lpstr>Simpler Functional</vt:lpstr>
      <vt:lpstr>Testing with Reference Specification</vt:lpstr>
      <vt:lpstr>Coverage</vt:lpstr>
      <vt:lpstr>Automation and Regression</vt:lpstr>
      <vt:lpstr>Automated</vt:lpstr>
      <vt:lpstr>Regression Test</vt:lpstr>
      <vt:lpstr>Regression Tests</vt:lpstr>
      <vt:lpstr>Automation Mandatory</vt:lpstr>
      <vt:lpstr>Life Cycle</vt:lpstr>
      <vt:lpstr>Automation Value</vt:lpstr>
      <vt:lpstr>When find a bug</vt:lpstr>
      <vt:lpstr>When add a feature</vt:lpstr>
      <vt:lpstr>Continuous Integration</vt:lpstr>
      <vt:lpstr>Regression Test Size</vt:lpstr>
      <vt:lpstr>Unit Tests</vt:lpstr>
      <vt:lpstr>Functional Scaffolding</vt:lpstr>
      <vt:lpstr>Functional Scaffolding</vt:lpstr>
      <vt:lpstr>Functional Scaffolding</vt:lpstr>
      <vt:lpstr>Decompose Specification</vt:lpstr>
      <vt:lpstr>Big Ideas</vt:lpstr>
      <vt:lpstr>Admin</vt:lpstr>
    </vt:vector>
  </TitlesOfParts>
  <Company>California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Dehon, Andre</cp:lastModifiedBy>
  <cp:revision>197</cp:revision>
  <cp:lastPrinted>2019-11-04T13:56:09Z</cp:lastPrinted>
  <dcterms:created xsi:type="dcterms:W3CDTF">2017-10-18T12:49:09Z</dcterms:created>
  <dcterms:modified xsi:type="dcterms:W3CDTF">2019-11-04T14:28:15Z</dcterms:modified>
</cp:coreProperties>
</file>