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07" r:id="rId2"/>
    <p:sldId id="320" r:id="rId3"/>
    <p:sldId id="410" r:id="rId4"/>
    <p:sldId id="411" r:id="rId5"/>
    <p:sldId id="455" r:id="rId6"/>
    <p:sldId id="418" r:id="rId7"/>
    <p:sldId id="419" r:id="rId8"/>
    <p:sldId id="423" r:id="rId9"/>
    <p:sldId id="424" r:id="rId10"/>
    <p:sldId id="425" r:id="rId11"/>
    <p:sldId id="426" r:id="rId12"/>
    <p:sldId id="437" r:id="rId13"/>
    <p:sldId id="439" r:id="rId14"/>
    <p:sldId id="417" r:id="rId15"/>
    <p:sldId id="440" r:id="rId16"/>
    <p:sldId id="441" r:id="rId17"/>
    <p:sldId id="48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76" r:id="rId26"/>
    <p:sldId id="452" r:id="rId27"/>
    <p:sldId id="450" r:id="rId28"/>
    <p:sldId id="451" r:id="rId29"/>
    <p:sldId id="453" r:id="rId30"/>
    <p:sldId id="454" r:id="rId31"/>
    <p:sldId id="457" r:id="rId32"/>
    <p:sldId id="458" r:id="rId33"/>
    <p:sldId id="459" r:id="rId34"/>
    <p:sldId id="460" r:id="rId35"/>
    <p:sldId id="456" r:id="rId36"/>
    <p:sldId id="478" r:id="rId37"/>
    <p:sldId id="479" r:id="rId38"/>
    <p:sldId id="461" r:id="rId39"/>
    <p:sldId id="462" r:id="rId40"/>
    <p:sldId id="463" r:id="rId41"/>
    <p:sldId id="464" r:id="rId42"/>
    <p:sldId id="466" r:id="rId43"/>
    <p:sldId id="483" r:id="rId44"/>
    <p:sldId id="484" r:id="rId45"/>
    <p:sldId id="485" r:id="rId46"/>
    <p:sldId id="486" r:id="rId47"/>
    <p:sldId id="505" r:id="rId48"/>
    <p:sldId id="50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501" r:id="rId62"/>
    <p:sldId id="502" r:id="rId63"/>
    <p:sldId id="503" r:id="rId64"/>
    <p:sldId id="504" r:id="rId65"/>
    <p:sldId id="499" r:id="rId66"/>
    <p:sldId id="500" r:id="rId67"/>
    <p:sldId id="509" r:id="rId68"/>
    <p:sldId id="288" r:id="rId69"/>
    <p:sldId id="408" r:id="rId7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Users:npcarter:resil_framework: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09162331087002E-2"/>
          <c:y val="3.70370190351808E-2"/>
          <c:w val="0.92318167533782602"/>
          <c:h val="0.74789698264946902"/>
        </c:manualLayout>
      </c:layout>
      <c:lineChart>
        <c:grouping val="standard"/>
        <c:varyColors val="0"/>
        <c:ser>
          <c:idx val="0"/>
          <c:order val="0"/>
          <c:tx>
            <c:v>Density Limit</c:v>
          </c:tx>
          <c:spPr>
            <a:ln w="28575" cap="rnd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iamond"/>
            <c:size val="9"/>
            <c:spPr>
              <a:ln w="28575" cap="rnd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strRef>
              <c:f>Sheet1!$B$9:$B$13</c:f>
              <c:strCache>
                <c:ptCount val="5"/>
                <c:pt idx="0">
                  <c:v>45nm</c:v>
                </c:pt>
                <c:pt idx="1">
                  <c:v>32nm</c:v>
                </c:pt>
                <c:pt idx="2">
                  <c:v>22nm</c:v>
                </c:pt>
                <c:pt idx="3">
                  <c:v>16nm</c:v>
                </c:pt>
                <c:pt idx="4">
                  <c:v>11nm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82.504300000000001</c:v>
                </c:pt>
                <c:pt idx="3">
                  <c:v>123.14725</c:v>
                </c:pt>
                <c:pt idx="4">
                  <c:v>183.8115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7-8440-8B3C-3EDA0EBAE9C3}"/>
            </c:ext>
          </c:extLst>
        </c:ser>
        <c:ser>
          <c:idx val="1"/>
          <c:order val="1"/>
          <c:tx>
            <c:v>Constant Power Limit</c:v>
          </c:tx>
          <c:spPr>
            <a:ln w="28575" cap="rnd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ln w="28575" cap="rnd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val>
            <c:numRef>
              <c:f>Sheet1!$F$16:$F$20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79.276466638068669</c:v>
                </c:pt>
                <c:pt idx="3">
                  <c:v>98.373559516033922</c:v>
                </c:pt>
                <c:pt idx="4">
                  <c:v>122.0707604644703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7-8440-8B3C-3EDA0EBAE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503944"/>
        <c:axId val="824911400"/>
      </c:lineChart>
      <c:catAx>
        <c:axId val="8245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824911400"/>
        <c:crosses val="autoZero"/>
        <c:auto val="1"/>
        <c:lblAlgn val="ctr"/>
        <c:lblOffset val="100"/>
        <c:noMultiLvlLbl val="0"/>
      </c:catAx>
      <c:valAx>
        <c:axId val="824911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8245039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0.48186</cdr:x>
      <cdr:y>0.11111</cdr:y>
    </cdr:from>
    <cdr:to>
      <cdr:x>0.75594</cdr:x>
      <cdr:y>0.24073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228601"/>
          <a:ext cx="996871" cy="266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Density</a:t>
          </a:r>
          <a:r>
            <a:rPr lang="en-US" sz="1400" b="1" baseline="0" dirty="0"/>
            <a:t> Limit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0.62851</cdr:x>
      <cdr:y>0.44444</cdr:y>
    </cdr:from>
    <cdr:to>
      <cdr:x>0.99261</cdr:x>
      <cdr:y>0.56481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914401"/>
          <a:ext cx="1324279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Constant Power Limit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22962-D1B2-6E44-8455-88A83F9D790C}" type="slidenum">
              <a:rPr lang="en-US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tiff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21:  November 11, 2019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F903-622A-B247-BBA2-5917413E0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3796" name="Date Placeholder 3"/>
          <p:cNvSpPr txBox="1">
            <a:spLocks noGrp="1"/>
          </p:cNvSpPr>
          <p:nvPr/>
        </p:nvSpPr>
        <p:spPr bwMode="auto">
          <a:xfrm>
            <a:off x="2819400" y="5791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itchFamily="1" charset="0"/>
                <a:ea typeface="MS PGothic" pitchFamily="34" charset="-128"/>
                <a:cs typeface="MS PGothic" pitchFamily="34" charset="-128"/>
              </a:rPr>
              <a:t>Source: Carter/Intel</a:t>
            </a:r>
          </a:p>
        </p:txBody>
      </p:sp>
      <p:sp>
        <p:nvSpPr>
          <p:cNvPr id="33797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ACEF8-EAD8-F141-B789-FFC15C544E65}" type="slidenum">
              <a:rPr lang="en-US" sz="1800">
                <a:latin typeface="Arial" pitchFamily="1" charset="0"/>
                <a:ea typeface="MS PGothic" pitchFamily="34" charset="-128"/>
                <a:cs typeface="MS PGothic" pitchFamily="34" charset="-128"/>
              </a:rPr>
              <a:pPr algn="r"/>
              <a:t>10</a:t>
            </a:fld>
            <a:endParaRPr lang="en-US" sz="1800">
              <a:latin typeface="Arial" pitchFamily="1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447800" y="1676400"/>
            <a:ext cx="5632450" cy="4038600"/>
            <a:chOff x="3264" y="672"/>
            <a:chExt cx="2300" cy="1494"/>
          </a:xfrm>
        </p:grpSpPr>
        <p:sp>
          <p:nvSpPr>
            <p:cNvPr id="33800" name="TextBox 406"/>
            <p:cNvSpPr txBox="1">
              <a:spLocks noChangeArrowheads="1"/>
            </p:cNvSpPr>
            <p:nvPr/>
          </p:nvSpPr>
          <p:spPr bwMode="auto">
            <a:xfrm>
              <a:off x="3456" y="672"/>
              <a:ext cx="1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pitchFamily="1" charset="0"/>
                  <a:ea typeface="MS PGothic" pitchFamily="34" charset="-128"/>
                  <a:cs typeface="MS PGothic" pitchFamily="34" charset="-128"/>
                </a:rPr>
                <a:t>Power Limits Integration</a:t>
              </a:r>
            </a:p>
          </p:txBody>
        </p:sp>
        <p:graphicFrame>
          <p:nvGraphicFramePr>
            <p:cNvPr id="416" name="Chart 415"/>
            <p:cNvGraphicFramePr/>
            <p:nvPr/>
          </p:nvGraphicFramePr>
          <p:xfrm>
            <a:off x="3268" y="868"/>
            <a:ext cx="2291" cy="1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3799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Power density is limiting scaling</a:t>
            </a:r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Can already place more transistors on a chip than we can afford to turn on!</a:t>
            </a:r>
          </a:p>
          <a:p>
            <a:r>
              <a:rPr lang="en-US" sz="2800" dirty="0"/>
              <a:t>Power is potential challenge/limiter for all future chips.</a:t>
            </a:r>
          </a:p>
          <a:p>
            <a:pPr lvl="1"/>
            <a:r>
              <a:rPr lang="en-US" sz="2400" dirty="0"/>
              <a:t>Only turn on small percentage of transistors?</a:t>
            </a:r>
          </a:p>
          <a:p>
            <a:pPr lvl="1"/>
            <a:r>
              <a:rPr lang="en-US" sz="2400" dirty="0"/>
              <a:t>Operate those transistors at much slower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CEC20-2558-1145-B19D-8CAA325921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295400" y="2667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5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7772400" cy="4114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leak</a:t>
            </a:r>
            <a:endParaRPr lang="en-US" dirty="0"/>
          </a:p>
          <a:p>
            <a:pPr lvl="1"/>
            <a:r>
              <a:rPr lang="en-US" dirty="0" err="1"/>
              <a:t>Subthreshold</a:t>
            </a:r>
            <a:r>
              <a:rPr lang="en-US" dirty="0"/>
              <a:t> leakage</a:t>
            </a:r>
          </a:p>
          <a:p>
            <a:pPr lvl="1"/>
            <a:r>
              <a:rPr lang="en-US" dirty="0"/>
              <a:t>(possibly) Gate-Drain leakage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A5E2-BD7D-034B-B6F0-3190CF6F1A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7581900" y="1257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581900" y="2705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71600" y="3886200"/>
          <a:ext cx="548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2" name="Equation" r:id="rId4" imgW="914400" imgH="177800" progId="Equation.3">
                  <p:embed/>
                </p:oleObj>
              </mc:Choice>
              <mc:Fallback>
                <p:oleObj name="Equation" r:id="rId4" imgW="914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548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5257800"/>
          <a:ext cx="5032829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3"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5032829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/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driven by architecture, coding/information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7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286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1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33400" y="4114800"/>
          <a:ext cx="41680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2" name="Equation" r:id="rId5" imgW="927100" imgH="203200" progId="Equation.3">
                  <p:embed/>
                </p:oleObj>
              </mc:Choice>
              <mc:Fallback>
                <p:oleObj name="Equation" r:id="rId5" imgW="927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416808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4546600" y="5334000"/>
          <a:ext cx="4597400" cy="71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3" name="Equation" r:id="rId7" imgW="1193800" imgH="177800" progId="Equation.3">
                  <p:embed/>
                </p:oleObj>
              </mc:Choice>
              <mc:Fallback>
                <p:oleObj name="Equation" r:id="rId7" imgW="119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34000"/>
                        <a:ext cx="4597400" cy="712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2819400"/>
          </a:xfrm>
        </p:spPr>
        <p:txBody>
          <a:bodyPr/>
          <a:lstStyle/>
          <a:p>
            <a:r>
              <a:rPr lang="en-US" dirty="0"/>
              <a:t>We can set voltage</a:t>
            </a:r>
          </a:p>
          <a:p>
            <a:r>
              <a:rPr lang="en-US" dirty="0"/>
              <a:t>Reducing voltage</a:t>
            </a:r>
          </a:p>
          <a:p>
            <a:pPr lvl="1"/>
            <a:r>
              <a:rPr lang="en-US" dirty="0"/>
              <a:t>Reduces </a:t>
            </a:r>
            <a:r>
              <a:rPr lang="en-US" dirty="0" err="1"/>
              <a:t>E</a:t>
            </a:r>
            <a:r>
              <a:rPr lang="en-US" baseline="-25000" dirty="0" err="1"/>
              <a:t>switch</a:t>
            </a:r>
            <a:endParaRPr lang="en-US" baseline="-25000" dirty="0"/>
          </a:p>
          <a:p>
            <a:pPr lvl="1"/>
            <a:r>
              <a:rPr lang="en-US" dirty="0"/>
              <a:t>Increases delay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cycle time, T</a:t>
            </a:r>
          </a:p>
          <a:p>
            <a:pPr lvl="1"/>
            <a:r>
              <a:rPr lang="en-US" dirty="0">
                <a:sym typeface="Wingdings"/>
              </a:rPr>
              <a:t>Increases leakage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304800" y="1676400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8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546600" y="1752600"/>
          <a:ext cx="4597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9" name="Equation" r:id="rId5" imgW="1193800" imgH="177800" progId="Equation.3">
                  <p:embed/>
                </p:oleObj>
              </mc:Choice>
              <mc:Fallback>
                <p:oleObj name="Equation" r:id="rId5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752600"/>
                        <a:ext cx="45974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Total Energy vs.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DE16-3DD9-6047-B37B-A1A730A5FC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72326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/>
              <a:t>C – driven by architecture</a:t>
            </a:r>
          </a:p>
          <a:p>
            <a:pPr lvl="1"/>
            <a:r>
              <a:rPr lang="en-US" dirty="0"/>
              <a:t>Also impacted by variation, aging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– 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8b counter</a:t>
            </a:r>
          </a:p>
          <a:p>
            <a:pPr lvl="1"/>
            <a:r>
              <a:rPr lang="en-US" dirty="0"/>
              <a:t>How often do each of the following switch?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High bit?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Average switching across all 8 output bits?</a:t>
            </a:r>
          </a:p>
          <a:p>
            <a:r>
              <a:rPr lang="en-US" dirty="0"/>
              <a:t>Assuming random inputs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xor4?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Hint: probability of output of xor4 being 0? 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nand4?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Energy</a:t>
            </a:r>
          </a:p>
          <a:p>
            <a:r>
              <a:rPr lang="en-US" dirty="0"/>
              <a:t>Today’s bottleneck</a:t>
            </a:r>
          </a:p>
          <a:p>
            <a:r>
              <a:rPr lang="en-US" dirty="0"/>
              <a:t>What drives</a:t>
            </a:r>
          </a:p>
          <a:p>
            <a:r>
              <a:rPr lang="en-US" dirty="0"/>
              <a:t>Efficiency of</a:t>
            </a:r>
          </a:p>
          <a:p>
            <a:pPr lvl="1"/>
            <a:r>
              <a:rPr lang="en-US" dirty="0"/>
              <a:t>Processors, </a:t>
            </a:r>
            <a:r>
              <a:rPr lang="en-US" dirty="0" err="1"/>
              <a:t>FPGAs</a:t>
            </a:r>
            <a:r>
              <a:rPr lang="en-US" dirty="0"/>
              <a:t>, accelerators</a:t>
            </a:r>
          </a:p>
          <a:p>
            <a:r>
              <a:rPr lang="en-US" dirty="0"/>
              <a:t>How does parallelism impact energy?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</a:t>
            </a:r>
            <a:br>
              <a:rPr lang="en-US" dirty="0"/>
            </a:br>
            <a:r>
              <a:rPr lang="en-US" dirty="0"/>
              <a:t>(random inputs)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1752600" y="2743200"/>
            <a:ext cx="784318" cy="708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>
            <a:off x="1752600" y="26670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35052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rot="5400000" flipH="1" flipV="1">
            <a:off x="1828800" y="2667000"/>
            <a:ext cx="609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219200" y="2057400"/>
            <a:ext cx="8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2438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2667000"/>
            <a:ext cx="361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Pswitch</a:t>
            </a:r>
            <a:r>
              <a:rPr lang="en-US" dirty="0"/>
              <a:t>=P(0@i)*P(1@i+1)</a:t>
            </a:r>
          </a:p>
          <a:p>
            <a:r>
              <a:rPr lang="en-US" dirty="0"/>
              <a:t>             +P(1@i)*P(0@i+1)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Energy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2057400" y="2438400"/>
          <a:ext cx="4681151" cy="17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1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4681151" cy="173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443E-5BDF-0743-AE27-BC35DF2207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755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  <a:cs typeface="Symbol" charset="2"/>
              </a:rPr>
              <a:t>C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>
                <a:latin typeface="+mn-lt"/>
                <a:cs typeface="Symbol" charset="2"/>
              </a:rPr>
              <a:t> == capacitance driven by each gate (including wire)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Rate (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/>
              <a:t>) Varies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Different logic (low/high bits, gate type)</a:t>
            </a:r>
          </a:p>
          <a:p>
            <a:r>
              <a:rPr lang="en-US" dirty="0"/>
              <a:t>Different usage</a:t>
            </a:r>
          </a:p>
          <a:p>
            <a:pPr lvl="1"/>
            <a:r>
              <a:rPr lang="en-US" dirty="0"/>
              <a:t>Gate off unused functional units</a:t>
            </a:r>
          </a:p>
          <a:p>
            <a:r>
              <a:rPr lang="en-US" dirty="0"/>
              <a:t>Data coded</a:t>
            </a:r>
          </a:p>
          <a:p>
            <a:r>
              <a:rPr lang="en-US" dirty="0"/>
              <a:t>Entropy in data</a:t>
            </a:r>
          </a:p>
          <a:p>
            <a:r>
              <a:rPr lang="en-US" dirty="0"/>
              <a:t>Average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5--15% plausible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49858" name="Content Placeholder 6"/>
          <p:cNvGraphicFramePr>
            <a:graphicFrameLocks noChangeAspect="1"/>
          </p:cNvGraphicFramePr>
          <p:nvPr/>
        </p:nvGraphicFramePr>
        <p:xfrm>
          <a:off x="4462462" y="3505200"/>
          <a:ext cx="46815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5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2" y="3505200"/>
                        <a:ext cx="468153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Wire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dirty="0"/>
              <a:t>Gates drive</a:t>
            </a:r>
          </a:p>
          <a:p>
            <a:pPr lvl="1"/>
            <a:r>
              <a:rPr lang="en-US" dirty="0"/>
              <a:t>Self</a:t>
            </a:r>
          </a:p>
          <a:p>
            <a:pPr lvl="1"/>
            <a:r>
              <a:rPr lang="en-US" dirty="0"/>
              <a:t>Inputs to other gates</a:t>
            </a:r>
          </a:p>
          <a:p>
            <a:pPr lvl="1"/>
            <a:r>
              <a:rPr lang="en-US" dirty="0"/>
              <a:t>Wire routing between self and other gates</a:t>
            </a:r>
          </a:p>
          <a:p>
            <a:r>
              <a:rPr lang="en-US" dirty="0"/>
              <a:t>Typically: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1828800"/>
          <a:ext cx="44053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7" name="Equation" r:id="rId3" imgW="1409700" imgH="203200" progId="Equation.3">
                  <p:embed/>
                </p:oleObj>
              </mc:Choice>
              <mc:Fallback>
                <p:oleObj name="Equation" r:id="rId3" imgW="140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44053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7" name="Content Placeholder 6"/>
          <p:cNvGraphicFramePr>
            <a:graphicFrameLocks noChangeAspect="1"/>
          </p:cNvGraphicFramePr>
          <p:nvPr/>
        </p:nvGraphicFramePr>
        <p:xfrm>
          <a:off x="5453062" y="0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8" name="Equation" r:id="rId5" imgW="1270000" imgH="469900" progId="Equation.3">
                  <p:embed/>
                </p:oleObj>
              </mc:Choice>
              <mc:Fallback>
                <p:oleObj name="Equation" r:id="rId5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0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3810000"/>
          <a:ext cx="4238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9" name="Equation" r:id="rId7" imgW="1130300" imgH="203200" progId="Equation.3">
                  <p:embed/>
                </p:oleObj>
              </mc:Choice>
              <mc:Fallback>
                <p:oleObj name="Equation" r:id="rId7" imgW="11303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4238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4648200"/>
            <a:ext cx="7124700" cy="20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wire capacitance relate to wire length?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C=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A/d</a:t>
            </a:r>
            <a:r>
              <a:rPr lang="en-US" dirty="0"/>
              <a:t> =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W</a:t>
            </a:r>
            <a:r>
              <a:rPr lang="en-US" dirty="0"/>
              <a:t>*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r>
              <a:rPr lang="en-US" dirty="0" err="1"/>
              <a:t>/d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 * 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endParaRPr lang="en-US" dirty="0"/>
          </a:p>
          <a:p>
            <a:r>
              <a:rPr lang="en-US" dirty="0"/>
              <a:t>Wire capacitance is linear in wire length</a:t>
            </a:r>
          </a:p>
          <a:p>
            <a:r>
              <a:rPr lang="en-US" dirty="0"/>
              <a:t>E.g. 1.7pF/cm (</a:t>
            </a:r>
            <a:r>
              <a:rPr lang="en-US" dirty="0" err="1"/>
              <a:t>preclass</a:t>
            </a:r>
            <a:r>
              <a:rPr lang="en-US" dirty="0"/>
              <a:t>)</a:t>
            </a:r>
          </a:p>
          <a:p>
            <a:r>
              <a:rPr lang="en-US" dirty="0"/>
              <a:t>Remains true if buffer wire</a:t>
            </a:r>
          </a:p>
          <a:p>
            <a:pPr lvl="1"/>
            <a:r>
              <a:rPr lang="en-US" dirty="0"/>
              <a:t>Add buffered segment at fixed lengths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7030A0"/>
                </a:solidFill>
              </a:rPr>
              <a:t>different use of word </a:t>
            </a:r>
            <a:r>
              <a:rPr lang="en-US" i="1" dirty="0">
                <a:solidFill>
                  <a:srgbClr val="7030A0"/>
                </a:solidFill>
              </a:rPr>
              <a:t>buffer</a:t>
            </a:r>
            <a:r>
              <a:rPr lang="en-US" dirty="0">
                <a:solidFill>
                  <a:srgbClr val="7030A0"/>
                </a:solidFill>
              </a:rPr>
              <a:t> than normal in this class – here we’re talking about adding a repeater to perform electrical signal restoration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Wire Driven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r>
              <a:rPr lang="en-US" dirty="0"/>
              <a:t>Care about locality</a:t>
            </a:r>
          </a:p>
          <a:p>
            <a:pPr lvl="1"/>
            <a:r>
              <a:rPr lang="en-US" dirty="0"/>
              <a:t>Long wires are higher energy</a:t>
            </a:r>
          </a:p>
          <a:p>
            <a:pPr lvl="1"/>
            <a:r>
              <a:rPr lang="en-US" dirty="0"/>
              <a:t>Producers near consumers</a:t>
            </a:r>
          </a:p>
          <a:p>
            <a:pPr lvl="1"/>
            <a:r>
              <a:rPr lang="en-US" dirty="0"/>
              <a:t>Memories near compute</a:t>
            </a:r>
          </a:p>
          <a:p>
            <a:pPr lvl="1"/>
            <a:r>
              <a:rPr lang="en-US" dirty="0"/>
              <a:t>Esp. for large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/>
              <a:t>i</a:t>
            </a:r>
            <a:r>
              <a:rPr lang="en-US" dirty="0" err="1"/>
              <a:t>’s</a:t>
            </a:r>
            <a:endParaRPr lang="en-US" dirty="0"/>
          </a:p>
          <a:p>
            <a:r>
              <a:rPr lang="en-US" dirty="0"/>
              <a:t>Care about size/area</a:t>
            </a:r>
          </a:p>
          <a:p>
            <a:pPr lvl="1"/>
            <a:r>
              <a:rPr lang="en-US" dirty="0"/>
              <a:t>Reduce (worst-case) distance must cross</a:t>
            </a:r>
          </a:p>
          <a:p>
            <a:r>
              <a:rPr lang="en-US" dirty="0"/>
              <a:t>Care about minimizing data movement</a:t>
            </a:r>
          </a:p>
          <a:p>
            <a:pPr lvl="1"/>
            <a:r>
              <a:rPr lang="en-US" dirty="0"/>
              <a:t>Less data, less often, smaller distances</a:t>
            </a:r>
          </a:p>
          <a:p>
            <a:r>
              <a:rPr lang="en-US" dirty="0"/>
              <a:t>Care about size of memories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Primary switching capacitance in wires </a:t>
            </a:r>
          </a:p>
          <a:p>
            <a:r>
              <a:rPr lang="en-US" dirty="0">
                <a:solidFill>
                  <a:srgbClr val="FF6600"/>
                </a:solidFill>
              </a:rPr>
              <a:t>C: How does energy of a read grow with capacity (N) of a memory bank?</a:t>
            </a:r>
          </a:p>
          <a:p>
            <a:r>
              <a:rPr lang="en-US" dirty="0">
                <a:solidFill>
                  <a:srgbClr val="FF6600"/>
                </a:solidFill>
              </a:rPr>
              <a:t>D: Energy per bit? </a:t>
            </a:r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18421" b="-18421"/>
              <a:stretch>
                <a:fillRect/>
              </a:stretch>
            </p:blipFill>
          </mc:Choice>
          <mc:Fallback>
            <p:blipFill>
              <a:blip r:embed="rId3"/>
              <a:srcRect t="-18421" b="-18421"/>
              <a:stretch>
                <a:fillRect/>
              </a:stretch>
            </p:blipFill>
          </mc:Fallback>
        </mc:AlternateContent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Implications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energy can be expensive</a:t>
            </a:r>
          </a:p>
          <a:p>
            <a:r>
              <a:rPr lang="en-US" dirty="0"/>
              <a:t>Small memories cost less energy than large memories</a:t>
            </a:r>
          </a:p>
          <a:p>
            <a:pPr lvl="1"/>
            <a:r>
              <a:rPr lang="en-US" dirty="0"/>
              <a:t>Use data from small memories as much as possible</a:t>
            </a:r>
          </a:p>
          <a:p>
            <a:r>
              <a:rPr lang="en-US" dirty="0"/>
              <a:t>Cheaper to re-use data item from register than re-reading from memory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Energy dominates</a:t>
            </a:r>
          </a:p>
          <a:p>
            <a:pPr lvl="1"/>
            <a:r>
              <a:rPr lang="en-US" dirty="0"/>
              <a:t>Including limiting performance</a:t>
            </a:r>
          </a:p>
          <a:p>
            <a:r>
              <a:rPr lang="en-US" dirty="0"/>
              <a:t>Make memories small and wires short</a:t>
            </a:r>
          </a:p>
          <a:p>
            <a:pPr lvl="1"/>
            <a:r>
              <a:rPr lang="en-US" dirty="0"/>
              <a:t>Small memories cost less energy per read</a:t>
            </a:r>
          </a:p>
          <a:p>
            <a:r>
              <a:rPr lang="en-US" dirty="0"/>
              <a:t>Accelerators reduce energy</a:t>
            </a:r>
          </a:p>
          <a:p>
            <a:pPr lvl="1"/>
            <a:r>
              <a:rPr lang="en-US" dirty="0"/>
              <a:t>Compared to processors</a:t>
            </a:r>
          </a:p>
          <a:p>
            <a:r>
              <a:rPr lang="en-US" dirty="0"/>
              <a:t>Can tune parallelism to minimize energy</a:t>
            </a:r>
          </a:p>
          <a:p>
            <a:pPr lvl="1"/>
            <a:r>
              <a:rPr lang="en-US" dirty="0"/>
              <a:t>Typically, the more parallel implementation costs less energy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Implications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467600" cy="421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Processor instruction 100x more than arithmetic</a:t>
            </a:r>
          </a:p>
          <a:p>
            <a:r>
              <a:rPr lang="en-US" dirty="0"/>
              <a:t>Register read 2x</a:t>
            </a:r>
          </a:p>
          <a:p>
            <a:r>
              <a:rPr lang="en-US" dirty="0"/>
              <a:t>RAM read 10x</a:t>
            </a:r>
          </a:p>
          <a:p>
            <a:r>
              <a:rPr lang="en-US" dirty="0">
                <a:solidFill>
                  <a:srgbClr val="FF6600"/>
                </a:solidFill>
              </a:rPr>
              <a:t>Why processor instruction &gt; </a:t>
            </a:r>
            <a:r>
              <a:rPr lang="en-US" dirty="0" err="1">
                <a:solidFill>
                  <a:srgbClr val="FF6600"/>
                </a:solidFill>
              </a:rPr>
              <a:t>arith</a:t>
            </a:r>
            <a:r>
              <a:rPr lang="en-US" dirty="0">
                <a:solidFill>
                  <a:srgbClr val="FF6600"/>
                </a:solidFill>
              </a:rPr>
              <a:t> operation?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48" y="3048000"/>
            <a:ext cx="4631251" cy="2612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Processors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114800"/>
          </a:xfrm>
        </p:spPr>
        <p:txBody>
          <a:bodyPr/>
          <a:lstStyle/>
          <a:p>
            <a:r>
              <a:rPr lang="en-US" dirty="0"/>
              <a:t>Very little into actual computation</a:t>
            </a:r>
          </a:p>
          <a:p>
            <a:r>
              <a:rPr lang="en-US" dirty="0"/>
              <a:t>Determine and Fetch Instruction</a:t>
            </a:r>
          </a:p>
          <a:p>
            <a:r>
              <a:rPr lang="en-US" dirty="0"/>
              <a:t>Read and Write data from memories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140200" cy="55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4772"/>
            <a:ext cx="4114800" cy="27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5943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[Dally et al. / </a:t>
            </a:r>
          </a:p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Computer 2008]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 A9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Estimate find: 0.5W at 800MHz in 40nm</a:t>
            </a:r>
          </a:p>
          <a:p>
            <a:r>
              <a:rPr lang="en-US" dirty="0"/>
              <a:t>0.5/0.8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-9 </a:t>
            </a:r>
            <a:r>
              <a:rPr lang="en-US" dirty="0"/>
              <a:t>J/</a:t>
            </a:r>
            <a:r>
              <a:rPr lang="en-US" dirty="0" err="1"/>
              <a:t>instr</a:t>
            </a:r>
            <a:endParaRPr lang="en-US" dirty="0"/>
          </a:p>
          <a:p>
            <a:r>
              <a:rPr lang="en-US" dirty="0"/>
              <a:t>~600pJ/instr</a:t>
            </a:r>
          </a:p>
          <a:p>
            <a:r>
              <a:rPr lang="en-US" dirty="0"/>
              <a:t>Scale to 28nm</a:t>
            </a:r>
          </a:p>
          <a:p>
            <a:pPr lvl="1"/>
            <a:r>
              <a:rPr lang="en-US" dirty="0"/>
              <a:t>maybe 0.7*600—0.5*600</a:t>
            </a:r>
          </a:p>
          <a:p>
            <a:pPr lvl="1"/>
            <a:r>
              <a:rPr lang="en-US" dirty="0"/>
              <a:t>300—400pJ/instr ?</a:t>
            </a:r>
          </a:p>
          <a:p>
            <a:r>
              <a:rPr lang="en-US" dirty="0"/>
              <a:t>Is superscalar </a:t>
            </a:r>
            <a:r>
              <a:rPr lang="en-US" dirty="0" err="1"/>
              <a:t>w</a:t>
            </a:r>
            <a:r>
              <a:rPr lang="en-US" dirty="0"/>
              <a:t>/ neon, so not as simple a processor as previous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Zynq (7-series, 28nm)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ARM A9 instruction 300—400pJ</a:t>
            </a:r>
          </a:p>
          <a:p>
            <a:r>
              <a:rPr lang="en-US" dirty="0"/>
              <a:t>ARM A9 L1 cache read 23pJ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6002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4x32b Neon vector add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32b adds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8x16b Neon vector multiply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16x16 multiplies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Performing an operation in a pipelined </a:t>
            </a:r>
            <a:r>
              <a:rPr lang="en-US" dirty="0" err="1">
                <a:solidFill>
                  <a:srgbClr val="0000FF"/>
                </a:solidFill>
              </a:rPr>
              <a:t>datapath</a:t>
            </a:r>
            <a:r>
              <a:rPr lang="en-US" dirty="0">
                <a:solidFill>
                  <a:srgbClr val="0000FF"/>
                </a:solidFill>
              </a:rPr>
              <a:t> can be orders of magnitude less energy than on a processor</a:t>
            </a:r>
          </a:p>
          <a:p>
            <a:pPr lvl="1"/>
            <a:r>
              <a:rPr lang="en-US" dirty="0"/>
              <a:t>ARM 300pJ vs. 1.3pJ 32b add</a:t>
            </a:r>
          </a:p>
          <a:p>
            <a:pPr lvl="1"/>
            <a:r>
              <a:rPr lang="en-US" dirty="0"/>
              <a:t>Even neon 300pJ vs. 4x1.3pJ for 4x32b add</a:t>
            </a:r>
          </a:p>
          <a:p>
            <a:pPr lvl="1"/>
            <a:r>
              <a:rPr lang="en-US" dirty="0"/>
              <a:t>300pJ vs. 8x8pJ for 8 16x16b multiplies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295400"/>
          </a:xfrm>
        </p:spPr>
        <p:txBody>
          <a:bodyPr/>
          <a:lstStyle/>
          <a:p>
            <a:r>
              <a:rPr lang="en-US" dirty="0"/>
              <a:t>Reading from OCM order of magnitude less than from DRAM</a:t>
            </a:r>
          </a:p>
          <a:p>
            <a:r>
              <a:rPr lang="en-US" dirty="0"/>
              <a:t>…and BRAM half that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2954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r>
              <a:rPr lang="en-US" dirty="0"/>
              <a:t>Growing domain of portables</a:t>
            </a:r>
          </a:p>
          <a:p>
            <a:pPr lvl="1"/>
            <a:r>
              <a:rPr lang="en-US" dirty="0"/>
              <a:t>Less energy/op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battery life</a:t>
            </a:r>
            <a:endParaRPr lang="en-US" dirty="0"/>
          </a:p>
          <a:p>
            <a:r>
              <a:rPr lang="en-US" dirty="0"/>
              <a:t>Global Energy Crisis</a:t>
            </a:r>
          </a:p>
          <a:p>
            <a:r>
              <a:rPr lang="en-US" sz="3200" dirty="0"/>
              <a:t>Power-envelope at key limit</a:t>
            </a:r>
          </a:p>
          <a:p>
            <a:pPr lvl="1"/>
            <a:r>
              <a:rPr lang="en-US" dirty="0"/>
              <a:t>E reduce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increase compute in P-envelope</a:t>
            </a:r>
          </a:p>
          <a:p>
            <a:pPr lvl="1"/>
            <a:r>
              <a:rPr lang="en-US" dirty="0"/>
              <a:t>Scaling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 </a:t>
            </a:r>
            <a:r>
              <a:rPr lang="en-US" dirty="0"/>
              <a:t>Power density </a:t>
            </a:r>
            <a:r>
              <a:rPr lang="en-US" b="1" dirty="0"/>
              <a:t>not</a:t>
            </a:r>
            <a:r>
              <a:rPr lang="en-US" dirty="0"/>
              <a:t> transistors limit sustained ops/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Server rooms</a:t>
            </a:r>
          </a:p>
          <a:p>
            <a:pPr lvl="2"/>
            <a:r>
              <a:rPr lang="en-US" dirty="0"/>
              <a:t>Cost-of-ownership </a:t>
            </a:r>
            <a:r>
              <a:rPr lang="en-US" b="1" dirty="0"/>
              <a:t>not</a:t>
            </a:r>
            <a:r>
              <a:rPr lang="en-US" dirty="0"/>
              <a:t> dominated by Silicon</a:t>
            </a:r>
          </a:p>
          <a:p>
            <a:pPr lvl="3"/>
            <a:r>
              <a:rPr lang="en-US" sz="2800" dirty="0">
                <a:solidFill>
                  <a:srgbClr val="3366FF"/>
                </a:solidFill>
              </a:rPr>
              <a:t>Cooling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Power</a:t>
            </a:r>
            <a:r>
              <a:rPr lang="en-US" sz="2800" dirty="0"/>
              <a:t>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90nm</a:t>
            </a:r>
          </a:p>
          <a:p>
            <a:r>
              <a:rPr lang="en-US" dirty="0"/>
              <a:t>FPGA: </a:t>
            </a:r>
            <a:r>
              <a:rPr lang="en-US" dirty="0" err="1"/>
              <a:t>Stratix</a:t>
            </a:r>
            <a:r>
              <a:rPr lang="en-US" dirty="0"/>
              <a:t> II</a:t>
            </a:r>
          </a:p>
          <a:p>
            <a:r>
              <a:rPr lang="en-US" dirty="0" err="1"/>
              <a:t>STMicro</a:t>
            </a:r>
            <a:r>
              <a:rPr lang="en-US" dirty="0"/>
              <a:t> CMOS090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598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[Kuon/Rose TRCADv26n2p203--215 2007]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1143000"/>
          </a:xfrm>
        </p:spPr>
        <p:txBody>
          <a:bodyPr/>
          <a:lstStyle/>
          <a:p>
            <a:pPr algn="l"/>
            <a:r>
              <a:rPr lang="en-US" sz="4000" dirty="0"/>
              <a:t>FPGA vs. Std Cell</a:t>
            </a:r>
            <a:br>
              <a:rPr lang="en-US" dirty="0"/>
            </a:br>
            <a:r>
              <a:rPr lang="en-US" dirty="0"/>
              <a:t>Energy</a:t>
            </a:r>
          </a:p>
        </p:txBody>
      </p:sp>
      <p:pic>
        <p:nvPicPr>
          <p:cNvPr id="5120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0"/>
            <a:ext cx="4692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/>
              <a:t>FPGA Disadvantage to Custom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/>
              <a:t>Interconnect Energy</a:t>
            </a:r>
          </a:p>
          <a:p>
            <a:pPr lvl="1"/>
            <a:r>
              <a:rPr lang="en-US" dirty="0"/>
              <a:t>Long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capacitance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</a:t>
            </a:r>
          </a:p>
          <a:p>
            <a:pPr lvl="1"/>
            <a:r>
              <a:rPr lang="en-US" dirty="0">
                <a:sym typeface="Wingdings"/>
              </a:rPr>
              <a:t>Switch Energy is an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5092700" cy="2785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172200"/>
            <a:ext cx="292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  <a:latin typeface="+mn-lt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Tuan et al./FPGA 2006]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two orders of magnitude higher energy than custom accelerator</a:t>
            </a:r>
          </a:p>
          <a:p>
            <a:r>
              <a:rPr lang="en-US" dirty="0"/>
              <a:t>FPGA accelerator in between</a:t>
            </a:r>
          </a:p>
          <a:p>
            <a:pPr lvl="1"/>
            <a:r>
              <a:rPr lang="en-US" dirty="0"/>
              <a:t>Order of magnitude lower than processor</a:t>
            </a:r>
          </a:p>
          <a:p>
            <a:pPr lvl="1"/>
            <a:r>
              <a:rPr lang="en-US" dirty="0"/>
              <a:t>Order of magnitude higher than custom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7734300" cy="116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Parallelism and Energy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M=10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153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Consumption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exploit, we must consume the data local to the memory.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broke the memory into 4 blocks, but still routed to a single processor?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Interconnect energy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reading from top right?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/>
              <a:t>E=Emem(M/4) + 2*sqrt(M/4)*</a:t>
            </a:r>
            <a:r>
              <a:rPr lang="en-US" dirty="0" err="1"/>
              <a:t>Cwire</a:t>
            </a:r>
            <a:endParaRPr lang="en-US" dirty="0"/>
          </a:p>
          <a:p>
            <a:r>
              <a:rPr lang="en-US" dirty="0"/>
              <a:t>(simplify assume 2C</a:t>
            </a:r>
            <a:r>
              <a:rPr lang="en-US" baseline="-25000" dirty="0"/>
              <a:t>wire</a:t>
            </a:r>
            <a:r>
              <a:rPr lang="en-US" dirty="0"/>
              <a:t>~= unit)</a:t>
            </a:r>
          </a:p>
          <a:p>
            <a:r>
              <a:rPr lang="en-US" dirty="0"/>
              <a:t>E=sqrt(M/4) + sqrt(M/4)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/>
          <a:lstStyle/>
          <a:p>
            <a:r>
              <a:rPr lang="en-US" dirty="0"/>
              <a:t>Near mem = E(M/4)=(1/2) sqrt(M)</a:t>
            </a:r>
          </a:p>
          <a:p>
            <a:r>
              <a:rPr lang="en-US" dirty="0"/>
              <a:t>Far </a:t>
            </a:r>
            <a:r>
              <a:rPr lang="en-US" dirty="0" err="1"/>
              <a:t>mem</a:t>
            </a:r>
            <a:r>
              <a:rPr lang="en-US" dirty="0"/>
              <a:t> = </a:t>
            </a:r>
            <a:r>
              <a:rPr lang="en-US" dirty="0" err="1"/>
              <a:t>sqrt(M</a:t>
            </a:r>
            <a:r>
              <a:rPr lang="en-US" dirty="0"/>
              <a:t>)  [previous slide]</a:t>
            </a:r>
          </a:p>
          <a:p>
            <a:r>
              <a:rPr lang="en-US" dirty="0"/>
              <a:t>Other two = E(M/4)+sqrt(M/4)*</a:t>
            </a:r>
            <a:r>
              <a:rPr lang="en-US" dirty="0" err="1"/>
              <a:t>Cwire</a:t>
            </a:r>
            <a:br>
              <a:rPr lang="en-US" dirty="0"/>
            </a:br>
            <a:r>
              <a:rPr lang="en-US" dirty="0"/>
              <a:t>                 = (1/2+1/4)sqrt(M)</a:t>
            </a:r>
          </a:p>
          <a:p>
            <a:endParaRPr lang="en-US" dirty="0"/>
          </a:p>
          <a:p>
            <a:r>
              <a:rPr lang="en-US" dirty="0"/>
              <a:t>Average:</a:t>
            </a:r>
          </a:p>
          <a:p>
            <a:pPr lvl="1">
              <a:buNone/>
            </a:pPr>
            <a:r>
              <a:rPr lang="en-US" dirty="0" err="1"/>
              <a:t>Sqrt(M</a:t>
            </a:r>
            <a:r>
              <a:rPr lang="en-US" dirty="0"/>
              <a:t>)*(1/4)(1/2+2*3/4+1)</a:t>
            </a:r>
          </a:p>
          <a:p>
            <a:pPr lvl="1">
              <a:buNone/>
            </a:pPr>
            <a:r>
              <a:rPr lang="en-US" dirty="0"/>
              <a:t>         = ¾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consume data near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148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1--4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200K gates/mm</a:t>
            </a:r>
            <a:r>
              <a:rPr lang="en-US" baseline="30000" dirty="0"/>
              <a:t>2</a:t>
            </a:r>
          </a:p>
          <a:p>
            <a:r>
              <a:rPr lang="en-US" dirty="0"/>
              <a:t>5*10</a:t>
            </a:r>
            <a:r>
              <a:rPr lang="en-US" sz="3200" baseline="30000" dirty="0"/>
              <a:t>-15 </a:t>
            </a:r>
            <a:r>
              <a:rPr lang="en-US" dirty="0"/>
              <a:t>J/gate switch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Gates on 1cm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r>
              <a:rPr lang="en-US" dirty="0">
                <a:solidFill>
                  <a:srgbClr val="FF6600"/>
                </a:solidFill>
              </a:rPr>
              <a:t>Energy to switch all?</a:t>
            </a:r>
          </a:p>
          <a:p>
            <a:r>
              <a:rPr lang="en-US" dirty="0">
                <a:solidFill>
                  <a:srgbClr val="FF6600"/>
                </a:solidFill>
              </a:rPr>
              <a:t>Power at 1GHz?</a:t>
            </a:r>
          </a:p>
          <a:p>
            <a:r>
              <a:rPr lang="en-US" dirty="0">
                <a:solidFill>
                  <a:srgbClr val="FF6600"/>
                </a:solidFill>
              </a:rPr>
              <a:t>Fraction can switch with 10W/cm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power budget?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 PE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need to communicate between parallel processing elements [</a:t>
            </a:r>
            <a:r>
              <a:rPr lang="en-US" dirty="0" err="1"/>
              <a:t>PEs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(and memories)</a:t>
            </a:r>
          </a:p>
          <a:p>
            <a:r>
              <a:rPr lang="en-US" dirty="0"/>
              <a:t>Must pay for energy to move data between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Energy: Read 4 memories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/4, route 4x4 crossbar, write 4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memories?</a:t>
            </a:r>
          </a:p>
          <a:p>
            <a:r>
              <a:rPr lang="en-US" dirty="0">
                <a:solidFill>
                  <a:srgbClr val="FF6600"/>
                </a:solidFill>
              </a:rPr>
              <a:t>Energy: 4 reads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memory, 4 writes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6070600" cy="28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Larger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parallel design</a:t>
            </a:r>
          </a:p>
          <a:p>
            <a:pPr lvl="1"/>
            <a:r>
              <a:rPr lang="en-US" dirty="0"/>
              <a:t>Has more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Adds interconnect</a:t>
            </a:r>
          </a:p>
          <a:p>
            <a:pPr>
              <a:buFont typeface="Wingdings" pitchFamily="-111" charset="2"/>
              <a:buChar char="à"/>
            </a:pPr>
            <a:r>
              <a:rPr lang="en-US" dirty="0">
                <a:sym typeface="Wingdings"/>
              </a:rPr>
              <a:t>Total area &gt; less parallel design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ym typeface="Wingdings"/>
              </a:rPr>
              <a:t>More area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energy in communication between </a:t>
            </a:r>
            <a:r>
              <a:rPr lang="en-US" dirty="0" err="1">
                <a:sym typeface="Wingdings"/>
              </a:rPr>
              <a:t>PEs</a:t>
            </a:r>
            <a:endParaRPr lang="en-US" dirty="0">
              <a:sym typeface="Wingdings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Could increase energy!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we minimize total energy?</a:t>
            </a:r>
          </a:p>
          <a:p>
            <a:pPr lvl="1"/>
            <a:r>
              <a:rPr lang="en-US" dirty="0"/>
              <a:t>Both memory and communication</a:t>
            </a:r>
          </a:p>
          <a:p>
            <a:r>
              <a:rPr lang="en-US" dirty="0"/>
              <a:t>Design axis P – number of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What P minimizes energy?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r>
              <a:rPr lang="en-US" dirty="0"/>
              <a:t>Communication = </a:t>
            </a:r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 err="1"/>
              <a:t>(I,O</a:t>
            </a:r>
            <a:r>
              <a:rPr lang="en-US" dirty="0"/>
              <a:t>)=4*I*O</a:t>
            </a:r>
          </a:p>
          <a:p>
            <a:r>
              <a:rPr lang="en-US" dirty="0"/>
              <a:t>P Processors</a:t>
            </a:r>
          </a:p>
          <a:p>
            <a:r>
              <a:rPr lang="en-US" dirty="0"/>
              <a:t>N total data</a:t>
            </a:r>
          </a:p>
          <a:p>
            <a:r>
              <a:rPr lang="en-US" dirty="0"/>
              <a:t>Possibly communicate each result to other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Memory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N data over P memories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/>
              <a:t>N total memory operations</a:t>
            </a:r>
          </a:p>
          <a:p>
            <a:r>
              <a:rPr lang="en-US" dirty="0"/>
              <a:t>Memory energy: N*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>
                <a:solidFill>
                  <a:srgbClr val="0000FF"/>
                </a:solidFill>
              </a:rPr>
              <a:t>Memory energy decrease with 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Crossbar with P inputs and P outputs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/>
              <a:t>=4*P*P</a:t>
            </a:r>
          </a:p>
          <a:p>
            <a:r>
              <a:rPr lang="en-US" dirty="0"/>
              <a:t>Crossbar used N/P times</a:t>
            </a:r>
          </a:p>
          <a:p>
            <a:r>
              <a:rPr lang="en-US" dirty="0"/>
              <a:t>Crossbar energy: 4*N*P</a:t>
            </a:r>
          </a:p>
          <a:p>
            <a:r>
              <a:rPr lang="en-US" dirty="0">
                <a:solidFill>
                  <a:srgbClr val="0000FF"/>
                </a:solidFill>
              </a:rPr>
              <a:t>Communication energy increase with 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1981200"/>
          <a:ext cx="38100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0" name="Equation" r:id="rId3" imgW="1409700" imgH="444500" progId="Equation.3">
                  <p:embed/>
                </p:oleObj>
              </mc:Choice>
              <mc:Fallback>
                <p:oleObj name="Equation" r:id="rId3" imgW="1409700" imgH="4445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38100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838200" y="4343400"/>
          <a:ext cx="33988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1" name="Equation" r:id="rId5" imgW="1257300" imgH="495300" progId="Equation.3">
                  <p:embed/>
                </p:oleObj>
              </mc:Choice>
              <mc:Fallback>
                <p:oleObj name="Equation" r:id="rId5" imgW="12573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3398837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N=10</a:t>
            </a:r>
            <a:r>
              <a:rPr lang="en-US" baseline="30000" dirty="0"/>
              <a:t>6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r>
              <a:rPr lang="en-US" dirty="0"/>
              <a:t>Per operation becomes: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0" name="Equation" r:id="rId3" imgW="1257300" imgH="495300" progId="Equation.3">
                  <p:embed/>
                </p:oleObj>
              </mc:Choice>
              <mc:Fallback>
                <p:oleObj name="Equation" r:id="rId3" imgW="1257300" imgH="4953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339883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9C1C5-8285-2C4E-BF2E-4EB03E7E5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20" y="5219700"/>
            <a:ext cx="212598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/>
              <a:t>Energy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P=100</a:t>
            </a:r>
          </a:p>
          <a:p>
            <a:r>
              <a:rPr lang="en-US" dirty="0">
                <a:solidFill>
                  <a:srgbClr val="FF6600"/>
                </a:solidFill>
              </a:rPr>
              <a:t>Energy minimizing 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Energy?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C70DC-B64F-5944-AE27-B0757603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95" y="5187043"/>
            <a:ext cx="212598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31B6-A178-F244-A64E-E13DFAAF85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Challenge: Power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019067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communication is local, don’t need crossbar</a:t>
            </a:r>
          </a:p>
          <a:p>
            <a:r>
              <a:rPr lang="en-US" dirty="0"/>
              <a:t>Communication energy scales less than P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Can scale as low as P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High Locality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=constant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=10</a:t>
            </a:r>
          </a:p>
          <a:p>
            <a:r>
              <a:rPr lang="en-US" dirty="0"/>
              <a:t>Total </a:t>
            </a:r>
            <a:r>
              <a:rPr lang="en-US" dirty="0" err="1"/>
              <a:t>comm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   N*10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12838" y="4343400"/>
          <a:ext cx="2849562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1" name="Equation" r:id="rId3" imgW="1054100" imgH="495300" progId="Equation.3">
                  <p:embed/>
                </p:oleObj>
              </mc:Choice>
              <mc:Fallback>
                <p:oleObj name="Equation" r:id="rId3" imgW="10541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43400"/>
                        <a:ext cx="2849562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energy minimizing P?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3873199" cy="3522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87812-3F06-824A-B5F5-76D0CC9A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94562"/>
            <a:ext cx="3543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Locality Matters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P depends on communication locality</a:t>
            </a:r>
          </a:p>
          <a:p>
            <a:pPr lvl="1"/>
            <a:r>
              <a:rPr lang="en-US" dirty="0"/>
              <a:t>Very local problems always benefit from parallelism</a:t>
            </a:r>
          </a:p>
          <a:p>
            <a:pPr lvl="1"/>
            <a:r>
              <a:rPr lang="en-US" dirty="0"/>
              <a:t>Highly interconnected problems must balance energies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intermediate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Tune Parallelism: </a:t>
            </a:r>
            <a:r>
              <a:rPr lang="en-US" dirty="0" err="1"/>
              <a:t>Stratix</a:t>
            </a:r>
            <a:r>
              <a:rPr lang="en-US" dirty="0"/>
              <a:t>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8058669" cy="354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2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FPGA 2015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Scaling with Problem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416969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7577"/>
            <a:ext cx="4219626" cy="299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445E-0673-D84D-B533-2D3AAD23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Power vs.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454F-A811-7841-B991-E6BEFF0C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371600"/>
            <a:ext cx="7772400" cy="5105400"/>
          </a:xfrm>
        </p:spPr>
        <p:txBody>
          <a:bodyPr/>
          <a:lstStyle/>
          <a:p>
            <a:r>
              <a:rPr lang="en-US" dirty="0"/>
              <a:t>Notice: main comparisons are energy for operation</a:t>
            </a:r>
          </a:p>
          <a:p>
            <a:pPr lvl="1"/>
            <a:r>
              <a:rPr lang="en-US" dirty="0"/>
              <a:t>Not power</a:t>
            </a:r>
          </a:p>
          <a:p>
            <a:r>
              <a:rPr lang="en-US" dirty="0"/>
              <a:t>Power is rate of energy use</a:t>
            </a:r>
          </a:p>
          <a:p>
            <a:pPr lvl="1"/>
            <a:r>
              <a:rPr lang="en-US" dirty="0"/>
              <a:t>Can slow down clock to reduce power</a:t>
            </a:r>
          </a:p>
          <a:p>
            <a:pPr lvl="1"/>
            <a:r>
              <a:rPr lang="en-US" dirty="0"/>
              <a:t>Power alone doesn’t tell us energy requirement or energy efficiency</a:t>
            </a:r>
          </a:p>
          <a:p>
            <a:pPr lvl="2"/>
            <a:r>
              <a:rPr lang="en-US" dirty="0"/>
              <a:t>Need to also know time</a:t>
            </a:r>
          </a:p>
          <a:p>
            <a:r>
              <a:rPr lang="en-US" dirty="0"/>
              <a:t>Most questions on project are about energy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70DA8-DB4F-8940-9B18-B514E219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E583A-13F7-4342-B28D-9C96125F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38401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Energy dominance</a:t>
            </a:r>
          </a:p>
          <a:p>
            <a:r>
              <a:rPr lang="en-US" dirty="0"/>
              <a:t>With power-density budget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The most energy efficient architecture delivers the most performance</a:t>
            </a:r>
          </a:p>
          <a:p>
            <a:r>
              <a:rPr lang="en-US" dirty="0"/>
              <a:t>Make memories small and wires short</a:t>
            </a:r>
          </a:p>
          <a:p>
            <a:r>
              <a:rPr lang="en-US" dirty="0" err="1"/>
              <a:t>SoC</a:t>
            </a:r>
            <a:r>
              <a:rPr lang="en-US" dirty="0"/>
              <a:t>, accelerators reduce energy by reducing processor instruction execution overhead</a:t>
            </a:r>
          </a:p>
          <a:p>
            <a:r>
              <a:rPr lang="en-US" dirty="0"/>
              <a:t>Parallel design exploit </a:t>
            </a:r>
            <a:r>
              <a:rPr lang="en-US" dirty="0" err="1"/>
              <a:t>locality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reduce</a:t>
            </a:r>
            <a:r>
              <a:rPr lang="en-US" dirty="0"/>
              <a:t> energy</a:t>
            </a:r>
          </a:p>
          <a:p>
            <a:r>
              <a:rPr lang="en-US" dirty="0"/>
              <a:t>Optimal parallelism for problem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Driven by communication structure, size</a:t>
            </a:r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P3 I/O and Energy Milestone</a:t>
            </a:r>
          </a:p>
          <a:p>
            <a:pPr lvl="1"/>
            <a:r>
              <a:rPr lang="en-US" dirty="0">
                <a:sym typeface="Wingdings"/>
              </a:rPr>
              <a:t>Due Friday</a:t>
            </a:r>
          </a:p>
          <a:p>
            <a:pPr lvl="1"/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385F-ECB9-F24C-9C44-1878DB97CF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Origin of Power Challenge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Limited capacity to remove heat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~100W/cm</a:t>
            </a:r>
            <a:r>
              <a:rPr lang="en-US" sz="2400" baseline="30000" dirty="0"/>
              <a:t>2</a:t>
            </a:r>
            <a:r>
              <a:rPr lang="en-US" sz="2400" dirty="0"/>
              <a:t> force air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1-10W/cm</a:t>
            </a:r>
            <a:r>
              <a:rPr lang="en-US" sz="2400" baseline="30000" dirty="0"/>
              <a:t>2</a:t>
            </a:r>
            <a:r>
              <a:rPr lang="en-US" sz="2400" dirty="0"/>
              <a:t> ambient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Transistors per chip grow at Moore’s Law rate = (1/F)</a:t>
            </a:r>
            <a:r>
              <a:rPr lang="en-US" sz="2800" baseline="30000" dirty="0"/>
              <a:t>2  </a:t>
            </a:r>
            <a:r>
              <a:rPr lang="en-US" sz="2800" dirty="0"/>
              <a:t>  </a:t>
            </a:r>
            <a:endParaRPr lang="en-US" sz="2800" baseline="30000" dirty="0"/>
          </a:p>
          <a:p>
            <a:pPr>
              <a:lnSpc>
                <a:spcPct val="90000"/>
              </a:lnSpc>
            </a:pPr>
            <a:r>
              <a:rPr lang="en-US" sz="2800" dirty="0"/>
              <a:t>Energy/transistor must decrease at this rate to keep constant power density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  <a:r>
              <a:rPr lang="en-US" sz="2800" dirty="0">
                <a:sym typeface="Symbol" pitchFamily="1" charset="2"/>
              </a:rPr>
              <a:t>f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…but V scaling more slowly than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40-years-processor-tr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268"/>
            <a:ext cx="9144000" cy="5851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Intel Power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AEFE-1BD5-C84C-BBE2-3C08AEF8D5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2466" name="Picture 2" descr="Z:\nikil\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705600" cy="49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62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25658</TotalTime>
  <Words>2167</Words>
  <Application>Microsoft Macintosh PowerPoint</Application>
  <PresentationFormat>On-screen Show (4:3)</PresentationFormat>
  <Paragraphs>461</Paragraphs>
  <Slides>69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ＭＳ ゴシック</vt:lpstr>
      <vt:lpstr>Arial</vt:lpstr>
      <vt:lpstr>Symbol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Energy</vt:lpstr>
      <vt:lpstr>Preclass 1--4</vt:lpstr>
      <vt:lpstr>Challenge: Power</vt:lpstr>
      <vt:lpstr>Origin of Power Challenge</vt:lpstr>
      <vt:lpstr>PowerPoint Presentation</vt:lpstr>
      <vt:lpstr>Intel Power Density</vt:lpstr>
      <vt:lpstr>Impact</vt:lpstr>
      <vt:lpstr>Impact</vt:lpstr>
      <vt:lpstr>Energy</vt:lpstr>
      <vt:lpstr>Leakage Energy</vt:lpstr>
      <vt:lpstr>Switching Energy</vt:lpstr>
      <vt:lpstr>Energy</vt:lpstr>
      <vt:lpstr>Voltage</vt:lpstr>
      <vt:lpstr>Total Energy vs. Voltage</vt:lpstr>
      <vt:lpstr>Switching Energy</vt:lpstr>
      <vt:lpstr>Data Dependent Activity</vt:lpstr>
      <vt:lpstr>Gate Output Switching (random inputs)</vt:lpstr>
      <vt:lpstr>Switching Energy</vt:lpstr>
      <vt:lpstr>Switching Rate (ai) Varies</vt:lpstr>
      <vt:lpstr>Switching Energy</vt:lpstr>
      <vt:lpstr>Wire Driven</vt:lpstr>
      <vt:lpstr>Wire Capacitance</vt:lpstr>
      <vt:lpstr>Wire Capacitance</vt:lpstr>
      <vt:lpstr>Wire Driven Implications</vt:lpstr>
      <vt:lpstr>Preclass 5</vt:lpstr>
      <vt:lpstr>Memory Implications</vt:lpstr>
      <vt:lpstr>Architectural Implications</vt:lpstr>
      <vt:lpstr>Component Numbers</vt:lpstr>
      <vt:lpstr>Component Numbers</vt:lpstr>
      <vt:lpstr>Processors and Energy</vt:lpstr>
      <vt:lpstr>ARM Cortex A9</vt:lpstr>
      <vt:lpstr>Zynq (7-series, 28nm)</vt:lpstr>
      <vt:lpstr>Compare</vt:lpstr>
      <vt:lpstr>Compare</vt:lpstr>
      <vt:lpstr>Programmable Datapath</vt:lpstr>
      <vt:lpstr>Zynq</vt:lpstr>
      <vt:lpstr>FPGA vs. Std Cell Energy</vt:lpstr>
      <vt:lpstr>FPGA Disadvantage to Custom</vt:lpstr>
      <vt:lpstr>Simplified Comparison</vt:lpstr>
      <vt:lpstr>Parallelism and Energy</vt:lpstr>
      <vt:lpstr>Preclass 6</vt:lpstr>
      <vt:lpstr>Local Consumption</vt:lpstr>
      <vt:lpstr>Cheat?</vt:lpstr>
      <vt:lpstr>Cheat?</vt:lpstr>
      <vt:lpstr>Cheat?</vt:lpstr>
      <vt:lpstr>Exploit Locality</vt:lpstr>
      <vt:lpstr>Inter PE Communication</vt:lpstr>
      <vt:lpstr>Preclass 7</vt:lpstr>
      <vt:lpstr>Parallel Larger</vt:lpstr>
      <vt:lpstr>Continuum Question</vt:lpstr>
      <vt:lpstr>Simple Model</vt:lpstr>
      <vt:lpstr>Simple Model: Memory</vt:lpstr>
      <vt:lpstr>Simple Model: Communication</vt:lpstr>
      <vt:lpstr>Simple Model</vt:lpstr>
      <vt:lpstr>Preclass 8</vt:lpstr>
      <vt:lpstr>Preclass 8</vt:lpstr>
      <vt:lpstr>Graph</vt:lpstr>
      <vt:lpstr>High Locality</vt:lpstr>
      <vt:lpstr>Model for High Locality</vt:lpstr>
      <vt:lpstr>Preclass 9</vt:lpstr>
      <vt:lpstr>Task Locality Matters</vt:lpstr>
      <vt:lpstr>Tune Parallelism: Stratix-IV</vt:lpstr>
      <vt:lpstr>PE Scaling with Problem Size</vt:lpstr>
      <vt:lpstr>Power vs. Energy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110</cp:revision>
  <cp:lastPrinted>2019-11-11T14:00:18Z</cp:lastPrinted>
  <dcterms:created xsi:type="dcterms:W3CDTF">2017-11-07T01:35:57Z</dcterms:created>
  <dcterms:modified xsi:type="dcterms:W3CDTF">2019-11-11T14:38:15Z</dcterms:modified>
</cp:coreProperties>
</file>