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9" r:id="rId9"/>
    <p:sldId id="390" r:id="rId10"/>
    <p:sldId id="391" r:id="rId11"/>
    <p:sldId id="392" r:id="rId12"/>
    <p:sldId id="388" r:id="rId13"/>
    <p:sldId id="393" r:id="rId14"/>
    <p:sldId id="396" r:id="rId15"/>
    <p:sldId id="432" r:id="rId16"/>
    <p:sldId id="397" r:id="rId17"/>
    <p:sldId id="394" r:id="rId18"/>
    <p:sldId id="395" r:id="rId19"/>
    <p:sldId id="413" r:id="rId20"/>
    <p:sldId id="425" r:id="rId21"/>
    <p:sldId id="426" r:id="rId22"/>
    <p:sldId id="434" r:id="rId23"/>
    <p:sldId id="403" r:id="rId24"/>
    <p:sldId id="398" r:id="rId25"/>
    <p:sldId id="399" r:id="rId26"/>
    <p:sldId id="401" r:id="rId27"/>
    <p:sldId id="429" r:id="rId28"/>
    <p:sldId id="430" r:id="rId29"/>
    <p:sldId id="400" r:id="rId30"/>
    <p:sldId id="433" r:id="rId31"/>
    <p:sldId id="402" r:id="rId32"/>
    <p:sldId id="404" r:id="rId33"/>
    <p:sldId id="405" r:id="rId34"/>
    <p:sldId id="409" r:id="rId35"/>
    <p:sldId id="410" r:id="rId36"/>
    <p:sldId id="411" r:id="rId37"/>
    <p:sldId id="435" r:id="rId38"/>
    <p:sldId id="408" r:id="rId39"/>
    <p:sldId id="431" r:id="rId40"/>
    <p:sldId id="321" r:id="rId41"/>
    <p:sldId id="322" r:id="rId42"/>
    <p:sldId id="323" r:id="rId43"/>
    <p:sldId id="324" r:id="rId44"/>
    <p:sldId id="325" r:id="rId45"/>
    <p:sldId id="326" r:id="rId46"/>
    <p:sldId id="327" r:id="rId47"/>
    <p:sldId id="328" r:id="rId48"/>
    <p:sldId id="342" r:id="rId49"/>
    <p:sldId id="345" r:id="rId50"/>
    <p:sldId id="343" r:id="rId51"/>
    <p:sldId id="344" r:id="rId52"/>
    <p:sldId id="346" r:id="rId53"/>
    <p:sldId id="347" r:id="rId54"/>
    <p:sldId id="358" r:id="rId55"/>
    <p:sldId id="359" r:id="rId56"/>
    <p:sldId id="329" r:id="rId57"/>
    <p:sldId id="360" r:id="rId58"/>
    <p:sldId id="361" r:id="rId59"/>
    <p:sldId id="362" r:id="rId60"/>
    <p:sldId id="363" r:id="rId61"/>
    <p:sldId id="349" r:id="rId62"/>
    <p:sldId id="355" r:id="rId63"/>
    <p:sldId id="335" r:id="rId64"/>
    <p:sldId id="331" r:id="rId65"/>
    <p:sldId id="412" r:id="rId66"/>
    <p:sldId id="406" r:id="rId67"/>
    <p:sldId id="427" r:id="rId68"/>
    <p:sldId id="428" r:id="rId69"/>
    <p:sldId id="299" r:id="rId70"/>
    <p:sldId id="300" r:id="rId7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1" autoAdjust="0"/>
    <p:restoredTop sz="94630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Non-associative example: nor2</a:t>
            </a:r>
            <a:r>
              <a:rPr lang="en-US" baseline="0" dirty="0"/>
              <a:t> ? (strictly if start with </a:t>
            </a:r>
            <a:r>
              <a:rPr lang="en-US" baseline="0" dirty="0" err="1"/>
              <a:t>nors</a:t>
            </a:r>
            <a:r>
              <a:rPr lang="en-US" baseline="0" dirty="0"/>
              <a:t>…but of course nor-</a:t>
            </a:r>
            <a:r>
              <a:rPr lang="en-US" baseline="0" dirty="0" err="1"/>
              <a:t>n</a:t>
            </a:r>
            <a:r>
              <a:rPr lang="en-US" baseline="0" dirty="0"/>
              <a:t> is associative in terms of the Ors)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B68199-8E43-6A42-9AAA-A9771577F199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9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70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erspective_Projection_Principle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25:  November 25,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74741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5AAB520-2082-6A4D-B94C-BB2458F0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4059E4-EB1C-1D45-ABCB-38AE0AE3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reduces typically contribute log terms to latency bounds</a:t>
            </a:r>
          </a:p>
          <a:p>
            <a:pPr lvl="1"/>
            <a:r>
              <a:rPr lang="en-US" dirty="0"/>
              <a:t>…as you’ve seen on many previous midterms and finals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55D7A-1507-2845-84B0-D0C516E4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C3C3F-456C-594E-9921-9E6D78F8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Data Parallel?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9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4 cores to compute?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(assume a very large, like 1 million)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4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Example: dot product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95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 bound for dot product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1 cycle add, 3 cycle multiply</a:t>
            </a:r>
          </a:p>
          <a:p>
            <a:endParaRPr lang="en-US" dirty="0"/>
          </a:p>
          <a:p>
            <a:r>
              <a:rPr lang="en-US" dirty="0"/>
              <a:t>Example: dot product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27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16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27AF-D007-8143-818A-C66EBA6C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8BAFC-31B3-FD4B-A3C7-C5855B913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Beyond addition, what other associative operations do we often see as reductions?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0A048-A0A2-F54F-AF65-84F0DA83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BEC23-8E13-6943-A780-3B8F0233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7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9687-2EBD-9E41-9329-A5A2988A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7684-F75B-F64D-AC70-DFFD8A0FDE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</a:t>
            </a:r>
          </a:p>
          <a:p>
            <a:r>
              <a:rPr lang="en-US" dirty="0"/>
              <a:t>Multiply</a:t>
            </a:r>
          </a:p>
          <a:p>
            <a:r>
              <a:rPr lang="en-US" dirty="0"/>
              <a:t>Max</a:t>
            </a:r>
          </a:p>
          <a:p>
            <a:r>
              <a:rPr lang="en-US" dirty="0"/>
              <a:t>Min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0E998-309B-934E-8131-787E78B5FF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Max/min</a:t>
            </a:r>
          </a:p>
          <a:p>
            <a:pPr lvl="1"/>
            <a:r>
              <a:rPr lang="en-US" dirty="0"/>
              <a:t>And keep associated values</a:t>
            </a:r>
          </a:p>
          <a:p>
            <a:r>
              <a:rPr lang="en-US" dirty="0"/>
              <a:t>Find First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08208-DA27-844C-8C4C-860EF23B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F66F4-2A25-EA40-B1F1-7A58F259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3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Operations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Latency Bound Implications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Implementations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Broad Application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6096000" y="3764073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Figures from: </a:t>
            </a:r>
            <a:r>
              <a:rPr lang="en-US" sz="1600" dirty="0">
                <a:latin typeface="+mn-lt"/>
                <a:hlinkClick r:id="rId3"/>
              </a:rPr>
              <a:t>https://commons.wikimedia.org/wiki/File:Perspective_Projection_Principle.jpg</a:t>
            </a:r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en.wikipedia.org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Rasterisation</a:t>
            </a:r>
            <a:r>
              <a:rPr lang="en-US" sz="1600" dirty="0">
                <a:latin typeface="+mn-lt"/>
              </a:rPr>
              <a:t>#/media/File:Raster_graphic_fish_20x23squares_sdtv-example.png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AF2F3-0B45-DF4A-AF1B-9D45CF4ED8BD}"/>
              </a:ext>
            </a:extLst>
          </p:cNvPr>
          <p:cNvSpPr txBox="1"/>
          <p:nvPr/>
        </p:nvSpPr>
        <p:spPr>
          <a:xfrm>
            <a:off x="8077200" y="3810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15</a:t>
            </a:r>
          </a:p>
        </p:txBody>
      </p:sp>
      <p:pic>
        <p:nvPicPr>
          <p:cNvPr id="11" name="Picture 10" descr="A picture containing shoji, building&#13;&#10;&#13;&#10;Description automatically generated">
            <a:extLst>
              <a:ext uri="{FF2B5EF4-FFF2-40B4-BE49-F238E27FC236}">
                <a16:creationId xmlns:a16="http://schemas.microsoft.com/office/drawing/2014/main" id="{EF677DDA-7176-DA43-B696-D272C2890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3913814"/>
            <a:ext cx="1364848" cy="12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30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A8BA-5830-9A48-8006-34D7D086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BE80-C00D-734F-9288-C6A66988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2704"/>
            <a:ext cx="7772400" cy="4495800"/>
          </a:xfrm>
        </p:spPr>
        <p:txBody>
          <a:bodyPr/>
          <a:lstStyle/>
          <a:p>
            <a:r>
              <a:rPr lang="en-US" dirty="0"/>
              <a:t>Storing into Z–buffer is an associative reduce operation</a:t>
            </a:r>
          </a:p>
          <a:p>
            <a:pPr lvl="1"/>
            <a:r>
              <a:rPr lang="en-US" dirty="0"/>
              <a:t>Min reduce (keep nearest pixel) on depth with an associated value</a:t>
            </a:r>
          </a:p>
          <a:p>
            <a:r>
              <a:rPr lang="en-US" dirty="0"/>
              <a:t>Parallel strategy</a:t>
            </a:r>
          </a:p>
          <a:p>
            <a:pPr lvl="1"/>
            <a:r>
              <a:rPr lang="en-US" dirty="0"/>
              <a:t>Split triangles into sets</a:t>
            </a:r>
          </a:p>
          <a:p>
            <a:pPr lvl="1"/>
            <a:r>
              <a:rPr lang="en-US" dirty="0"/>
              <a:t>Project, rasterize, Z-buffer in parallel</a:t>
            </a:r>
          </a:p>
          <a:p>
            <a:pPr lvl="1"/>
            <a:r>
              <a:rPr lang="en-US" dirty="0"/>
              <a:t>Assoc. reduce Z-buffer pixels across parallel Z-buffers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4F513-2F43-7949-A4CB-16A03A8F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B76ED-10B8-AA42-BF39-5EC82118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03A3-FD32-E64B-A7A0-7D8197DC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5E2E1-9490-D343-BCD7-4D4E7731E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Parallel+Preduce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06D1C-4BDA-9F4E-BE69-E5366EF7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F5639-966F-644C-AF2F-414A823D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92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B278-1282-AF47-8C6F-E5B3335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Threaded: </a:t>
            </a:r>
            <a:br>
              <a:rPr lang="en-US" dirty="0"/>
            </a:br>
            <a:r>
              <a:rPr lang="en-US" dirty="0"/>
              <a:t>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2BAC-A195-6249-B3E4-107C2AF1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into P threads</a:t>
            </a:r>
          </a:p>
          <a:p>
            <a:pPr lvl="1"/>
            <a:r>
              <a:rPr lang="en-US" dirty="0"/>
              <a:t>0 to N/P-1, N/P to 2N/P-1, …</a:t>
            </a:r>
          </a:p>
          <a:p>
            <a:r>
              <a:rPr lang="en-US" dirty="0"/>
              <a:t>Run fraction of data and reduce on each</a:t>
            </a:r>
          </a:p>
          <a:p>
            <a:r>
              <a:rPr lang="en-US" dirty="0"/>
              <a:t>Then bring results together to sum</a:t>
            </a:r>
          </a:p>
          <a:p>
            <a:pPr lvl="1"/>
            <a:r>
              <a:rPr lang="en-US" dirty="0"/>
              <a:t>P small, on one processor</a:t>
            </a:r>
          </a:p>
          <a:p>
            <a:pPr lvl="1"/>
            <a:r>
              <a:rPr lang="en-US" dirty="0"/>
              <a:t>P large, as 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69E7-D96D-2D43-B6C4-68623759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4760-5866-9348-9F18-4B1E8C53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7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cycle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what’s II?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7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9439EA-16BE-174D-A89D-33F8642B2D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046743"/>
            <a:ext cx="2406650" cy="405991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2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896" y="3048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commutative</a:t>
            </a:r>
          </a:p>
          <a:p>
            <a:pPr lvl="1"/>
            <a:r>
              <a:rPr lang="en-US" dirty="0"/>
              <a:t>Run interleaved </a:t>
            </a:r>
          </a:p>
          <a:p>
            <a:pPr lvl="2"/>
            <a:r>
              <a:rPr lang="en-US" dirty="0"/>
              <a:t>C-slow (C=II)</a:t>
            </a:r>
          </a:p>
          <a:p>
            <a:pPr lvl="1"/>
            <a:r>
              <a:rPr lang="en-US" dirty="0"/>
              <a:t>Combine at end</a:t>
            </a:r>
          </a:p>
          <a:p>
            <a:r>
              <a:rPr lang="en-US" dirty="0"/>
              <a:t>Commutative operation</a:t>
            </a:r>
          </a:p>
          <a:p>
            <a:pPr lvl="1"/>
            <a:r>
              <a:rPr lang="en-US" dirty="0"/>
              <a:t>Can reorder operands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761D4796-A6F2-224E-A0E1-7EDF36D433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88227" y="1447800"/>
            <a:ext cx="1849903" cy="5108448"/>
          </a:xfrm>
        </p:spPr>
      </p:pic>
    </p:spTree>
    <p:extLst>
      <p:ext uri="{BB962C8B-B14F-4D97-AF65-F5344CB8AC3E}">
        <p14:creationId xmlns:p14="http://schemas.microsoft.com/office/powerpoint/2010/main" val="1911603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2-Slow Simple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register with pair</a:t>
            </a:r>
          </a:p>
          <a:p>
            <a:endParaRPr lang="en-US" dirty="0"/>
          </a:p>
          <a:p>
            <a:r>
              <a:rPr lang="en-US" dirty="0"/>
              <a:t>Retime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Observe independence of red/blue computations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90600"/>
            <a:ext cx="6985000" cy="11078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00" y="3886200"/>
            <a:ext cx="8051800" cy="9973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90437D-C83C-3D47-A62A-9D6B4D148A22}"/>
              </a:ext>
            </a:extLst>
          </p:cNvPr>
          <p:cNvSpPr txBox="1"/>
          <p:nvPr/>
        </p:nvSpPr>
        <p:spPr>
          <a:xfrm>
            <a:off x="7924800" y="304800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7</a:t>
            </a:r>
          </a:p>
        </p:txBody>
      </p:sp>
    </p:spTree>
    <p:extLst>
      <p:ext uri="{BB962C8B-B14F-4D97-AF65-F5344CB8AC3E}">
        <p14:creationId xmlns:p14="http://schemas.microsoft.com/office/powerpoint/2010/main" val="613898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511D-3FD1-4A41-AAE5-3820121D2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 Commutative Pipelined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EECF-A0BD-AF43-94E6-B97A467622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2-slow transformation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F7F06-72D6-A746-BE53-EBD7F2C0D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Combine independent (red, blue) reduces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0BC47-F054-E540-B10B-CBB246A4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DD9D6-73D3-394F-8E4F-9BC4AE4F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160ECB-3059-0F43-A5B1-0804314B1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068" y="3001816"/>
            <a:ext cx="1737592" cy="3475184"/>
          </a:xfrm>
          <a:prstGeom prst="rect">
            <a:avLst/>
          </a:prstGeom>
        </p:spPr>
      </p:pic>
      <p:pic>
        <p:nvPicPr>
          <p:cNvPr id="12" name="Content Placeholder 13">
            <a:extLst>
              <a:ext uri="{FF2B5EF4-FFF2-40B4-BE49-F238E27FC236}">
                <a16:creationId xmlns:a16="http://schemas.microsoft.com/office/drawing/2014/main" id="{B9F0413B-5A0C-E540-8344-D47935142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895342" y="2937384"/>
            <a:ext cx="1350773" cy="373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42866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pPr lvl="1"/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2A92F0-DA6E-AF44-8466-91FADE5FB5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11369" y="1447800"/>
            <a:ext cx="2672751" cy="5029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Aggregation is a common need that is not strictly data parallel</a:t>
            </a:r>
          </a:p>
          <a:p>
            <a:r>
              <a:rPr lang="en-US" dirty="0"/>
              <a:t>…but admits to parallel computation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b="1" dirty="0"/>
              <a:t>Conclude: </a:t>
            </a:r>
            <a:r>
              <a:rPr lang="en-US" dirty="0"/>
              <a:t>associative reduce can achieve II of 1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06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CFDA-BCAE-4744-9147-C0EEE5DF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88C0-3A8D-EB4F-BE3C-92ACAC1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3810000" cy="4114800"/>
          </a:xfrm>
        </p:spPr>
        <p:txBody>
          <a:bodyPr/>
          <a:lstStyle/>
          <a:p>
            <a:r>
              <a:rPr lang="en-US" dirty="0"/>
              <a:t>Some vector/SIMD machines will have dedicated reduce hardware</a:t>
            </a:r>
          </a:p>
          <a:p>
            <a:r>
              <a:rPr lang="en-US" dirty="0"/>
              <a:t>E.g. vector-add operator</a:t>
            </a:r>
          </a:p>
          <a:p>
            <a:r>
              <a:rPr lang="en-US" dirty="0"/>
              <a:t>NEON</a:t>
            </a:r>
          </a:p>
          <a:p>
            <a:pPr lvl="1"/>
            <a:r>
              <a:rPr lang="en-US" dirty="0"/>
              <a:t>Not have vector reduce</a:t>
            </a:r>
          </a:p>
          <a:p>
            <a:pPr lvl="1"/>
            <a:r>
              <a:rPr lang="en-US" dirty="0"/>
              <a:t>Does have VPADAL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3D26B-88E8-0746-A361-CEE3ADDCE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200" y="2019300"/>
            <a:ext cx="4876800" cy="4114800"/>
          </a:xfrm>
        </p:spPr>
        <p:txBody>
          <a:bodyPr/>
          <a:lstStyle/>
          <a:p>
            <a:r>
              <a:rPr lang="en-US" dirty="0"/>
              <a:t>Use VL adds for course-grained reduce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+=VL)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</a:t>
            </a:r>
            <a:r>
              <a:rPr lang="en-US" dirty="0" err="1">
                <a:latin typeface="Courier" pitchFamily="2" charset="0"/>
              </a:rPr>
              <a:t>avl</a:t>
            </a:r>
            <a:r>
              <a:rPr lang="en-US" dirty="0">
                <a:latin typeface="Courier" pitchFamily="2" charset="0"/>
              </a:rPr>
              <a:t>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]…a[i+VL-1]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VADD(</a:t>
            </a:r>
            <a:r>
              <a:rPr lang="en-US" dirty="0" err="1">
                <a:latin typeface="Courier" pitchFamily="2" charset="0"/>
              </a:rPr>
              <a:t>res,avl</a:t>
            </a:r>
            <a:r>
              <a:rPr lang="en-US" dirty="0">
                <a:latin typeface="Courier" pitchFamily="2" charset="0"/>
              </a:rPr>
              <a:t>, res);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/>
              <a:t>Use VPADAL to complete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93373-0348-EF46-B330-9D12EF98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2019 --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41A6-87F3-5F4E-A516-381FCA39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4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5227-F74A-6F4A-A868-E0903EE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dirty="0"/>
              <a:t>Unrolled 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AF0E-A23C-A744-BDB0-01316275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52" y="1752600"/>
            <a:ext cx="7772400" cy="4114800"/>
          </a:xfrm>
        </p:spPr>
        <p:txBody>
          <a:bodyPr/>
          <a:lstStyle/>
          <a:p>
            <a:r>
              <a:rPr lang="en-US" dirty="0"/>
              <a:t>Unroll computation</a:t>
            </a:r>
          </a:p>
          <a:p>
            <a:r>
              <a:rPr lang="en-US" dirty="0"/>
              <a:t>Perform f ops in parallel pipelines</a:t>
            </a:r>
          </a:p>
          <a:p>
            <a:r>
              <a:rPr lang="en-US" dirty="0"/>
              <a:t>Pipelined tree reduce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5DE66-5C4D-A143-8125-0475F2B1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3748-6008-C241-828F-970408A0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37571F-73AF-2549-8730-409D141B9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959100"/>
            <a:ext cx="38227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85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Prefix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21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want Prefix?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2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/>
              <a:t>Aggregate (vector) output</a:t>
            </a:r>
            <a:br>
              <a:rPr lang="en-US" dirty="0"/>
            </a:br>
            <a:r>
              <a:rPr lang="en-US" dirty="0"/>
              <a:t>where item </a:t>
            </a:r>
            <a:r>
              <a:rPr lang="en-US" dirty="0" err="1"/>
              <a:t>i</a:t>
            </a:r>
            <a:r>
              <a:rPr lang="en-US" dirty="0"/>
              <a:t> is the reduce of the input vector 0 through i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37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op is 1 cycle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</a:t>
            </a:r>
            <a:r>
              <a:rPr lang="en-US" dirty="0" err="1">
                <a:solidFill>
                  <a:srgbClr val="FF6600"/>
                </a:solidFill>
              </a:rPr>
              <a:t>cylces</a:t>
            </a:r>
            <a:r>
              <a:rPr lang="en-US" dirty="0">
                <a:solidFill>
                  <a:srgbClr val="FF6600"/>
                </a:solidFill>
              </a:rPr>
              <a:t>(op)&gt;1 change?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44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much hardware to achieve latency bound?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5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75104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this operation?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981200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295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8444C4C-FE34-4F49-9B1F-AC9615CA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559C86-19B7-134F-8F60-B40F17CD6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carry operation in addition an associative operation?</a:t>
            </a:r>
          </a:p>
          <a:p>
            <a:r>
              <a:rPr lang="en-US" dirty="0"/>
              <a:t>Operation: </a:t>
            </a:r>
          </a:p>
          <a:p>
            <a:pPr lvl="1"/>
            <a:r>
              <a:rPr lang="en-US" dirty="0"/>
              <a:t>MAJ=majority = A&amp;&amp;B || B&amp;&amp;C || A&amp;&amp;B 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57144-E8C8-BD44-9C10-6D2C413E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57733-4B65-434C-B2D0-7E7A987E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5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170D-A31A-E847-BAA5-7879348A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50D1-9CFE-F243-BDE8-D40ABE58A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– combining a collection of data into a single value</a:t>
            </a:r>
          </a:p>
          <a:p>
            <a:pPr lvl="1"/>
            <a:r>
              <a:rPr lang="en-US" dirty="0"/>
              <a:t>Converting a vector into a scalar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8DD9-AB1D-4349-8ED7-9968C47C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CF85C-B0FF-7D4A-87C9-15221CF4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34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BFFC9-EEDA-D246-AAF1-436387BF779E}" type="slidenum">
              <a:rPr lang="en-US" smtClean="0">
                <a:latin typeface="Times New Roman" pitchFamily="1" charset="0"/>
              </a:rPr>
              <a:pPr/>
              <a:t>40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pitchFamily="1" charset="-128"/>
                <a:cs typeface="ＭＳ Ｐゴシック" pitchFamily="1" charset="-128"/>
              </a:rPr>
              <a:t>Carry Computation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Think about each adder bit as a computing a function on the carry in</a:t>
            </a:r>
          </a:p>
          <a:p>
            <a:pPr lvl="1"/>
            <a:r>
              <a:rPr lang="en-US"/>
              <a:t>C[i]=g(c[i-1])</a:t>
            </a:r>
          </a:p>
          <a:p>
            <a:pPr lvl="1"/>
            <a:r>
              <a:rPr lang="en-US"/>
              <a:t>Particular function f will depend on a[i], b[i]</a:t>
            </a:r>
          </a:p>
          <a:p>
            <a:pPr lvl="1"/>
            <a:r>
              <a:rPr lang="en-US"/>
              <a:t>g=f(a,b)</a:t>
            </a:r>
          </a:p>
          <a:p>
            <a:pPr lvl="1"/>
            <a:endParaRPr lang="en-US"/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81200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37266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97F57-8265-7F42-ABED-4645878C4F6B}" type="slidenum">
              <a:rPr lang="en-US" smtClean="0">
                <a:latin typeface="Times New Roman" pitchFamily="1" charset="0"/>
              </a:rPr>
              <a:pPr/>
              <a:t>41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=0,b=0,c)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=1,b=0,c)</a:t>
            </a:r>
            <a:endParaRPr lang="en-US" dirty="0">
              <a:solidFill>
                <a:srgbClr val="FF6600"/>
              </a:solidFill>
              <a:ea typeface="ＭＳ Ｐゴシック" pitchFamily="1" charset="-128"/>
            </a:endParaRP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=0,b=1,c)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=1,b=1,c)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3925" y="3048000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812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3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025BE-EE9B-2843-816A-D1CDD6BBDF69}" type="slidenum">
              <a:rPr lang="en-US" smtClean="0">
                <a:latin typeface="Times New Roman" pitchFamily="1" charset="0"/>
              </a:rPr>
              <a:pPr/>
              <a:t>42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)=1                      </a:t>
            </a:r>
            <a:r>
              <a:rPr lang="en-US" sz="3200" dirty="0">
                <a:solidFill>
                  <a:schemeClr val="accent2"/>
                </a:solidFill>
              </a:rPr>
              <a:t>Generate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</a:t>
            </a:r>
            <a:r>
              <a:rPr lang="en-US" dirty="0" err="1"/>
              <a:t>x</a:t>
            </a:r>
            <a:r>
              <a:rPr lang="en-US" dirty="0"/>
              <a:t>                       </a:t>
            </a:r>
            <a:r>
              <a:rPr lang="en-US" dirty="0">
                <a:solidFill>
                  <a:schemeClr val="accent2"/>
                </a:solidFill>
              </a:rPr>
              <a:t>Propagate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 </a:t>
            </a:r>
            <a:r>
              <a:rPr lang="en-US" dirty="0" err="1">
                <a:ea typeface="ＭＳ Ｐゴシック" pitchFamily="1" charset="-128"/>
              </a:rPr>
              <a:t>xor</a:t>
            </a:r>
            <a:r>
              <a:rPr lang="en-US" dirty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)=0                       </a:t>
            </a:r>
            <a:r>
              <a:rPr lang="en-US" dirty="0">
                <a:solidFill>
                  <a:schemeClr val="accent2"/>
                </a:solidFill>
              </a:rPr>
              <a:t>Squash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]=0</a:t>
            </a:r>
          </a:p>
        </p:txBody>
      </p:sp>
    </p:spTree>
    <p:extLst>
      <p:ext uri="{BB962C8B-B14F-4D97-AF65-F5344CB8AC3E}">
        <p14:creationId xmlns:p14="http://schemas.microsoft.com/office/powerpoint/2010/main" val="3035537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C0386-65DB-294F-99D7-936775E8B53A}" type="slidenum">
              <a:rPr lang="en-US" smtClean="0">
                <a:latin typeface="Times New Roman" pitchFamily="1" charset="0"/>
              </a:rPr>
              <a:pPr/>
              <a:t>43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Want to combine functions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err="1"/>
              <a:t>c[i</a:t>
            </a:r>
            <a:r>
              <a:rPr lang="en-US" sz="2000" dirty="0"/>
              <a:t>]=g</a:t>
            </a:r>
            <a:r>
              <a:rPr lang="en-US" sz="2000" baseline="-25000" dirty="0"/>
              <a:t>i</a:t>
            </a:r>
            <a:r>
              <a:rPr lang="en-US" sz="2000" dirty="0"/>
              <a:t>(g</a:t>
            </a:r>
            <a:r>
              <a:rPr lang="en-US" sz="2000" baseline="-25000" dirty="0"/>
              <a:t>i-1</a:t>
            </a:r>
            <a:r>
              <a:rPr lang="en-US" sz="2000" dirty="0"/>
              <a:t>(c[i-2]))</a:t>
            </a:r>
          </a:p>
          <a:p>
            <a:pPr lvl="1"/>
            <a:r>
              <a:rPr lang="en-US" sz="2000" dirty="0"/>
              <a:t>Compute compose of two functions</a:t>
            </a:r>
          </a:p>
          <a:p>
            <a:r>
              <a:rPr lang="en-US" sz="2400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functions will the compose of two of these functions be?</a:t>
            </a:r>
          </a:p>
          <a:p>
            <a:pPr lvl="1"/>
            <a:r>
              <a:rPr lang="en-US" sz="2000" dirty="0"/>
              <a:t>Same as before</a:t>
            </a:r>
          </a:p>
          <a:p>
            <a:pPr lvl="2"/>
            <a:r>
              <a:rPr lang="en-US" sz="1800" dirty="0">
                <a:ea typeface="ＭＳ Ｐゴシック" pitchFamily="1" charset="-128"/>
              </a:rPr>
              <a:t>Propagate, generate, squash</a:t>
            </a:r>
          </a:p>
        </p:txBody>
      </p:sp>
      <p:sp>
        <p:nvSpPr>
          <p:cNvPr id="4608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60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819400"/>
            <a:ext cx="48387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870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B4D36-1740-5D45-9C9D-71EF2F6BA70B}" type="slidenum">
              <a:rPr lang="en-US" smtClean="0">
                <a:latin typeface="Times New Roman" pitchFamily="1" charset="0"/>
              </a:rPr>
              <a:pPr/>
              <a:t>44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(LSB MSB)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</a:t>
            </a:r>
          </a:p>
        </p:txBody>
      </p:sp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5029200" y="5562600"/>
            <a:ext cx="218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2D2DB9"/>
                </a:solidFill>
              </a:rPr>
              <a:t>[work on board]</a:t>
            </a:r>
          </a:p>
        </p:txBody>
      </p:sp>
    </p:spTree>
    <p:extLst>
      <p:ext uri="{BB962C8B-B14F-4D97-AF65-F5344CB8AC3E}">
        <p14:creationId xmlns:p14="http://schemas.microsoft.com/office/powerpoint/2010/main" val="38386241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6CB6B-BE8A-F049-87B4-482F6F9F27EE}" type="slidenum">
              <a:rPr lang="en-US" smtClean="0">
                <a:latin typeface="Times New Roman" pitchFamily="1" charset="0"/>
              </a:rPr>
              <a:pPr/>
              <a:t>45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 (LSB MSB)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 = 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 = S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 = S</a:t>
            </a:r>
          </a:p>
        </p:txBody>
      </p:sp>
    </p:spTree>
    <p:extLst>
      <p:ext uri="{BB962C8B-B14F-4D97-AF65-F5344CB8AC3E}">
        <p14:creationId xmlns:p14="http://schemas.microsoft.com/office/powerpoint/2010/main" val="92348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79876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6D10A1-CBF6-044D-ACCE-F11761FB8151}" type="slidenum">
              <a:rPr lang="en-US" smtClean="0">
                <a:latin typeface="Times New Roman" pitchFamily="1" charset="0"/>
              </a:rPr>
              <a:pPr/>
              <a:t>46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Do it again…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Combine g[i-3,i-2] and g[i-1,i]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do we get?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286125"/>
            <a:ext cx="63722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629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3CCE-B1C6-DF4C-A0DD-70B5F164749E}" type="slidenum">
              <a:rPr lang="en-US" smtClean="0">
                <a:latin typeface="Times New Roman" pitchFamily="1" charset="0"/>
              </a:rPr>
              <a:pPr/>
              <a:t>47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Reduce Tree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3817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45885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34944-6D3C-7443-918C-39156DCCDCF9}" type="slidenum">
              <a:rPr lang="en-US" smtClean="0">
                <a:latin typeface="Times New Roman" pitchFamily="1" charset="0"/>
              </a:rPr>
              <a:pPr/>
              <a:t>48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028604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88385-6B38-F549-B181-356C3621FBEF}" type="slidenum">
              <a:rPr lang="en-US" smtClean="0">
                <a:latin typeface="Times New Roman" pitchFamily="1" charset="0"/>
              </a:rPr>
              <a:pPr/>
              <a:t>49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7924800" cy="35052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Sq=/A*/B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Gen=A*B</a:t>
            </a: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Sq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*Sq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Gen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*Gen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endParaRPr lang="en-US" baseline="-25000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Delay and Area? (work next few slides)</a:t>
            </a:r>
          </a:p>
        </p:txBody>
      </p:sp>
    </p:spTree>
    <p:extLst>
      <p:ext uri="{BB962C8B-B14F-4D97-AF65-F5344CB8AC3E}">
        <p14:creationId xmlns:p14="http://schemas.microsoft.com/office/powerpoint/2010/main" val="270291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Simplest and most common</a:t>
            </a:r>
          </a:p>
          <a:p>
            <a:pPr lvl="1"/>
            <a:r>
              <a:rPr lang="en-US" dirty="0"/>
              <a:t>Add up all the values in a vector or array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04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F8253-E882-0046-8C77-0D7CDFFFA8CB}" type="slidenum">
              <a:rPr lang="en-US" smtClean="0">
                <a:latin typeface="Times New Roman" pitchFamily="1" charset="0"/>
              </a:rPr>
              <a:pPr/>
              <a:t>50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pPr>
              <a:buFontTx/>
              <a:buNone/>
            </a:pPr>
            <a:r>
              <a:rPr lang="en-US"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0200" y="15240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baseline="-25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A(Encode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D(Encode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A(Combine</a:t>
            </a:r>
            <a:r>
              <a:rPr lang="en-US" sz="3200" kern="0" dirty="0">
                <a:latin typeface="+mn-lt"/>
              </a:rPr>
              <a:t>)=4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D(Combine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A(Carry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D(Carry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64165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62449-A3FE-944A-A7F0-1E478FD2C5B1}" type="slidenum">
              <a:rPr lang="en-US" smtClean="0">
                <a:latin typeface="Times New Roman" pitchFamily="1" charset="0"/>
              </a:rPr>
              <a:pPr/>
              <a:t>51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Delay?</a:t>
            </a:r>
          </a:p>
        </p:txBody>
      </p:sp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D(Encode)=1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D(Combine)=2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D(Carry)=1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41354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+mj-lt"/>
              </a:rPr>
              <a:t>Delay = 1+2log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(N)+1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512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0BD7B-3293-5B49-AEDF-8E08312BCB5F}" type="slidenum">
              <a:rPr lang="en-US" smtClean="0">
                <a:latin typeface="Times New Roman" pitchFamily="1" charset="0"/>
              </a:rPr>
              <a:pPr/>
              <a:t>52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Area?</a:t>
            </a: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A(Encode)=2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A(Combine)=4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A(Carry)=2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4135438" cy="1028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000000"/>
                </a:solidFill>
                <a:latin typeface="Arial"/>
                <a:ea typeface="ＭＳ Ｐゴシック" charset="-128"/>
                <a:cs typeface="ＭＳ Ｐゴシック" charset="-128"/>
              </a:rPr>
              <a:t>Area= 2N+4(N-1)+2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1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DE46A-B568-F947-BC50-A569872E2716}" type="slidenum">
              <a:rPr lang="en-US" smtClean="0">
                <a:latin typeface="Times New Roman" pitchFamily="1" charset="0"/>
              </a:rPr>
              <a:pPr/>
              <a:t>53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Tree: Area &amp; Delay</a:t>
            </a:r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Area(N) = 6N-2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Delay(N) = 2log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90809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Compute Carry[N]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531D9-D8B8-5B4B-98A4-9988C57758B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22" y="3200400"/>
            <a:ext cx="8987278" cy="313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29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Need Prefix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19EDE-1A01-8A44-AF1E-C8E96EE20218}" type="slidenum">
              <a:rPr lang="en-US" smtClean="0">
                <a:latin typeface="Times New Roman" pitchFamily="1" charset="0"/>
              </a:rPr>
              <a:pPr/>
              <a:t>55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0" y="6286500"/>
            <a:ext cx="285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Need PG[i:0]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forall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i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00400"/>
            <a:ext cx="9004300" cy="304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257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971800"/>
            <a:ext cx="8153400" cy="3427583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PG[0,N]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compute many PG[0,j]’s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PG[1,0], PG[0,3], PG[0,7] ….</a:t>
            </a:r>
          </a:p>
        </p:txBody>
      </p:sp>
    </p:spTree>
    <p:extLst>
      <p:ext uri="{BB962C8B-B14F-4D97-AF65-F5344CB8AC3E}">
        <p14:creationId xmlns:p14="http://schemas.microsoft.com/office/powerpoint/2010/main" val="34262729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971800"/>
            <a:ext cx="8153400" cy="3427583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54736" y="-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736" y="685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PG[0,N] only get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PG[0,2</a:t>
            </a:r>
            <a:r>
              <a:rPr lang="en-US" baseline="30000" dirty="0">
                <a:ea typeface="ＭＳ Ｐゴシック" pitchFamily="1" charset="-128"/>
                <a:cs typeface="ＭＳ Ｐゴシック" pitchFamily="1" charset="-128"/>
              </a:rPr>
              <a:t>n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-1]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dirty="0" err="1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fillin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 holes? 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– e.g. how get PG[0,11]?</a:t>
            </a:r>
          </a:p>
        </p:txBody>
      </p:sp>
    </p:spTree>
    <p:extLst>
      <p:ext uri="{BB962C8B-B14F-4D97-AF65-F5344CB8AC3E}">
        <p14:creationId xmlns:p14="http://schemas.microsoft.com/office/powerpoint/2010/main" val="24072311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Look at Symmetric stage (with respect to middle=PG[0N] stage) and combine to </a:t>
            </a: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fillin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-114300" y="5829300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57200" y="5257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505200"/>
            <a:ext cx="6708397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492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-762794" y="5181600"/>
            <a:ext cx="2439194" cy="7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57200" y="39624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19400"/>
            <a:ext cx="6708397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8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II?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3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60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-1448594" y="4495800"/>
            <a:ext cx="3810794" cy="7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57200" y="259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981200"/>
            <a:ext cx="6708397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084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F382D-DCFC-8643-BCF8-9A3F36D7DFC0}" type="slidenum">
              <a:rPr lang="en-US" smtClean="0">
                <a:latin typeface="Times New Roman" pitchFamily="1" charset="0"/>
              </a:rPr>
              <a:pPr/>
              <a:t>61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33528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Bring in Carry and compute each intermediate carry-in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76800"/>
            <a:ext cx="3440881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752600"/>
            <a:ext cx="5663976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914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752600"/>
            <a:ext cx="5663976" cy="537210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62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3581400" cy="47244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  <a:sym typeface="Wingdings" pitchFamily="1" charset="2"/>
              </a:rPr>
              <a:t>Note: prefix-tree is same size as reduce tree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  <a:sym typeface="Wingdings" pitchFamily="1" charset="2"/>
              </a:rPr>
              <a:t>Always matched same number of elements in symmetric stage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59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275" y="2667000"/>
            <a:ext cx="4659725" cy="4419600"/>
          </a:xfrm>
          <a:prstGeom prst="rect">
            <a:avLst/>
          </a:prstGeom>
        </p:spPr>
      </p:pic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2N+4N+4N+2N</a:t>
            </a:r>
          </a:p>
          <a:p>
            <a:pPr>
              <a:buFontTx/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       = 12N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4log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add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63</a:t>
            </a:fld>
            <a:endParaRPr lang="en-US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89B15-F58D-BF49-8519-329900FAF61B}" type="slidenum">
              <a:rPr lang="en-US" smtClean="0">
                <a:latin typeface="Times New Roman" pitchFamily="1" charset="0"/>
              </a:rPr>
              <a:pPr/>
              <a:t>64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Important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Pattern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Applicable any time operation is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associative</a:t>
            </a:r>
          </a:p>
          <a:p>
            <a:pPr lvl="1"/>
            <a:r>
              <a:rPr lang="en-US" dirty="0"/>
              <a:t>Or can be made assoc. as in MAJ case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 Composition is always associative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Logarithmic 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Linear area</a:t>
            </a:r>
          </a:p>
        </p:txBody>
      </p:sp>
    </p:spTree>
    <p:extLst>
      <p:ext uri="{BB962C8B-B14F-4D97-AF65-F5344CB8AC3E}">
        <p14:creationId xmlns:p14="http://schemas.microsoft.com/office/powerpoint/2010/main" val="34036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192" y="1173480"/>
            <a:ext cx="4466909" cy="423672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65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27992" y="6096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Sum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851" y="4320540"/>
            <a:ext cx="8686800" cy="19050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58263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25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D8CB-8F28-D143-911E-66EB2403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 Associative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CAD6-00E4-BA4C-9B42-733A4632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can cast it into an associative operation, you can apply </a:t>
            </a:r>
          </a:p>
          <a:p>
            <a:pPr lvl="1"/>
            <a:r>
              <a:rPr lang="en-US" dirty="0"/>
              <a:t>Associative Reduce</a:t>
            </a:r>
          </a:p>
          <a:p>
            <a:pPr lvl="1"/>
            <a:r>
              <a:rPr lang="en-US" dirty="0"/>
              <a:t>Parallel Prefix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67EE-FA3B-AE40-A6DF-AB7F420E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DFB44-9920-2343-A11B-800A65CE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2695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B2D8C-06D8-144F-8338-873D9EDB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8429-52B6-D146-BF5E-4D8A89215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lvl="1"/>
            <a:r>
              <a:rPr lang="en-US" dirty="0"/>
              <a:t>Not associative</a:t>
            </a:r>
          </a:p>
          <a:p>
            <a:r>
              <a:rPr lang="en-US" dirty="0"/>
              <a:t>Floating-Point Addition</a:t>
            </a:r>
          </a:p>
          <a:p>
            <a:r>
              <a:rPr lang="en-US" dirty="0"/>
              <a:t>Finite Automata Evaluation</a:t>
            </a:r>
          </a:p>
          <a:p>
            <a:endParaRPr lang="en-US" dirty="0"/>
          </a:p>
          <a:p>
            <a:r>
              <a:rPr lang="en-US" dirty="0"/>
              <a:t>(papers in supplemental reading)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2AFB-42F6-3C4C-A073-C62BD707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CE44B-BB75-7B49-9C21-F8A8B1DA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065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4419600"/>
          </a:xfrm>
        </p:spPr>
        <p:txBody>
          <a:bodyPr/>
          <a:lstStyle/>
          <a:p>
            <a:r>
              <a:rPr lang="en-US" dirty="0"/>
              <a:t>Reduce from aggregate to scalar</a:t>
            </a:r>
          </a:p>
          <a:p>
            <a:pPr lvl="1"/>
            <a:r>
              <a:rPr lang="en-US" dirty="0"/>
              <a:t>is a common operation</a:t>
            </a:r>
          </a:p>
          <a:p>
            <a:pPr lvl="1"/>
            <a:r>
              <a:rPr lang="en-US" dirty="0"/>
              <a:t>not strictly data parallel</a:t>
            </a:r>
          </a:p>
          <a:p>
            <a:pPr lvl="1"/>
            <a:r>
              <a:rPr lang="en-US" dirty="0"/>
              <a:t>Associative reduce admits to parallelism</a:t>
            </a:r>
          </a:p>
          <a:p>
            <a:pPr lvl="2"/>
            <a:r>
              <a:rPr lang="en-US" dirty="0"/>
              <a:t>log(N) latency bound</a:t>
            </a:r>
          </a:p>
          <a:p>
            <a:pPr lvl="2"/>
            <a:r>
              <a:rPr lang="en-US" dirty="0"/>
              <a:t>II=1</a:t>
            </a:r>
          </a:p>
          <a:p>
            <a:pPr lvl="2"/>
            <a:r>
              <a:rPr lang="en-US" dirty="0"/>
              <a:t>Linear area</a:t>
            </a:r>
          </a:p>
          <a:p>
            <a:r>
              <a:rPr lang="en-US" dirty="0"/>
              <a:t>Prefix when want reduce of all prefixes</a:t>
            </a:r>
          </a:p>
          <a:p>
            <a:pPr lvl="1"/>
            <a:r>
              <a:rPr lang="en-US" dirty="0"/>
              <a:t>Also log(N) latency bound</a:t>
            </a:r>
          </a:p>
          <a:p>
            <a:pPr lvl="1"/>
            <a:r>
              <a:rPr lang="en-US" dirty="0"/>
              <a:t>Linear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Assuming associativity holds for addition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1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Wednesday is a virtual Friday</a:t>
            </a:r>
          </a:p>
          <a:p>
            <a:pPr lvl="1"/>
            <a:r>
              <a:rPr lang="en-US" dirty="0">
                <a:sym typeface="Wingdings"/>
              </a:rPr>
              <a:t>Will not meet</a:t>
            </a:r>
          </a:p>
          <a:p>
            <a:pPr lvl="1"/>
            <a:r>
              <a:rPr lang="en-US" dirty="0">
                <a:sym typeface="Wingdings"/>
              </a:rPr>
              <a:t>Happy </a:t>
            </a:r>
            <a:r>
              <a:rPr lang="en-US" dirty="0" err="1">
                <a:sym typeface="Wingdings"/>
              </a:rPr>
              <a:t>Thankgiving</a:t>
            </a:r>
            <a:endParaRPr lang="en-US" dirty="0">
              <a:sym typeface="Wingdings"/>
            </a:endParaRPr>
          </a:p>
          <a:p>
            <a:pPr lvl="1"/>
            <a:r>
              <a:rPr lang="en-US" dirty="0">
                <a:sym typeface="Wingdings"/>
              </a:rPr>
              <a:t>Nothing due Friday (virtual or real)</a:t>
            </a:r>
          </a:p>
          <a:p>
            <a:r>
              <a:rPr lang="en-US" dirty="0">
                <a:sym typeface="Wingdings"/>
              </a:rPr>
              <a:t>Project due </a:t>
            </a:r>
            <a:r>
              <a:rPr lang="en-US" b="1" dirty="0">
                <a:sym typeface="Wingdings"/>
              </a:rPr>
              <a:t>following</a:t>
            </a:r>
            <a:r>
              <a:rPr lang="en-US" dirty="0">
                <a:sym typeface="Wingdings"/>
              </a:rPr>
              <a:t> Friday (12/6)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(((a[0]+a[1])+a[2])+a[4])+…</a:t>
            </a:r>
          </a:p>
          <a:p>
            <a:r>
              <a:rPr lang="en-US" dirty="0"/>
              <a:t>Associative regroup:</a:t>
            </a:r>
          </a:p>
          <a:p>
            <a:pPr marL="457200" lvl="1" indent="0">
              <a:buNone/>
            </a:pPr>
            <a:r>
              <a:rPr lang="en-US" dirty="0"/>
              <a:t>(a[0]+((((a[1]+(a[2]+a[3]))+a[4])+(…)))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(((a[0]+a[1])+a[2])+a[4])+…</a:t>
            </a:r>
          </a:p>
          <a:p>
            <a:r>
              <a:rPr lang="en-US" dirty="0"/>
              <a:t>Regroup parallelism:</a:t>
            </a:r>
          </a:p>
          <a:p>
            <a:pPr marL="457200" lvl="1" indent="0">
              <a:buNone/>
            </a:pPr>
            <a:r>
              <a:rPr lang="en-US" dirty="0"/>
              <a:t>(((a[0]+a[1])+(a[2]+a[3]))+((a[4]+a[5])+(a[6]+a[7])))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015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40332</TotalTime>
  <Words>2721</Words>
  <Application>Microsoft Macintosh PowerPoint</Application>
  <PresentationFormat>On-screen Show (4:3)</PresentationFormat>
  <Paragraphs>560</Paragraphs>
  <Slides>70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4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Reduce</vt:lpstr>
      <vt:lpstr>Sum Reduce</vt:lpstr>
      <vt:lpstr>Sum Reduce</vt:lpstr>
      <vt:lpstr>Sum Reduce</vt:lpstr>
      <vt:lpstr>Associative Operations</vt:lpstr>
      <vt:lpstr>Associative Operations</vt:lpstr>
      <vt:lpstr>Associative Tree Reduce</vt:lpstr>
      <vt:lpstr>Latency Bounds</vt:lpstr>
      <vt:lpstr>Sum Reduce</vt:lpstr>
      <vt:lpstr>Sum Reduce</vt:lpstr>
      <vt:lpstr>Model: Data Parallel+Reduce</vt:lpstr>
      <vt:lpstr>Dot Product</vt:lpstr>
      <vt:lpstr>Model: Data Parallel+Reduce</vt:lpstr>
      <vt:lpstr>What else Associative?</vt:lpstr>
      <vt:lpstr>Associative Operations</vt:lpstr>
      <vt:lpstr>Optimization Loop</vt:lpstr>
      <vt:lpstr>Rendering Decomposed</vt:lpstr>
      <vt:lpstr>Z-Buffering</vt:lpstr>
      <vt:lpstr>Implementations</vt:lpstr>
      <vt:lpstr>Threaded:  Data Parallel+Reduce</vt:lpstr>
      <vt:lpstr>Model: Data Parallel+Reduce</vt:lpstr>
      <vt:lpstr>Pipeline:  Data Parallel + Reduce</vt:lpstr>
      <vt:lpstr>Pipeline:  Data Parallel + Reduce</vt:lpstr>
      <vt:lpstr>2-Slow Simple Cycle</vt:lpstr>
      <vt:lpstr>II=2 Commutative Pipelined Reduce</vt:lpstr>
      <vt:lpstr>Pipeline:  Data Parallel + Reduce</vt:lpstr>
      <vt:lpstr>Model: Data Parallel+Reduce</vt:lpstr>
      <vt:lpstr>Vector:  Data Parallel + Reduce</vt:lpstr>
      <vt:lpstr>Unrolled Pipeline:  Data Parallel + Reduce</vt:lpstr>
      <vt:lpstr>Parallel Prefix</vt:lpstr>
      <vt:lpstr>What if want Prefix?</vt:lpstr>
      <vt:lpstr>Prefix</vt:lpstr>
      <vt:lpstr>Latency Bound</vt:lpstr>
      <vt:lpstr>Resources?</vt:lpstr>
      <vt:lpstr>Latency Bound?</vt:lpstr>
      <vt:lpstr>Associative</vt:lpstr>
      <vt:lpstr>Carry Computation</vt:lpstr>
      <vt:lpstr>Functions</vt:lpstr>
      <vt:lpstr>Functions</vt:lpstr>
      <vt:lpstr>Combining</vt:lpstr>
      <vt:lpstr>Compose Rules (LSB MSB)</vt:lpstr>
      <vt:lpstr>Compose Rules  (LSB MSB)</vt:lpstr>
      <vt:lpstr>Combining</vt:lpstr>
      <vt:lpstr>Associative Reduce Tree</vt:lpstr>
      <vt:lpstr>Reduce Tree</vt:lpstr>
      <vt:lpstr>Reduce Tree</vt:lpstr>
      <vt:lpstr>Reduce Tree</vt:lpstr>
      <vt:lpstr>Reduce Tree: Delay?</vt:lpstr>
      <vt:lpstr>Reduce Tree: Area?</vt:lpstr>
      <vt:lpstr>Reduce Tree: Area &amp; Delay</vt:lpstr>
      <vt:lpstr>Compute Carry[N]</vt:lpstr>
      <vt:lpstr>Need Prefix</vt:lpstr>
      <vt:lpstr>Reduce Tree</vt:lpstr>
      <vt:lpstr>Prefix Tree</vt:lpstr>
      <vt:lpstr>Prefix Tree</vt:lpstr>
      <vt:lpstr>Prefix Tree</vt:lpstr>
      <vt:lpstr>Prefix Tree</vt:lpstr>
      <vt:lpstr>Prefix Tree</vt:lpstr>
      <vt:lpstr>Prefix Tree</vt:lpstr>
      <vt:lpstr>Parallel Prefix  Area and Delay?</vt:lpstr>
      <vt:lpstr>Parallel Prefix</vt:lpstr>
      <vt:lpstr>Parallel Prefix Sum</vt:lpstr>
      <vt:lpstr>Broader Application</vt:lpstr>
      <vt:lpstr>Cast Associative</vt:lpstr>
      <vt:lpstr>Examples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183</cp:revision>
  <cp:lastPrinted>2019-11-25T14:26:13Z</cp:lastPrinted>
  <dcterms:created xsi:type="dcterms:W3CDTF">2017-10-18T12:49:09Z</dcterms:created>
  <dcterms:modified xsi:type="dcterms:W3CDTF">2019-11-25T14:26:17Z</dcterms:modified>
</cp:coreProperties>
</file>