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8"/>
  </p:notesMasterIdLst>
  <p:handoutMasterIdLst>
    <p:handoutMasterId r:id="rId59"/>
  </p:handoutMasterIdLst>
  <p:sldIdLst>
    <p:sldId id="381" r:id="rId2"/>
    <p:sldId id="382" r:id="rId3"/>
    <p:sldId id="383" r:id="rId4"/>
    <p:sldId id="388" r:id="rId5"/>
    <p:sldId id="389" r:id="rId6"/>
    <p:sldId id="390" r:id="rId7"/>
    <p:sldId id="403" r:id="rId8"/>
    <p:sldId id="395" r:id="rId9"/>
    <p:sldId id="441" r:id="rId10"/>
    <p:sldId id="391" r:id="rId11"/>
    <p:sldId id="392" r:id="rId12"/>
    <p:sldId id="393" r:id="rId13"/>
    <p:sldId id="439" r:id="rId14"/>
    <p:sldId id="398" r:id="rId15"/>
    <p:sldId id="399" r:id="rId16"/>
    <p:sldId id="400" r:id="rId17"/>
    <p:sldId id="401" r:id="rId18"/>
    <p:sldId id="402" r:id="rId19"/>
    <p:sldId id="396" r:id="rId20"/>
    <p:sldId id="397" r:id="rId21"/>
    <p:sldId id="404" r:id="rId22"/>
    <p:sldId id="405" r:id="rId23"/>
    <p:sldId id="407" r:id="rId24"/>
    <p:sldId id="436" r:id="rId25"/>
    <p:sldId id="408" r:id="rId26"/>
    <p:sldId id="409" r:id="rId27"/>
    <p:sldId id="446" r:id="rId28"/>
    <p:sldId id="447" r:id="rId29"/>
    <p:sldId id="450" r:id="rId30"/>
    <p:sldId id="410" r:id="rId31"/>
    <p:sldId id="413" r:id="rId32"/>
    <p:sldId id="411" r:id="rId33"/>
    <p:sldId id="412" r:id="rId34"/>
    <p:sldId id="440" r:id="rId35"/>
    <p:sldId id="415" r:id="rId36"/>
    <p:sldId id="414" r:id="rId37"/>
    <p:sldId id="416" r:id="rId38"/>
    <p:sldId id="432" r:id="rId39"/>
    <p:sldId id="406" r:id="rId40"/>
    <p:sldId id="417" r:id="rId41"/>
    <p:sldId id="418" r:id="rId42"/>
    <p:sldId id="419" r:id="rId43"/>
    <p:sldId id="420" r:id="rId44"/>
    <p:sldId id="421" r:id="rId45"/>
    <p:sldId id="422" r:id="rId46"/>
    <p:sldId id="423" r:id="rId47"/>
    <p:sldId id="424" r:id="rId48"/>
    <p:sldId id="425" r:id="rId49"/>
    <p:sldId id="448" r:id="rId50"/>
    <p:sldId id="426" r:id="rId51"/>
    <p:sldId id="428" r:id="rId52"/>
    <p:sldId id="449" r:id="rId53"/>
    <p:sldId id="427" r:id="rId54"/>
    <p:sldId id="429" r:id="rId55"/>
    <p:sldId id="299" r:id="rId56"/>
    <p:sldId id="300" r:id="rId57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FF6600"/>
    <a:srgbClr val="FF0000"/>
    <a:srgbClr val="FFFF00"/>
    <a:srgbClr val="FFCC66"/>
    <a:srgbClr val="99FF99"/>
    <a:srgbClr val="CC0099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6" autoAdjust="0"/>
    <p:restoredTop sz="94651" autoAdjust="0"/>
  </p:normalViewPr>
  <p:slideViewPr>
    <p:cSldViewPr>
      <p:cViewPr varScale="1">
        <p:scale>
          <a:sx n="105" d="100"/>
          <a:sy n="105" d="100"/>
        </p:scale>
        <p:origin x="640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3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30C01E42-ABD8-EA44-9CAE-6B80BEC7AA5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0D55D7D4-95B1-2C43-8C33-5CC94E21247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BAF12A-604A-AB4D-A1D0-30E5816FCBEB}" type="slidenum">
              <a:rPr lang="en-US"/>
              <a:pPr/>
              <a:t>55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6656" tIns="48328" rIns="96656" bIns="48328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0FEE5E-49C2-F247-A6A5-FE703B123AA5}" type="slidenum">
              <a:rPr lang="en-US"/>
              <a:pPr/>
              <a:t>56</a:t>
            </a:fld>
            <a:endParaRPr lang="en-U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2019 --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513AE9D-CBE0-3341-962F-AA55D33A01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2019 --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DDE0466-8914-AA47-9101-097FB8DA3B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2019 --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54E29A1-061B-3F45-9FEB-DDB3E5A56F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2019 --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14D6331-A7F4-8A4C-85DD-5ED2264266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2019 --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DE900AE-33EB-4B44-A210-A459697512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2019 --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883F1A2-0E21-3245-8003-930CE49615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2019 -- DeHon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8C097EA-9F3D-1D4C-B69A-9C7CDAAB5C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2019 -- DeHon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C1D593-8ACC-044C-B494-230EE3891E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2019 -- DeHon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F9FFC49-41D8-8A43-847F-7BD0DD7105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2019 --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97FEA8B-6C58-734B-B26A-3B8F41F6BF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2019 --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E5DA2A5-4AC9-AE45-A09B-4CD0CE02AB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3505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6600"/>
                </a:solidFill>
                <a:latin typeface="+mn-lt"/>
              </a:defRPr>
            </a:lvl1pPr>
          </a:lstStyle>
          <a:p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400">
                <a:latin typeface="+mn-lt"/>
              </a:defRPr>
            </a:lvl1pPr>
          </a:lstStyle>
          <a:p>
            <a:fld id="{672E3D69-622D-0143-A778-90B17198F9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4AF2E4-C780-3047-9B22-3CF860E98A49}" type="slidenum">
              <a:rPr lang="en-US" smtClean="0">
                <a:latin typeface="Times New Roman" pitchFamily="1" charset="0"/>
              </a:rPr>
              <a:pPr/>
              <a:t>1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80010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ESE532:</a:t>
            </a:r>
            <a:br>
              <a:rPr lang="en-US" dirty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System-on-a-Chip Architecture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Day 26:  December 2, 2019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Real Time Scheduling</a:t>
            </a:r>
          </a:p>
        </p:txBody>
      </p:sp>
      <p:pic>
        <p:nvPicPr>
          <p:cNvPr id="16390" name="Picture 5" descr="penn_logo_nona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Tick Rate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/>
              <a:t>Driven by application – demands of external control</a:t>
            </a:r>
          </a:p>
          <a:p>
            <a:pPr lvl="1"/>
            <a:r>
              <a:rPr lang="en-US" dirty="0"/>
              <a:t>Control loop 100 Hz</a:t>
            </a:r>
          </a:p>
          <a:p>
            <a:pPr lvl="2"/>
            <a:r>
              <a:rPr lang="en-US" dirty="0"/>
              <a:t>Robot, airplane, car, manufacturing plant</a:t>
            </a:r>
          </a:p>
          <a:p>
            <a:pPr lvl="1"/>
            <a:r>
              <a:rPr lang="en-US" dirty="0"/>
              <a:t>Video at 33 fps </a:t>
            </a:r>
          </a:p>
          <a:p>
            <a:pPr lvl="1"/>
            <a:r>
              <a:rPr lang="en-US" dirty="0"/>
              <a:t>Game with 20ms response</a:t>
            </a:r>
          </a:p>
          <a:p>
            <a:pPr lvl="1"/>
            <a:r>
              <a:rPr lang="en-US" dirty="0"/>
              <a:t>Router with 1ms packet latency</a:t>
            </a:r>
          </a:p>
          <a:p>
            <a:pPr lvl="2"/>
            <a:r>
              <a:rPr lang="en-US" dirty="0"/>
              <a:t>12</a:t>
            </a:r>
            <a:r>
              <a:rPr lang="en-US" dirty="0">
                <a:latin typeface="Symbol" pitchFamily="2" charset="2"/>
              </a:rPr>
              <a:t>m</a:t>
            </a:r>
            <a:r>
              <a:rPr lang="en-US" dirty="0"/>
              <a:t>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Tick Rate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572000"/>
          </a:xfrm>
        </p:spPr>
        <p:txBody>
          <a:bodyPr/>
          <a:lstStyle/>
          <a:p>
            <a:r>
              <a:rPr lang="en-US" dirty="0"/>
              <a:t>Multiple rates</a:t>
            </a:r>
          </a:p>
          <a:p>
            <a:pPr lvl="1"/>
            <a:r>
              <a:rPr lang="en-US" dirty="0"/>
              <a:t>May need master tick as least-common multiple of set of interaction rates</a:t>
            </a:r>
          </a:p>
          <a:p>
            <a:pPr lvl="2"/>
            <a:r>
              <a:rPr lang="en-US" dirty="0"/>
              <a:t>…and lower freq. events scheduled less frequently</a:t>
            </a:r>
          </a:p>
          <a:p>
            <a:pPr lvl="1"/>
            <a:r>
              <a:rPr lang="en-US" dirty="0"/>
              <a:t>E.g. 100Hz control loop and 33Hz video</a:t>
            </a:r>
          </a:p>
          <a:p>
            <a:pPr lvl="2"/>
            <a:r>
              <a:rPr lang="en-US" dirty="0"/>
              <a:t>Master at 10ms</a:t>
            </a:r>
          </a:p>
          <a:p>
            <a:pPr lvl="2"/>
            <a:r>
              <a:rPr lang="en-US" dirty="0"/>
              <a:t>Schedule video over 3 10ms time-slots</a:t>
            </a:r>
          </a:p>
          <a:p>
            <a:pPr lvl="3"/>
            <a:r>
              <a:rPr lang="en-US" dirty="0"/>
              <a:t>May force decompose into tasks fit into smaller time window since must schedule events at highest frequency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Synchronous Reactive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763000" cy="4114800"/>
          </a:xfrm>
        </p:spPr>
        <p:txBody>
          <a:bodyPr/>
          <a:lstStyle/>
          <a:p>
            <a:r>
              <a:rPr lang="en-US" dirty="0"/>
              <a:t>Ideal model</a:t>
            </a:r>
          </a:p>
          <a:p>
            <a:pPr lvl="1"/>
            <a:r>
              <a:rPr lang="en-US" dirty="0"/>
              <a:t>Per tick reaction (task processing) instantaneous</a:t>
            </a:r>
          </a:p>
          <a:p>
            <a:r>
              <a:rPr lang="en-US" dirty="0"/>
              <a:t>Separate function from compute time</a:t>
            </a:r>
          </a:p>
          <a:p>
            <a:r>
              <a:rPr lang="en-US" dirty="0"/>
              <a:t>Separate function from technology</a:t>
            </a:r>
          </a:p>
          <a:p>
            <a:pPr lvl="1"/>
            <a:r>
              <a:rPr lang="en-US" dirty="0"/>
              <a:t>Feature size, processor mapped to</a:t>
            </a:r>
          </a:p>
          <a:p>
            <a:r>
              <a:rPr lang="en-US" dirty="0"/>
              <a:t>Like synchronous circuit</a:t>
            </a:r>
          </a:p>
          <a:p>
            <a:pPr lvl="1"/>
            <a:r>
              <a:rPr lang="en-US" dirty="0"/>
              <a:t>If logic correct, works when run clock slow enough</a:t>
            </a:r>
          </a:p>
          <a:p>
            <a:pPr lvl="1"/>
            <a:r>
              <a:rPr lang="en-US" dirty="0"/>
              <a:t>Works functionally when change technology</a:t>
            </a:r>
          </a:p>
          <a:p>
            <a:pPr lvl="1"/>
            <a:r>
              <a:rPr lang="en-US" dirty="0"/>
              <a:t>Then focus on reducing critical path</a:t>
            </a:r>
          </a:p>
          <a:p>
            <a:pPr lvl="2"/>
            <a:r>
              <a:rPr lang="en-US" dirty="0">
                <a:sym typeface="Wingdings" pitchFamily="2" charset="2"/>
              </a:rPr>
              <a:t> making timing work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Timing and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 want to separate function from technology and timing?</a:t>
            </a:r>
          </a:p>
          <a:p>
            <a:r>
              <a:rPr lang="en-US" dirty="0">
                <a:solidFill>
                  <a:srgbClr val="FF6600"/>
                </a:solidFill>
              </a:rPr>
              <a:t>What happens when get faster (slower) processor?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Synchronous Reactive Timing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/>
              <a:t>Once functional, </a:t>
            </a:r>
          </a:p>
          <a:p>
            <a:pPr lvl="1"/>
            <a:r>
              <a:rPr lang="en-US" dirty="0"/>
              <a:t>need to guarantee all tasks (in all states) </a:t>
            </a:r>
          </a:p>
          <a:p>
            <a:pPr lvl="2"/>
            <a:r>
              <a:rPr lang="en-US" dirty="0"/>
              <a:t>Can complete in tick time-slot</a:t>
            </a:r>
          </a:p>
          <a:p>
            <a:pPr lvl="2"/>
            <a:r>
              <a:rPr lang="en-US" dirty="0"/>
              <a:t>On particular target architecture</a:t>
            </a:r>
          </a:p>
          <a:p>
            <a:r>
              <a:rPr lang="en-US" dirty="0"/>
              <a:t>Identify WCET (</a:t>
            </a:r>
            <a:r>
              <a:rPr lang="en-US" sz="2800" dirty="0"/>
              <a:t>worst-case execution time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Like critical path in FSM circuit</a:t>
            </a:r>
          </a:p>
          <a:p>
            <a:pPr lvl="1"/>
            <a:r>
              <a:rPr lang="en-US" dirty="0"/>
              <a:t>Time of task on processor target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Time available to process objects?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200" y="2590800"/>
            <a:ext cx="8940800" cy="35306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9398" y="1295400"/>
            <a:ext cx="5694602" cy="5257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2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981200"/>
            <a:ext cx="38100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Worst-case object processing time?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Maximum number of objects on single GHz processor?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Synchronous Reactive Timing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/>
              <a:t>Once functional, </a:t>
            </a:r>
          </a:p>
          <a:p>
            <a:pPr lvl="1"/>
            <a:r>
              <a:rPr lang="en-US" dirty="0"/>
              <a:t>need to guarantee all tasks (in all states) can complete in tick time-slot</a:t>
            </a:r>
          </a:p>
          <a:p>
            <a:pPr lvl="1"/>
            <a:r>
              <a:rPr lang="en-US" dirty="0"/>
              <a:t>On particular target architecture</a:t>
            </a:r>
          </a:p>
          <a:p>
            <a:r>
              <a:rPr lang="en-US" dirty="0"/>
              <a:t>Identify WCET</a:t>
            </a:r>
          </a:p>
          <a:p>
            <a:pPr lvl="1"/>
            <a:r>
              <a:rPr lang="en-US" dirty="0"/>
              <a:t>Like critical path in FSM circuit</a:t>
            </a:r>
          </a:p>
          <a:p>
            <a:pPr lvl="1"/>
            <a:r>
              <a:rPr lang="en-US" dirty="0"/>
              <a:t>Time of task on processor target</a:t>
            </a:r>
          </a:p>
          <a:p>
            <a:r>
              <a:rPr lang="en-US" dirty="0"/>
              <a:t>Schedule onto platform </a:t>
            </a:r>
          </a:p>
          <a:p>
            <a:pPr lvl="1"/>
            <a:r>
              <a:rPr lang="en-US" dirty="0"/>
              <a:t>Threads onto </a:t>
            </a:r>
            <a:r>
              <a:rPr lang="en-US" dirty="0" err="1"/>
              <a:t>processor(s</a:t>
            </a:r>
            <a:r>
              <a:rPr lang="en-US" dirty="0"/>
              <a:t>)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Threads Mapped to Processor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5600" y="1142999"/>
            <a:ext cx="3886200" cy="532893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42B669-2AB5-1C45-A868-3081C4E642FE}" type="slidenum">
              <a:rPr lang="en-US" smtClean="0">
                <a:latin typeface="Times New Roman" pitchFamily="1" charset="0"/>
              </a:rPr>
              <a:pPr/>
              <a:t>2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Today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Real Time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Synchronous Reactive Model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Interrupts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Polling alternative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Timer?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Resource Scheduling Graphs</a:t>
            </a:r>
          </a:p>
          <a:p>
            <a:pPr lvl="1"/>
            <a:endParaRPr lang="en-US" dirty="0">
              <a:ea typeface="ＭＳ Ｐゴシック" pitchFamily="1" charset="-128"/>
              <a:cs typeface="ＭＳ Ｐゴシック" pitchFamily="1" charset="-128"/>
            </a:endParaRP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34526" y="4371474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Platforms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Platform 1: </a:t>
            </a:r>
            <a:br>
              <a:rPr lang="en-US" dirty="0"/>
            </a:br>
            <a:r>
              <a:rPr lang="en-US" dirty="0"/>
              <a:t>fast processor</a:t>
            </a:r>
          </a:p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Platform 2: </a:t>
            </a:r>
            <a:br>
              <a:rPr lang="en-US" dirty="0"/>
            </a:br>
            <a:r>
              <a:rPr lang="en-US" dirty="0"/>
              <a:t>many slow processors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3429000"/>
            <a:ext cx="8813800" cy="3075511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/>
              <a:t>Synchronous Reactive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8153400" cy="4114800"/>
          </a:xfrm>
        </p:spPr>
        <p:txBody>
          <a:bodyPr/>
          <a:lstStyle/>
          <a:p>
            <a:r>
              <a:rPr lang="en-US" dirty="0"/>
              <a:t>Discipline for Real-time tasks</a:t>
            </a:r>
          </a:p>
          <a:p>
            <a:r>
              <a:rPr lang="en-US" dirty="0"/>
              <a:t>Embodies the “synchronous circuit model”</a:t>
            </a:r>
          </a:p>
          <a:p>
            <a:pPr lvl="1"/>
            <a:r>
              <a:rPr lang="en-US" dirty="0"/>
              <a:t>Master clock rate</a:t>
            </a:r>
          </a:p>
          <a:p>
            <a:pPr lvl="1"/>
            <a:r>
              <a:rPr lang="en-US" dirty="0"/>
              <a:t>Computation decomposed per clock</a:t>
            </a:r>
          </a:p>
          <a:p>
            <a:pPr lvl="1"/>
            <a:r>
              <a:rPr lang="en-US" dirty="0"/>
              <a:t>Functionality assuming instantaneous compute</a:t>
            </a:r>
          </a:p>
          <a:p>
            <a:pPr lvl="1"/>
            <a:r>
              <a:rPr lang="en-US" dirty="0"/>
              <a:t>On platform, guarantee runs fast enough to complete critical path at “clock” rate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Interrupts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Interrupt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External event that redirects processor flow of control</a:t>
            </a:r>
          </a:p>
          <a:p>
            <a:r>
              <a:rPr lang="en-US" dirty="0"/>
              <a:t>Typically forces a thread switch</a:t>
            </a:r>
          </a:p>
          <a:p>
            <a:r>
              <a:rPr lang="en-US" dirty="0"/>
              <a:t>Common for I/O, Timers</a:t>
            </a:r>
          </a:p>
          <a:p>
            <a:pPr lvl="1"/>
            <a:r>
              <a:rPr lang="en-US" dirty="0"/>
              <a:t>Indicate a need for attention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Interrupts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Why would we use interrupts for I/O?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Interrupts: Good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Allow processor to run some other work</a:t>
            </a:r>
          </a:p>
          <a:p>
            <a:r>
              <a:rPr lang="en-US" dirty="0"/>
              <a:t>Infrequent, irregular task service with low response service latency</a:t>
            </a:r>
          </a:p>
          <a:p>
            <a:pPr lvl="1"/>
            <a:r>
              <a:rPr lang="en-US" dirty="0"/>
              <a:t>Low latency</a:t>
            </a:r>
          </a:p>
          <a:p>
            <a:pPr lvl="1"/>
            <a:r>
              <a:rPr lang="en-US" dirty="0"/>
              <a:t>Low throughput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Interrupts: Bad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/>
              <a:t>Time predictability</a:t>
            </a:r>
          </a:p>
          <a:p>
            <a:pPr lvl="1"/>
            <a:r>
              <a:rPr lang="en-US" dirty="0"/>
              <a:t>Real-time for computing tasks interrupted</a:t>
            </a:r>
          </a:p>
          <a:p>
            <a:r>
              <a:rPr lang="en-US" dirty="0"/>
              <a:t>Processor usage</a:t>
            </a:r>
          </a:p>
          <a:p>
            <a:pPr lvl="1"/>
            <a:r>
              <a:rPr lang="en-US" dirty="0"/>
              <a:t>Costs time to switch contexts</a:t>
            </a:r>
          </a:p>
          <a:p>
            <a:r>
              <a:rPr lang="en-US" dirty="0"/>
              <a:t>Concurrency management</a:t>
            </a:r>
          </a:p>
          <a:p>
            <a:pPr lvl="1"/>
            <a:r>
              <a:rPr lang="en-US" dirty="0"/>
              <a:t>Must deal with tasks executing non-atomically </a:t>
            </a:r>
          </a:p>
          <a:p>
            <a:pPr lvl="2"/>
            <a:r>
              <a:rPr lang="en-US" dirty="0"/>
              <a:t>Interleave of interrupted service tasks</a:t>
            </a:r>
          </a:p>
          <a:p>
            <a:pPr lvl="2"/>
            <a:r>
              <a:rPr lang="en-US" dirty="0"/>
              <a:t>Perhaps interleave of any task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CC8F28CF-4736-474F-9972-76526FAEC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Interrupted Task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EE47FA1-CA56-BC44-96D3-38DB09DA87C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Add to list</a:t>
            </a:r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atmp</a:t>
            </a:r>
            <a:r>
              <a:rPr lang="en-US" dirty="0">
                <a:latin typeface="Courier" pitchFamily="2" charset="0"/>
              </a:rPr>
              <a:t>=a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new-&gt;next =</a:t>
            </a:r>
            <a:r>
              <a:rPr lang="en-US" dirty="0" err="1">
                <a:latin typeface="Courier" pitchFamily="2" charset="0"/>
              </a:rPr>
              <a:t>atmp</a:t>
            </a:r>
            <a:endParaRPr lang="en-US" dirty="0">
              <a:latin typeface="Courier" pitchFamily="2" charset="0"/>
            </a:endParaRP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a=new</a:t>
            </a:r>
          </a:p>
          <a:p>
            <a:r>
              <a:rPr lang="en-US" dirty="0"/>
              <a:t>Remove from list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removed=a-&gt;value</a:t>
            </a:r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rtmp</a:t>
            </a:r>
            <a:r>
              <a:rPr lang="en-US" dirty="0">
                <a:latin typeface="Courier" pitchFamily="2" charset="0"/>
              </a:rPr>
              <a:t>=a-&gt;next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a=</a:t>
            </a:r>
            <a:r>
              <a:rPr lang="en-US" dirty="0" err="1">
                <a:latin typeface="Courier" pitchFamily="2" charset="0"/>
              </a:rPr>
              <a:t>rtmp</a:t>
            </a:r>
            <a:endParaRPr lang="en-US" dirty="0">
              <a:latin typeface="Courier" pitchFamily="2" charset="0"/>
            </a:endParaRPr>
          </a:p>
          <a:p>
            <a:pPr lvl="1"/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10AB852-55EE-BA43-A0ED-275BB2C41C0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Running something that removes from list</a:t>
            </a:r>
          </a:p>
          <a:p>
            <a:r>
              <a:rPr lang="en-US" dirty="0"/>
              <a:t>Interrupt involves adding to list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F3E7FA-8FD6-6048-ADFC-57CD1B875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66A551-A727-134F-A6DC-DA6EEA463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828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CC8F28CF-4736-474F-9972-76526FAEC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can happen?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EE47FA1-CA56-BC44-96D3-38DB09DA87C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Add to list</a:t>
            </a:r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atmp</a:t>
            </a:r>
            <a:r>
              <a:rPr lang="en-US" dirty="0">
                <a:latin typeface="Courier" pitchFamily="2" charset="0"/>
              </a:rPr>
              <a:t>=a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new-&gt;next =</a:t>
            </a:r>
            <a:r>
              <a:rPr lang="en-US" dirty="0" err="1">
                <a:latin typeface="Courier" pitchFamily="2" charset="0"/>
              </a:rPr>
              <a:t>atmp</a:t>
            </a:r>
            <a:endParaRPr lang="en-US" dirty="0">
              <a:latin typeface="Courier" pitchFamily="2" charset="0"/>
            </a:endParaRP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a=new</a:t>
            </a:r>
          </a:p>
          <a:p>
            <a:r>
              <a:rPr lang="en-US" dirty="0"/>
              <a:t>Remove from list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removed=a-&gt;value</a:t>
            </a:r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rtmp</a:t>
            </a:r>
            <a:r>
              <a:rPr lang="en-US" dirty="0">
                <a:latin typeface="Courier" pitchFamily="2" charset="0"/>
              </a:rPr>
              <a:t>=a-&gt;next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a=</a:t>
            </a:r>
            <a:r>
              <a:rPr lang="en-US" dirty="0" err="1">
                <a:latin typeface="Courier" pitchFamily="2" charset="0"/>
              </a:rPr>
              <a:t>rtmp</a:t>
            </a:r>
            <a:endParaRPr lang="en-US" dirty="0">
              <a:latin typeface="Courier" pitchFamily="2" charset="0"/>
            </a:endParaRPr>
          </a:p>
          <a:p>
            <a:pPr lvl="1"/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10AB852-55EE-BA43-A0ED-275BB2C41C0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Sequence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remove=a-&gt;</a:t>
            </a:r>
            <a:r>
              <a:rPr lang="en-US" dirty="0" err="1">
                <a:latin typeface="Courier" pitchFamily="2" charset="0"/>
              </a:rPr>
              <a:t>tmp</a:t>
            </a:r>
            <a:endParaRPr lang="en-US" dirty="0">
              <a:latin typeface="Courier" pitchFamily="2" charset="0"/>
            </a:endParaRPr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rtmp</a:t>
            </a:r>
            <a:r>
              <a:rPr lang="en-US" dirty="0">
                <a:latin typeface="Courier" pitchFamily="2" charset="0"/>
              </a:rPr>
              <a:t>=a-&gt;next</a:t>
            </a:r>
          </a:p>
          <a:p>
            <a:pPr lvl="1"/>
            <a:r>
              <a:rPr lang="en-US" dirty="0">
                <a:solidFill>
                  <a:srgbClr val="7030A0"/>
                </a:solidFill>
              </a:rPr>
              <a:t>&lt;interrupt&gt;</a:t>
            </a:r>
          </a:p>
          <a:p>
            <a:pPr marL="457200" lvl="1" indent="0">
              <a:buNone/>
            </a:pPr>
            <a:r>
              <a:rPr lang="en-US" dirty="0" err="1">
                <a:solidFill>
                  <a:schemeClr val="accent2"/>
                </a:solidFill>
                <a:latin typeface="Courier" pitchFamily="2" charset="0"/>
              </a:rPr>
              <a:t>atmp</a:t>
            </a:r>
            <a:r>
              <a:rPr lang="en-US" dirty="0">
                <a:solidFill>
                  <a:schemeClr val="accent2"/>
                </a:solidFill>
                <a:latin typeface="Courier" pitchFamily="2" charset="0"/>
              </a:rPr>
              <a:t>=a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accent2"/>
                </a:solidFill>
                <a:latin typeface="Courier" pitchFamily="2" charset="0"/>
              </a:rPr>
              <a:t>new-&gt;next=</a:t>
            </a:r>
            <a:r>
              <a:rPr lang="en-US" dirty="0" err="1">
                <a:solidFill>
                  <a:schemeClr val="accent2"/>
                </a:solidFill>
                <a:latin typeface="Courier" pitchFamily="2" charset="0"/>
              </a:rPr>
              <a:t>atmp</a:t>
            </a:r>
            <a:endParaRPr lang="en-US" dirty="0">
              <a:solidFill>
                <a:schemeClr val="accent2"/>
              </a:solidFill>
              <a:latin typeface="Courier" pitchFamily="2" charset="0"/>
            </a:endParaRPr>
          </a:p>
          <a:p>
            <a:pPr marL="457200" lvl="1" indent="0">
              <a:buNone/>
            </a:pPr>
            <a:r>
              <a:rPr lang="en-US" dirty="0">
                <a:solidFill>
                  <a:schemeClr val="accent2"/>
                </a:solidFill>
                <a:latin typeface="Courier" pitchFamily="2" charset="0"/>
              </a:rPr>
              <a:t>a=new</a:t>
            </a:r>
          </a:p>
          <a:p>
            <a:pPr lvl="1"/>
            <a:r>
              <a:rPr lang="en-US" dirty="0">
                <a:solidFill>
                  <a:srgbClr val="7030A0"/>
                </a:solidFill>
              </a:rPr>
              <a:t>&lt;return&gt;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a=</a:t>
            </a:r>
            <a:r>
              <a:rPr lang="en-US" dirty="0" err="1">
                <a:latin typeface="Courier" pitchFamily="2" charset="0"/>
              </a:rPr>
              <a:t>rtmp</a:t>
            </a:r>
            <a:endParaRPr lang="en-US" dirty="0">
              <a:latin typeface="Courier" pitchFamily="2" charset="0"/>
            </a:endParaRP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F3E7FA-8FD6-6048-ADFC-57CD1B875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66A551-A727-134F-A6DC-DA6EEA463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0315D09-2C4A-A642-9C7C-63993BD88782}"/>
              </a:ext>
            </a:extLst>
          </p:cNvPr>
          <p:cNvSpPr txBox="1"/>
          <p:nvPr/>
        </p:nvSpPr>
        <p:spPr>
          <a:xfrm>
            <a:off x="2532888" y="6015335"/>
            <a:ext cx="27526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What goes wrong?</a:t>
            </a:r>
          </a:p>
        </p:txBody>
      </p:sp>
    </p:spTree>
    <p:extLst>
      <p:ext uri="{BB962C8B-B14F-4D97-AF65-F5344CB8AC3E}">
        <p14:creationId xmlns:p14="http://schemas.microsoft.com/office/powerpoint/2010/main" val="9983043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Interrupts: Bad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/>
              <a:t>Time predictability</a:t>
            </a:r>
          </a:p>
          <a:p>
            <a:pPr lvl="1"/>
            <a:r>
              <a:rPr lang="en-US" dirty="0"/>
              <a:t>Real-time for computing tasks interrupted</a:t>
            </a:r>
          </a:p>
          <a:p>
            <a:r>
              <a:rPr lang="en-US" dirty="0"/>
              <a:t>Processor usage</a:t>
            </a:r>
          </a:p>
          <a:p>
            <a:pPr lvl="1"/>
            <a:r>
              <a:rPr lang="en-US" dirty="0"/>
              <a:t>Costs time to switch contexts</a:t>
            </a:r>
          </a:p>
          <a:p>
            <a:r>
              <a:rPr lang="en-US" dirty="0"/>
              <a:t>Concurrency management</a:t>
            </a:r>
          </a:p>
          <a:p>
            <a:pPr lvl="1"/>
            <a:r>
              <a:rPr lang="en-US" dirty="0"/>
              <a:t>Must deal with tasks executing non-atomically </a:t>
            </a:r>
          </a:p>
          <a:p>
            <a:pPr lvl="2"/>
            <a:r>
              <a:rPr lang="en-US" dirty="0"/>
              <a:t>Interleave of interrupted service tasks</a:t>
            </a:r>
          </a:p>
          <a:p>
            <a:pPr lvl="2"/>
            <a:r>
              <a:rPr lang="en-US" dirty="0"/>
              <a:t>Perhaps interleave of any task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862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Message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648200"/>
          </a:xfrm>
        </p:spPr>
        <p:txBody>
          <a:bodyPr/>
          <a:lstStyle/>
          <a:p>
            <a:r>
              <a:rPr lang="en-US" dirty="0"/>
              <a:t>Scheduling is key to real time</a:t>
            </a:r>
          </a:p>
          <a:p>
            <a:pPr lvl="1"/>
            <a:r>
              <a:rPr lang="en-US" dirty="0"/>
              <a:t>Analysis</a:t>
            </a:r>
          </a:p>
          <a:p>
            <a:pPr lvl="1"/>
            <a:r>
              <a:rPr lang="en-US" dirty="0"/>
              <a:t>Guarantees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Polling Discipline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/>
              <a:t>Alternate to I/O interrupts</a:t>
            </a:r>
          </a:p>
          <a:p>
            <a:r>
              <a:rPr lang="en-US" dirty="0"/>
              <a:t>Every I/O task is a thread</a:t>
            </a:r>
          </a:p>
          <a:p>
            <a:r>
              <a:rPr lang="en-US" dirty="0"/>
              <a:t>Budget time and rate it needs to run</a:t>
            </a:r>
          </a:p>
          <a:p>
            <a:pPr lvl="1"/>
            <a:r>
              <a:rPr lang="en-US" dirty="0"/>
              <a:t>E.g. 10,000 cycles every 5ms</a:t>
            </a:r>
          </a:p>
          <a:p>
            <a:pPr lvl="1"/>
            <a:r>
              <a:rPr lang="en-US" dirty="0"/>
              <a:t>Likely tied to </a:t>
            </a:r>
          </a:p>
          <a:p>
            <a:pPr lvl="2"/>
            <a:r>
              <a:rPr lang="en-US" dirty="0"/>
              <a:t>Buffer sizes</a:t>
            </a:r>
          </a:p>
          <a:p>
            <a:pPr lvl="2"/>
            <a:r>
              <a:rPr lang="en-US" dirty="0"/>
              <a:t>Response latency</a:t>
            </a:r>
          </a:p>
          <a:p>
            <a:r>
              <a:rPr lang="en-US" dirty="0"/>
              <a:t>Schedule I/O threads as real-time tasks</a:t>
            </a:r>
          </a:p>
          <a:p>
            <a:pPr lvl="1"/>
            <a:r>
              <a:rPr lang="en-US" dirty="0"/>
              <a:t>Some can be DMA channels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 Thread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while (1) { </a:t>
            </a:r>
            <a:r>
              <a:rPr lang="en-US" dirty="0" err="1"/>
              <a:t>process_input</a:t>
            </a:r>
            <a:r>
              <a:rPr lang="en-US" dirty="0"/>
              <a:t>(); }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Like tick() -- yields after doing its work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Input at 100KB/s</a:t>
            </a:r>
          </a:p>
          <a:p>
            <a:r>
              <a:rPr lang="en-US" dirty="0"/>
              <a:t>30ms time-slot window</a:t>
            </a:r>
          </a:p>
          <a:p>
            <a:r>
              <a:rPr lang="en-US" dirty="0">
                <a:solidFill>
                  <a:srgbClr val="FF6600"/>
                </a:solidFill>
              </a:rPr>
              <a:t>Size of buffer?</a:t>
            </a:r>
          </a:p>
          <a:p>
            <a:r>
              <a:rPr lang="en-US" dirty="0">
                <a:solidFill>
                  <a:srgbClr val="FF6600"/>
                </a:solidFill>
              </a:rPr>
              <a:t>100 cycles/byte, GHz processor – runtime of service routine?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Fraction of processor capacity?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Scheduling I/O Tasks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0" y="1828800"/>
            <a:ext cx="3408616" cy="45212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Timer Interrupts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Why do we have timer interrupts in conventional operating systems?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E.g. in </a:t>
            </a:r>
            <a:r>
              <a:rPr lang="en-US" dirty="0" err="1">
                <a:solidFill>
                  <a:srgbClr val="FF6600"/>
                </a:solidFill>
              </a:rPr>
              <a:t>linux</a:t>
            </a:r>
            <a:r>
              <a:rPr lang="en-US" dirty="0">
                <a:solidFill>
                  <a:srgbClr val="FF6600"/>
                </a:solidFill>
              </a:rPr>
              <a:t>?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r>
              <a:rPr lang="en-US" dirty="0"/>
              <a:t>Timer Interrupts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153400" cy="4495800"/>
          </a:xfrm>
        </p:spPr>
        <p:txBody>
          <a:bodyPr/>
          <a:lstStyle/>
          <a:p>
            <a:r>
              <a:rPr lang="en-US" dirty="0"/>
              <a:t>Best effort tasks (i.e. non-real-time tasks)</a:t>
            </a:r>
          </a:p>
          <a:p>
            <a:pPr lvl="1"/>
            <a:r>
              <a:rPr lang="en-US" dirty="0"/>
              <a:t>Have no guarantee to finish in bounded time</a:t>
            </a:r>
          </a:p>
          <a:p>
            <a:pPr lvl="1"/>
            <a:r>
              <a:rPr lang="en-US" dirty="0"/>
              <a:t>Timer interrupts necessary </a:t>
            </a:r>
          </a:p>
          <a:p>
            <a:pPr lvl="2"/>
            <a:r>
              <a:rPr lang="en-US" dirty="0"/>
              <a:t>to allow other threads to run</a:t>
            </a:r>
          </a:p>
          <a:p>
            <a:pPr lvl="2"/>
            <a:r>
              <a:rPr lang="en-US" dirty="0"/>
              <a:t>fairness</a:t>
            </a:r>
          </a:p>
          <a:p>
            <a:pPr lvl="2"/>
            <a:r>
              <a:rPr lang="en-US" dirty="0"/>
              <a:t>to switch to real-time service tasks</a:t>
            </a:r>
          </a:p>
          <a:p>
            <a:r>
              <a:rPr lang="en-US" dirty="0"/>
              <a:t>Need timer interrupts if need to share processor with real-time threads</a:t>
            </a:r>
          </a:p>
          <a:p>
            <a:pPr lvl="1"/>
            <a:r>
              <a:rPr lang="en-US" b="1" dirty="0"/>
              <a:t>Alternate: </a:t>
            </a:r>
            <a:r>
              <a:rPr lang="en-US" dirty="0"/>
              <a:t>Easier to segregate real-time and best-effort threads onto different processors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Timer Interrupts?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Bounded-time tasks</a:t>
            </a:r>
          </a:p>
          <a:p>
            <a:pPr lvl="1"/>
            <a:r>
              <a:rPr lang="en-US" dirty="0"/>
              <a:t>E.g. reactive tasks in real-time</a:t>
            </a:r>
          </a:p>
          <a:p>
            <a:pPr lvl="1"/>
            <a:r>
              <a:rPr lang="en-US" dirty="0"/>
              <a:t>Task has guarantee to release processor within time window</a:t>
            </a:r>
          </a:p>
          <a:p>
            <a:pPr lvl="1"/>
            <a:r>
              <a:rPr lang="en-US" b="1" dirty="0"/>
              <a:t>Not</a:t>
            </a:r>
            <a:r>
              <a:rPr lang="en-US" dirty="0"/>
              <a:t> need timer interrupts to regain control from task</a:t>
            </a:r>
          </a:p>
          <a:p>
            <a:pPr lvl="1"/>
            <a:r>
              <a:rPr lang="en-US" dirty="0"/>
              <a:t>(Maybe use deadline operations [Day14] for timer)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Greedy Strategy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Schedule real-time tasks</a:t>
            </a:r>
          </a:p>
          <a:p>
            <a:pPr lvl="1"/>
            <a:r>
              <a:rPr lang="en-US" dirty="0"/>
              <a:t>Scheduled based on worst-case, so may not use all time allocated</a:t>
            </a:r>
          </a:p>
          <a:p>
            <a:r>
              <a:rPr lang="en-US" dirty="0"/>
              <a:t>Run best-effort tasks at end of time-slice after complete real-time tasks</a:t>
            </a:r>
          </a:p>
          <a:p>
            <a:pPr lvl="1"/>
            <a:r>
              <a:rPr lang="en-US" dirty="0"/>
              <a:t>Timer-interrupt to recover processor in time for start of next scheduling time slot</a:t>
            </a:r>
          </a:p>
          <a:p>
            <a:r>
              <a:rPr lang="en-US" dirty="0"/>
              <a:t>(adds complexity)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Real-Time Tasks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Interrupts less attractive</a:t>
            </a:r>
          </a:p>
          <a:p>
            <a:pPr lvl="1"/>
            <a:r>
              <a:rPr lang="en-US" dirty="0"/>
              <a:t>More disruptive</a:t>
            </a:r>
          </a:p>
          <a:p>
            <a:r>
              <a:rPr lang="en-US" dirty="0"/>
              <a:t>Scheduled polling better predictability</a:t>
            </a:r>
          </a:p>
          <a:p>
            <a:r>
              <a:rPr lang="en-US" dirty="0"/>
              <a:t>Fits with Synchronous Reactive Model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Resource Scheduling Graphs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Synchronous Circuit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/>
              <a:t>A simple synchronous circuit is a good “model” for real-time task</a:t>
            </a:r>
          </a:p>
          <a:p>
            <a:pPr lvl="1"/>
            <a:r>
              <a:rPr lang="en-US" dirty="0"/>
              <a:t>Run at fixed clock rate</a:t>
            </a:r>
          </a:p>
          <a:p>
            <a:pPr lvl="1"/>
            <a:r>
              <a:rPr lang="en-US" dirty="0"/>
              <a:t>Take input every cycle</a:t>
            </a:r>
          </a:p>
          <a:p>
            <a:pPr lvl="1"/>
            <a:r>
              <a:rPr lang="en-US" dirty="0"/>
              <a:t>Produce output every cycle</a:t>
            </a:r>
          </a:p>
          <a:p>
            <a:pPr lvl="1"/>
            <a:r>
              <a:rPr lang="en-US" dirty="0"/>
              <a:t>Complete computation between input and output</a:t>
            </a:r>
          </a:p>
          <a:p>
            <a:pPr lvl="1"/>
            <a:r>
              <a:rPr lang="en-US" dirty="0"/>
              <a:t>Designed to run at fixed-frequency</a:t>
            </a:r>
          </a:p>
          <a:p>
            <a:pPr lvl="2"/>
            <a:r>
              <a:rPr lang="en-US" dirty="0"/>
              <a:t>Critical path meets frequency requirement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Useful to think about scheduling a processor by task usage</a:t>
            </a:r>
          </a:p>
          <a:p>
            <a:r>
              <a:rPr lang="en-US" dirty="0"/>
              <a:t>Useful to budget and co-schedule required resources</a:t>
            </a:r>
          </a:p>
          <a:p>
            <a:pPr lvl="1"/>
            <a:r>
              <a:rPr lang="en-US" dirty="0"/>
              <a:t>Bus</a:t>
            </a:r>
          </a:p>
          <a:p>
            <a:pPr lvl="1"/>
            <a:r>
              <a:rPr lang="en-US" dirty="0"/>
              <a:t>Memory port</a:t>
            </a:r>
          </a:p>
          <a:p>
            <a:pPr lvl="1"/>
            <a:r>
              <a:rPr lang="en-US" dirty="0"/>
              <a:t>DMA channel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Task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Task requires</a:t>
            </a:r>
          </a:p>
          <a:p>
            <a:pPr lvl="1"/>
            <a:r>
              <a:rPr lang="en-US" dirty="0"/>
              <a:t>Data to be transferred</a:t>
            </a:r>
          </a:p>
          <a:p>
            <a:pPr lvl="1"/>
            <a:r>
              <a:rPr lang="en-US" dirty="0"/>
              <a:t>Local storage state</a:t>
            </a:r>
          </a:p>
          <a:p>
            <a:pPr lvl="1"/>
            <a:r>
              <a:rPr lang="en-US" dirty="0"/>
              <a:t>Computational cycles</a:t>
            </a:r>
          </a:p>
          <a:p>
            <a:pPr lvl="1"/>
            <a:r>
              <a:rPr lang="en-US" dirty="0"/>
              <a:t>(Result data to be transferred)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r>
              <a:rPr lang="en-US" dirty="0"/>
              <a:t>Uses resources</a:t>
            </a:r>
          </a:p>
          <a:p>
            <a:pPr lvl="1"/>
            <a:r>
              <a:rPr lang="en-US" dirty="0"/>
              <a:t>Bus/channel to transfer data</a:t>
            </a:r>
          </a:p>
          <a:p>
            <a:pPr lvl="2"/>
            <a:r>
              <a:rPr lang="en-US" dirty="0"/>
              <a:t>(in and out)</a:t>
            </a:r>
          </a:p>
          <a:p>
            <a:pPr lvl="1"/>
            <a:r>
              <a:rPr lang="en-US" dirty="0"/>
              <a:t>Space in memory on accelerator</a:t>
            </a:r>
          </a:p>
          <a:p>
            <a:pPr lvl="1"/>
            <a:r>
              <a:rPr lang="en-US" dirty="0"/>
              <a:t>Cycles on accelerator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41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5252689"/>
            <a:ext cx="3251200" cy="1605311"/>
          </a:xfrm>
          <a:prstGeom prst="rect">
            <a:avLst/>
          </a:prstGeom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Task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42</a:t>
            </a:fld>
            <a:endParaRPr lang="en-US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685800" y="1981200"/>
          <a:ext cx="77724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7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Mem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5252689"/>
            <a:ext cx="3251200" cy="1605311"/>
          </a:xfrm>
          <a:prstGeom prst="rect">
            <a:avLst/>
          </a:prstGeom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Several Tasks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43</a:t>
            </a:fld>
            <a:endParaRPr lang="en-US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685800" y="1981200"/>
          <a:ext cx="77724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7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Resource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66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66006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Mem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66006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/>
              <a:t>Resource Schedule Graph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dirty="0"/>
              <a:t>Extend as necessary to capture potentially limiting resources and usage</a:t>
            </a:r>
          </a:p>
          <a:p>
            <a:pPr lvl="1"/>
            <a:r>
              <a:rPr lang="en-US" dirty="0"/>
              <a:t>Regions in memories</a:t>
            </a:r>
          </a:p>
          <a:p>
            <a:pPr lvl="1"/>
            <a:r>
              <a:rPr lang="en-US" dirty="0"/>
              <a:t>Memory ports</a:t>
            </a:r>
          </a:p>
          <a:p>
            <a:pPr lvl="1"/>
            <a:r>
              <a:rPr lang="en-US" dirty="0"/>
              <a:t>I/O channels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dirty="0"/>
              <a:t>Extended Details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45</a:t>
            </a:fld>
            <a:endParaRPr lang="en-US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533400" y="1676400"/>
          <a:ext cx="8001000" cy="4719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Resource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P1 M0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P1 M1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P2 M0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P2 M1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Bus1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Bus2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n-US" dirty="0"/>
              <a:t>Several Tasks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46</a:t>
            </a:fld>
            <a:endParaRPr lang="en-US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001000" cy="4719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Resource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P1 M0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P1 M1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P2 M0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P2 M1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Bus1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Bus2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534400" cy="4114800"/>
          </a:xfrm>
        </p:spPr>
        <p:txBody>
          <a:bodyPr/>
          <a:lstStyle/>
          <a:p>
            <a:r>
              <a:rPr lang="en-US" dirty="0"/>
              <a:t>Ideal/initial – look at processing requirements</a:t>
            </a:r>
          </a:p>
          <a:p>
            <a:pPr lvl="1"/>
            <a:r>
              <a:rPr lang="en-US" dirty="0"/>
              <a:t>Resource bound on processing</a:t>
            </a:r>
          </a:p>
          <a:p>
            <a:r>
              <a:rPr lang="en-US" dirty="0"/>
              <a:t>Look for bottlenecks / limits with Resource Bounds independently</a:t>
            </a:r>
          </a:p>
          <a:p>
            <a:pPr lvl="1"/>
            <a:r>
              <a:rPr lang="en-US" dirty="0"/>
              <a:t>Add buses, memories, etc.</a:t>
            </a:r>
          </a:p>
          <a:p>
            <a:r>
              <a:rPr lang="en-US" dirty="0"/>
              <a:t>Plan/schedule with Resource Schedule Graph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4a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7772400" cy="4114800"/>
          </a:xfrm>
        </p:spPr>
        <p:txBody>
          <a:bodyPr/>
          <a:lstStyle/>
          <a:p>
            <a:r>
              <a:rPr lang="en-US" dirty="0"/>
              <a:t>Resource Bound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Data movement over bus?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Compute on 2 processors?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Compute on 2 processors when processor must wait while local memory is written?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48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700" y="4495800"/>
            <a:ext cx="8496300" cy="20540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649838-6F40-8945-A0E7-6286D6BF1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 Bound wait Transfer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0670F85-1706-4D4A-A78F-1B910468610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Total processor cycles when processor must idle during transfer</a:t>
                </a:r>
              </a:p>
              <a:p>
                <a:pPr lvl="1"/>
                <a:r>
                  <a:rPr lang="en-US" dirty="0" err="1"/>
                  <a:t>Cycles</a:t>
                </a:r>
                <a:r>
                  <a:rPr lang="en-US" baseline="-25000" dirty="0" err="1"/>
                  <a:t>proc</a:t>
                </a:r>
                <a:r>
                  <a:rPr lang="en-US" baseline="-25000" dirty="0"/>
                  <a:t> </a:t>
                </a:r>
                <a:r>
                  <a:rPr lang="en-US" dirty="0"/>
                  <a:t>=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d>
                          <m:d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𝐶𝑜𝑚𝑝</m:t>
                            </m:r>
                            <m:d>
                              <m:dPr>
                                <m:begChr m:val="["/>
                                <m:endChr m:val="]"/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d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𝐵𝑦𝑡𝑒𝑠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[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]</m:t>
                            </m:r>
                          </m:e>
                        </m:d>
                      </m:e>
                    </m:nary>
                  </m:oMath>
                </a14:m>
                <a:r>
                  <a:rPr lang="en-US" baseline="-25000" dirty="0"/>
                  <a:t> </a:t>
                </a:r>
              </a:p>
              <a:p>
                <a:r>
                  <a:rPr lang="en-US" dirty="0" err="1"/>
                  <a:t>RB</a:t>
                </a:r>
                <a:r>
                  <a:rPr lang="en-US" baseline="-25000" dirty="0" err="1"/>
                  <a:t>proc</a:t>
                </a:r>
                <a:r>
                  <a:rPr lang="en-US" dirty="0"/>
                  <a:t>=(</a:t>
                </a:r>
                <a:r>
                  <a:rPr lang="en-US" dirty="0" err="1"/>
                  <a:t>Cycles</a:t>
                </a:r>
                <a:r>
                  <a:rPr lang="en-US" baseline="-25000" dirty="0" err="1"/>
                  <a:t>proc</a:t>
                </a:r>
                <a:r>
                  <a:rPr lang="en-US" dirty="0"/>
                  <a:t>)/2</a:t>
                </a:r>
              </a:p>
              <a:p>
                <a:r>
                  <a:rPr lang="en-US" dirty="0" err="1"/>
                  <a:t>RB</a:t>
                </a:r>
                <a:r>
                  <a:rPr lang="en-US" baseline="-25000" dirty="0" err="1"/>
                  <a:t>bus</a:t>
                </a:r>
                <a:r>
                  <a:rPr lang="en-US" dirty="0"/>
                  <a:t>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𝐵𝑦𝑡𝑒𝑠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[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]</m:t>
                            </m:r>
                          </m:e>
                        </m:d>
                      </m:e>
                    </m:nary>
                  </m:oMath>
                </a14:m>
                <a:endParaRPr lang="en-US" dirty="0"/>
              </a:p>
              <a:p>
                <a:r>
                  <a:rPr lang="en-US" dirty="0"/>
                  <a:t>RB=max(</a:t>
                </a:r>
                <a:r>
                  <a:rPr lang="en-US" dirty="0" err="1"/>
                  <a:t>Rb</a:t>
                </a:r>
                <a:r>
                  <a:rPr lang="en-US" baseline="-25000" dirty="0" err="1"/>
                  <a:t>bus</a:t>
                </a:r>
                <a:r>
                  <a:rPr lang="en-US" dirty="0"/>
                  <a:t>, </a:t>
                </a:r>
                <a:r>
                  <a:rPr lang="en-US" dirty="0" err="1"/>
                  <a:t>RB</a:t>
                </a:r>
                <a:r>
                  <a:rPr lang="en-US" baseline="-25000" dirty="0" err="1"/>
                  <a:t>proc</a:t>
                </a:r>
                <a:r>
                  <a:rPr lang="en-US" dirty="0"/>
                  <a:t>)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0670F85-1706-4D4A-A78F-1B910468610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631" t="-2160" r="-3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03D496-A6C7-2546-9D63-39FF50479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EBFF07-F58A-3848-B096-7160F5597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272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Synchronous Reactive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Discipline for Real-Time tasks</a:t>
            </a:r>
          </a:p>
          <a:p>
            <a:r>
              <a:rPr lang="en-US" dirty="0"/>
              <a:t>Embodies “synchronous circuit model”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4b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Processor wait for data load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50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657600"/>
            <a:ext cx="9194800" cy="1456428"/>
          </a:xfrm>
          <a:prstGeom prst="rect">
            <a:avLst/>
          </a:prstGeom>
        </p:spPr>
      </p:pic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Double Buffering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dirty="0"/>
              <a:t>Common trick to overlap compute and communication</a:t>
            </a:r>
          </a:p>
          <a:p>
            <a:r>
              <a:rPr lang="en-US" dirty="0"/>
              <a:t>Reserve two buffers input (output)</a:t>
            </a:r>
          </a:p>
          <a:p>
            <a:r>
              <a:rPr lang="en-US" dirty="0"/>
              <a:t>Alternate buffer use for input</a:t>
            </a:r>
          </a:p>
          <a:p>
            <a:r>
              <a:rPr lang="en-US" dirty="0"/>
              <a:t>Producer fills one buffer while consumer working from the other</a:t>
            </a:r>
          </a:p>
          <a:p>
            <a:r>
              <a:rPr lang="en-US" dirty="0"/>
              <a:t>Swap between tasks</a:t>
            </a:r>
          </a:p>
          <a:p>
            <a:r>
              <a:rPr lang="en-US" dirty="0"/>
              <a:t>Tradeoff memory for concurrency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67B90-31B5-7E44-8F49-3E3DA2C8A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Double Buffer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027FFA-5C50-AB42-B01C-21D67FADC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D99FA7-5A99-1948-8B92-2A086074B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52</a:t>
            </a:fld>
            <a:endParaRPr lang="en-US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24E0D36F-5469-F342-B9F6-2D922C9B1C1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33600" y="1435563"/>
            <a:ext cx="4406900" cy="4825073"/>
          </a:xfrm>
        </p:spPr>
      </p:pic>
    </p:spTree>
    <p:extLst>
      <p:ext uri="{BB962C8B-B14F-4D97-AF65-F5344CB8AC3E}">
        <p14:creationId xmlns:p14="http://schemas.microsoft.com/office/powerpoint/2010/main" val="104953719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4c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Double Buffer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657600"/>
            <a:ext cx="9194800" cy="145642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905000" y="5410200"/>
            <a:ext cx="56410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Minimum local memory space required?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 Schedule Graphs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Useful to plan/visualize resource sharing and bottlenecks in </a:t>
            </a:r>
            <a:r>
              <a:rPr lang="en-US" dirty="0" err="1"/>
              <a:t>SoC</a:t>
            </a:r>
            <a:endParaRPr lang="en-US" dirty="0"/>
          </a:p>
          <a:p>
            <a:r>
              <a:rPr lang="en-US" dirty="0"/>
              <a:t>Supports scheduling</a:t>
            </a:r>
          </a:p>
          <a:p>
            <a:r>
              <a:rPr lang="en-US" dirty="0"/>
              <a:t>Necessary for real-time scheduling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54</a:t>
            </a:fld>
            <a:endParaRPr lang="en-US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3DCAD-0B53-F14F-A447-898E31D69773}" type="slidenum">
              <a:rPr lang="en-US"/>
              <a:pPr/>
              <a:t>55</a:t>
            </a:fld>
            <a:endParaRPr 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14400"/>
          </a:xfrm>
        </p:spPr>
        <p:txBody>
          <a:bodyPr/>
          <a:lstStyle/>
          <a:p>
            <a:r>
              <a:rPr lang="en-US" dirty="0"/>
              <a:t>Big Ideas: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5105400"/>
          </a:xfrm>
        </p:spPr>
        <p:txBody>
          <a:bodyPr/>
          <a:lstStyle/>
          <a:p>
            <a:r>
              <a:rPr lang="en-US" dirty="0"/>
              <a:t>Scheduling is key to real time</a:t>
            </a:r>
          </a:p>
          <a:p>
            <a:pPr lvl="1"/>
            <a:r>
              <a:rPr lang="en-US" dirty="0"/>
              <a:t>Analysis, Guarantees </a:t>
            </a:r>
          </a:p>
          <a:p>
            <a:r>
              <a:rPr lang="en-US" dirty="0"/>
              <a:t>Synchronous reactive</a:t>
            </a:r>
          </a:p>
          <a:p>
            <a:pPr lvl="1"/>
            <a:r>
              <a:rPr lang="en-US" dirty="0"/>
              <a:t>Scheduling worst-case tasks “reactions” into master time-slice matching rate</a:t>
            </a:r>
          </a:p>
          <a:p>
            <a:r>
              <a:rPr lang="en-US" dirty="0"/>
              <a:t>Schedule I/O with polling threads</a:t>
            </a:r>
          </a:p>
          <a:p>
            <a:pPr lvl="1"/>
            <a:r>
              <a:rPr lang="en-US" dirty="0"/>
              <a:t>Avoid interrupts</a:t>
            </a:r>
          </a:p>
          <a:p>
            <a:r>
              <a:rPr lang="en-US" dirty="0"/>
              <a:t>Schedule dependent resources</a:t>
            </a:r>
          </a:p>
          <a:p>
            <a:pPr lvl="1"/>
            <a:r>
              <a:rPr lang="en-US" dirty="0"/>
              <a:t>Buses, memory ports, memory regions…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 autoUpdateAnimBg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411AA-D846-F243-B06C-C2EC19EEFD1B}" type="slidenum">
              <a:rPr lang="en-US"/>
              <a:pPr/>
              <a:t>56</a:t>
            </a:fld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Admin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/>
              <a:t>Project Final Report due Friday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n-US" dirty="0"/>
              <a:t>Synchronous Reactive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382000" cy="4114800"/>
          </a:xfrm>
        </p:spPr>
        <p:txBody>
          <a:bodyPr/>
          <a:lstStyle/>
          <a:p>
            <a:r>
              <a:rPr lang="en-US" dirty="0"/>
              <a:t>There is a rate for interaction with external world (like the clock)</a:t>
            </a:r>
          </a:p>
          <a:p>
            <a:r>
              <a:rPr lang="en-US" dirty="0"/>
              <a:t>Computation scheduled around these clock ticks (or time-slices)</a:t>
            </a:r>
          </a:p>
          <a:p>
            <a:pPr lvl="1"/>
            <a:r>
              <a:rPr lang="en-US" dirty="0"/>
              <a:t>Continuously running threads</a:t>
            </a:r>
          </a:p>
          <a:p>
            <a:pPr lvl="1"/>
            <a:r>
              <a:rPr lang="en-US" dirty="0"/>
              <a:t>Each thread performs action per tick</a:t>
            </a:r>
          </a:p>
          <a:p>
            <a:r>
              <a:rPr lang="en-US" dirty="0"/>
              <a:t>Inputs and outputs processed at this rate</a:t>
            </a:r>
          </a:p>
          <a:p>
            <a:r>
              <a:rPr lang="en-US" dirty="0"/>
              <a:t>Computation can “react” to events</a:t>
            </a:r>
          </a:p>
          <a:p>
            <a:pPr lvl="1"/>
            <a:r>
              <a:rPr lang="en-US" dirty="0"/>
              <a:t>Reactions finite and processed before next tick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 Form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while (1) { tick(); }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tick() -- yields after doing its work</a:t>
            </a:r>
          </a:p>
          <a:p>
            <a:pPr lvl="1"/>
            <a:r>
              <a:rPr lang="en-US" dirty="0"/>
              <a:t>May be state machine</a:t>
            </a:r>
          </a:p>
          <a:p>
            <a:pPr lvl="2"/>
            <a:r>
              <a:rPr lang="en-US" dirty="0"/>
              <a:t>May change state and have different behavior based on state</a:t>
            </a:r>
          </a:p>
          <a:p>
            <a:pPr lvl="1"/>
            <a:r>
              <a:rPr lang="en-US" dirty="0"/>
              <a:t>May trigger actions to respond to events (inputs)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Thread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799" y="1524000"/>
            <a:ext cx="4488287" cy="46863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Typical real-world interaction times?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Video frame output?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Video game input?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Anti-lock brakes, cruise-control?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22550</TotalTime>
  <Words>1879</Words>
  <Application>Microsoft Macintosh PowerPoint</Application>
  <PresentationFormat>On-screen Show (4:3)</PresentationFormat>
  <Paragraphs>465</Paragraphs>
  <Slides>56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62" baseType="lpstr">
      <vt:lpstr>Arial</vt:lpstr>
      <vt:lpstr>Cambria Math</vt:lpstr>
      <vt:lpstr>Courier</vt:lpstr>
      <vt:lpstr>Symbol</vt:lpstr>
      <vt:lpstr>Times New Roman</vt:lpstr>
      <vt:lpstr>Blank Presentation</vt:lpstr>
      <vt:lpstr>ESE532: System-on-a-Chip Architecture</vt:lpstr>
      <vt:lpstr>Today</vt:lpstr>
      <vt:lpstr>Message</vt:lpstr>
      <vt:lpstr>Synchronous Circuit Model</vt:lpstr>
      <vt:lpstr>Synchronous Reactive Model</vt:lpstr>
      <vt:lpstr>Synchronous Reactive</vt:lpstr>
      <vt:lpstr>Thread Form</vt:lpstr>
      <vt:lpstr>Thread Model</vt:lpstr>
      <vt:lpstr>Preclass 1</vt:lpstr>
      <vt:lpstr>Tick Rate</vt:lpstr>
      <vt:lpstr>Tick Rate</vt:lpstr>
      <vt:lpstr>Synchronous Reactive</vt:lpstr>
      <vt:lpstr>Timing and Function</vt:lpstr>
      <vt:lpstr>Synchronous Reactive Timing</vt:lpstr>
      <vt:lpstr>Preclass 2</vt:lpstr>
      <vt:lpstr>Preclass 2</vt:lpstr>
      <vt:lpstr>Preclass 2</vt:lpstr>
      <vt:lpstr>Synchronous Reactive Timing</vt:lpstr>
      <vt:lpstr>Threads Mapped to Processor</vt:lpstr>
      <vt:lpstr>Platforms</vt:lpstr>
      <vt:lpstr>Synchronous Reactive Model</vt:lpstr>
      <vt:lpstr>Interrupts</vt:lpstr>
      <vt:lpstr>Interrupt</vt:lpstr>
      <vt:lpstr>Interrupts</vt:lpstr>
      <vt:lpstr>Interrupts: Good</vt:lpstr>
      <vt:lpstr>Interrupts: Bad</vt:lpstr>
      <vt:lpstr>Interrupted Task</vt:lpstr>
      <vt:lpstr>What can happen?</vt:lpstr>
      <vt:lpstr>Interrupts: Bad</vt:lpstr>
      <vt:lpstr>Polling Discipline</vt:lpstr>
      <vt:lpstr>IO Thread</vt:lpstr>
      <vt:lpstr>Preclass 3</vt:lpstr>
      <vt:lpstr>Scheduling I/O Tasks</vt:lpstr>
      <vt:lpstr>Timer Interrupts</vt:lpstr>
      <vt:lpstr>Timer Interrupts</vt:lpstr>
      <vt:lpstr>Timer Interrupts?</vt:lpstr>
      <vt:lpstr>Greedy Strategy</vt:lpstr>
      <vt:lpstr>Real-Time Tasks</vt:lpstr>
      <vt:lpstr>Resource Scheduling Graphs</vt:lpstr>
      <vt:lpstr>Scheduling</vt:lpstr>
      <vt:lpstr>Simple Task Model</vt:lpstr>
      <vt:lpstr>One Task</vt:lpstr>
      <vt:lpstr>Several Tasks</vt:lpstr>
      <vt:lpstr>Resource Schedule Graph</vt:lpstr>
      <vt:lpstr>Extended Details</vt:lpstr>
      <vt:lpstr>Several Tasks</vt:lpstr>
      <vt:lpstr>Approach</vt:lpstr>
      <vt:lpstr>Preclass 4a</vt:lpstr>
      <vt:lpstr>Resource Bound wait Transfer</vt:lpstr>
      <vt:lpstr>Preclass 4b Schedule</vt:lpstr>
      <vt:lpstr>Double Buffering</vt:lpstr>
      <vt:lpstr>Double Buffer</vt:lpstr>
      <vt:lpstr>Preclass 4c Schedule</vt:lpstr>
      <vt:lpstr>Resource Schedule Graphs</vt:lpstr>
      <vt:lpstr>Big Ideas:</vt:lpstr>
      <vt:lpstr>Admin</vt:lpstr>
    </vt:vector>
  </TitlesOfParts>
  <Company>California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Dehon, Andre</cp:lastModifiedBy>
  <cp:revision>119</cp:revision>
  <cp:lastPrinted>2019-12-02T15:04:13Z</cp:lastPrinted>
  <dcterms:created xsi:type="dcterms:W3CDTF">2017-12-04T23:35:41Z</dcterms:created>
  <dcterms:modified xsi:type="dcterms:W3CDTF">2019-12-02T15:04:14Z</dcterms:modified>
</cp:coreProperties>
</file>