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407" r:id="rId2"/>
    <p:sldId id="320" r:id="rId3"/>
    <p:sldId id="410" r:id="rId4"/>
    <p:sldId id="451" r:id="rId5"/>
    <p:sldId id="455" r:id="rId6"/>
    <p:sldId id="456" r:id="rId7"/>
    <p:sldId id="454" r:id="rId8"/>
    <p:sldId id="453" r:id="rId9"/>
    <p:sldId id="458" r:id="rId10"/>
    <p:sldId id="457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98" r:id="rId20"/>
    <p:sldId id="419" r:id="rId21"/>
    <p:sldId id="420" r:id="rId22"/>
    <p:sldId id="421" r:id="rId23"/>
    <p:sldId id="423" r:id="rId24"/>
    <p:sldId id="424" r:id="rId25"/>
    <p:sldId id="425" r:id="rId26"/>
    <p:sldId id="426" r:id="rId27"/>
    <p:sldId id="427" r:id="rId28"/>
    <p:sldId id="49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93" r:id="rId40"/>
    <p:sldId id="494" r:id="rId41"/>
    <p:sldId id="499" r:id="rId42"/>
    <p:sldId id="438" r:id="rId43"/>
    <p:sldId id="439" r:id="rId44"/>
    <p:sldId id="440" r:id="rId45"/>
    <p:sldId id="459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500" r:id="rId54"/>
    <p:sldId id="448" r:id="rId55"/>
    <p:sldId id="449" r:id="rId56"/>
    <p:sldId id="460" r:id="rId57"/>
    <p:sldId id="462" r:id="rId58"/>
    <p:sldId id="461" r:id="rId59"/>
    <p:sldId id="463" r:id="rId60"/>
    <p:sldId id="503" r:id="rId61"/>
    <p:sldId id="504" r:id="rId62"/>
    <p:sldId id="465" r:id="rId63"/>
    <p:sldId id="464" r:id="rId64"/>
    <p:sldId id="474" r:id="rId65"/>
    <p:sldId id="492" r:id="rId66"/>
    <p:sldId id="480" r:id="rId67"/>
    <p:sldId id="481" r:id="rId68"/>
    <p:sldId id="484" r:id="rId69"/>
    <p:sldId id="485" r:id="rId70"/>
    <p:sldId id="486" r:id="rId71"/>
    <p:sldId id="487" r:id="rId72"/>
    <p:sldId id="488" r:id="rId73"/>
    <p:sldId id="288" r:id="rId74"/>
    <p:sldId id="408" r:id="rId7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51"/>
  </p:normalViewPr>
  <p:slideViewPr>
    <p:cSldViewPr>
      <p:cViewPr varScale="1">
        <p:scale>
          <a:sx n="105" d="100"/>
          <a:sy n="105" d="100"/>
        </p:scale>
        <p:origin x="1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A848-BA93-244C-BD35-89659519A74F}" type="slidenum">
              <a:rPr lang="en-US">
                <a:latin typeface="Times New Roman" pitchFamily="1" charset="0"/>
              </a:rPr>
              <a:pPr/>
              <a:t>21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A848-BA93-244C-BD35-89659519A74F}" type="slidenum">
              <a:rPr lang="en-US">
                <a:latin typeface="Times New Roman" pitchFamily="1" charset="0"/>
              </a:rPr>
              <a:pPr/>
              <a:t>28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185EA-987F-024E-BF2D-1E921786832F}" type="slidenum">
              <a:rPr lang="en-US"/>
              <a:pPr/>
              <a:t>63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27:  December 4, 2019</a:t>
            </a:r>
            <a:endParaRPr lang="en-US" dirty="0"/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Defect Tolerance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Fabricated chip has 76 cores</a:t>
            </a:r>
          </a:p>
          <a:p>
            <a:r>
              <a:rPr lang="en-US" dirty="0"/>
              <a:t>Not expect all to work</a:t>
            </a:r>
          </a:p>
          <a:p>
            <a:r>
              <a:rPr lang="en-US" dirty="0"/>
              <a:t>Selling based on functional cores</a:t>
            </a:r>
          </a:p>
          <a:p>
            <a:pPr lvl="1"/>
            <a:r>
              <a:rPr lang="en-US" dirty="0"/>
              <a:t>72, 68, 64</a:t>
            </a:r>
          </a:p>
          <a:p>
            <a:r>
              <a:rPr lang="en-US" dirty="0"/>
              <a:t>Charge premium for high core counts</a:t>
            </a:r>
          </a:p>
          <a:p>
            <a:pPr lvl="1"/>
            <a:r>
              <a:rPr lang="en-US" dirty="0"/>
              <a:t>Don’t yield as often, people pay more</a:t>
            </a:r>
          </a:p>
          <a:p>
            <a:r>
              <a:rPr lang="en-US" dirty="0">
                <a:solidFill>
                  <a:srgbClr val="0000FF"/>
                </a:solidFill>
              </a:rPr>
              <a:t>Do see design to accommodate defects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https://www.nextplatform.com/2016/08/22/intel-tweaking-xeon-phi-deep-learning/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EF249-0EBC-174D-A005-23B37B8B33D7}" type="slidenum">
              <a:rPr lang="en-US" smtClean="0">
                <a:latin typeface="Arial" pitchFamily="1" charset="0"/>
              </a:rPr>
              <a:pPr/>
              <a:t>11</a:t>
            </a:fld>
            <a:endParaRPr lang="en-US">
              <a:latin typeface="Arial" pitchFamily="1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Warmup Discussion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else do we guard against defects today?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Where do we accept imperfection today?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6014F-7F18-4249-82A0-0BD9159BC990}" type="slidenum">
              <a:rPr lang="en-US" smtClean="0">
                <a:latin typeface="Arial" pitchFamily="1" charset="0"/>
              </a:rPr>
              <a:pPr/>
              <a:t>12</a:t>
            </a:fld>
            <a:endParaRPr lang="en-US">
              <a:latin typeface="Arial" pitchFamily="1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Probabilities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N objects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</a:t>
            </a:r>
            <a:r>
              <a:rPr lang="en-US" baseline="-25000" dirty="0">
                <a:ea typeface="ＭＳ Ｐゴシック" pitchFamily="1" charset="-128"/>
              </a:rPr>
              <a:t>g</a:t>
            </a:r>
            <a:r>
              <a:rPr lang="en-US" dirty="0">
                <a:ea typeface="ＭＳ Ｐゴシック" pitchFamily="1" charset="-128"/>
              </a:rPr>
              <a:t> yield probability</a:t>
            </a:r>
          </a:p>
          <a:p>
            <a:r>
              <a:rPr lang="en-US" dirty="0">
                <a:solidFill>
                  <a:srgbClr val="FF6600"/>
                </a:solidFill>
              </a:rPr>
              <a:t>What’s the probability for yield of composite system of N items? </a:t>
            </a:r>
            <a:r>
              <a:rPr lang="en-US" sz="2400" dirty="0">
                <a:solidFill>
                  <a:srgbClr val="FF6600"/>
                </a:solidFill>
              </a:rPr>
              <a:t>[</a:t>
            </a:r>
            <a:r>
              <a:rPr lang="en-US" sz="2400" dirty="0" err="1">
                <a:solidFill>
                  <a:srgbClr val="FF6600"/>
                </a:solidFill>
              </a:rPr>
              <a:t>Preclass</a:t>
            </a:r>
            <a:r>
              <a:rPr lang="en-US" sz="2400" dirty="0">
                <a:solidFill>
                  <a:srgbClr val="FF6600"/>
                </a:solidFill>
              </a:rPr>
              <a:t> 2]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ea typeface="ＭＳ Ｐゴシック" pitchFamily="1" charset="-128"/>
              </a:rPr>
              <a:t>Assume </a:t>
            </a:r>
            <a:r>
              <a:rPr lang="en-US" dirty="0" err="1">
                <a:ea typeface="ＭＳ Ｐゴシック" pitchFamily="1" charset="-128"/>
              </a:rPr>
              <a:t>iid</a:t>
            </a:r>
            <a:r>
              <a:rPr lang="en-US" dirty="0">
                <a:ea typeface="ＭＳ Ｐゴシック" pitchFamily="1" charset="-128"/>
              </a:rPr>
              <a:t> </a:t>
            </a:r>
            <a:r>
              <a:rPr lang="en-US" sz="2000" dirty="0">
                <a:ea typeface="ＭＳ Ｐゴシック" pitchFamily="1" charset="-128"/>
              </a:rPr>
              <a:t>(independent, identically distributed) </a:t>
            </a:r>
            <a:r>
              <a:rPr lang="en-US" dirty="0">
                <a:ea typeface="ＭＳ Ｐゴシック" pitchFamily="1" charset="-128"/>
              </a:rPr>
              <a:t>faults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P(N items good) = (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g</a:t>
            </a:r>
            <a:r>
              <a:rPr lang="en-US" dirty="0" err="1">
                <a:ea typeface="ＭＳ Ｐゴシック" pitchFamily="1" charset="-128"/>
              </a:rPr>
              <a:t>)</a:t>
            </a:r>
            <a:r>
              <a:rPr lang="en-US" baseline="30000" dirty="0" err="1">
                <a:ea typeface="ＭＳ Ｐゴシック" pitchFamily="1" charset="-128"/>
              </a:rPr>
              <a:t>N</a:t>
            </a:r>
            <a:endParaRPr lang="en-US" baseline="30000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E3FD01-BB10-C541-A474-6DB3E8D88425}" type="slidenum">
              <a:rPr lang="en-US" smtClean="0">
                <a:latin typeface="Arial" pitchFamily="1" charset="0"/>
              </a:rPr>
              <a:pPr/>
              <a:t>13</a:t>
            </a:fld>
            <a:endParaRPr lang="en-US">
              <a:latin typeface="Arial" pitchFamily="1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Probabilities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>
                <a:ea typeface="ＭＳ Ｐゴシック" pitchFamily="1" charset="-128"/>
              </a:rPr>
              <a:t>P</a:t>
            </a:r>
            <a:r>
              <a:rPr lang="en-US" baseline="-25000">
                <a:ea typeface="ＭＳ Ｐゴシック" pitchFamily="1" charset="-128"/>
              </a:rPr>
              <a:t>all_good</a:t>
            </a:r>
            <a:r>
              <a:rPr lang="en-US">
                <a:ea typeface="ＭＳ Ｐゴシック" pitchFamily="1" charset="-128"/>
              </a:rPr>
              <a:t>(N)=  (P</a:t>
            </a:r>
            <a:r>
              <a:rPr lang="en-US" baseline="-25000">
                <a:ea typeface="ＭＳ Ｐゴシック" pitchFamily="1" charset="-128"/>
              </a:rPr>
              <a:t>g</a:t>
            </a:r>
            <a:r>
              <a:rPr lang="en-US">
                <a:ea typeface="ＭＳ Ｐゴシック" pitchFamily="1" charset="-128"/>
              </a:rPr>
              <a:t>)</a:t>
            </a:r>
            <a:r>
              <a:rPr lang="en-US" baseline="30000">
                <a:ea typeface="ＭＳ Ｐゴシック" pitchFamily="1" charset="-128"/>
              </a:rPr>
              <a:t>N</a:t>
            </a:r>
          </a:p>
          <a:p>
            <a:pPr>
              <a:lnSpc>
                <a:spcPct val="90000"/>
              </a:lnSpc>
            </a:pPr>
            <a:endParaRPr lang="en-US" sz="2800" baseline="30000"/>
          </a:p>
          <a:p>
            <a:pPr>
              <a:lnSpc>
                <a:spcPct val="90000"/>
              </a:lnSpc>
            </a:pPr>
            <a:r>
              <a:rPr lang="en-US" sz="2800"/>
              <a:t>P=0.999999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3200400"/>
          <a:ext cx="5334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</a:t>
                      </a:r>
                      <a:r>
                        <a:rPr lang="en-US" sz="2400" baseline="-25000" dirty="0" err="1"/>
                        <a:t>all_good</a:t>
                      </a:r>
                      <a:r>
                        <a:rPr lang="en-US" sz="2400" dirty="0" err="1"/>
                        <a:t>(N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C5DEF-2D2A-F744-88FD-F615343FDFFE}" type="slidenum">
              <a:rPr lang="en-US" smtClean="0">
                <a:latin typeface="Arial" pitchFamily="1" charset="0"/>
              </a:rPr>
              <a:pPr/>
              <a:t>14</a:t>
            </a:fld>
            <a:endParaRPr lang="en-US">
              <a:latin typeface="Arial" pitchFamily="1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Probabilities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>
                <a:ea typeface="ＭＳ Ｐゴシック" pitchFamily="1" charset="-128"/>
              </a:rPr>
              <a:t>P</a:t>
            </a:r>
            <a:r>
              <a:rPr lang="en-US" baseline="-25000">
                <a:ea typeface="ＭＳ Ｐゴシック" pitchFamily="1" charset="-128"/>
              </a:rPr>
              <a:t>all_good</a:t>
            </a:r>
            <a:r>
              <a:rPr lang="en-US">
                <a:ea typeface="ＭＳ Ｐゴシック" pitchFamily="1" charset="-128"/>
              </a:rPr>
              <a:t>(N)=  (P</a:t>
            </a:r>
            <a:r>
              <a:rPr lang="en-US" baseline="-25000">
                <a:ea typeface="ＭＳ Ｐゴシック" pitchFamily="1" charset="-128"/>
              </a:rPr>
              <a:t>g</a:t>
            </a:r>
            <a:r>
              <a:rPr lang="en-US">
                <a:ea typeface="ＭＳ Ｐゴシック" pitchFamily="1" charset="-128"/>
              </a:rPr>
              <a:t>)</a:t>
            </a:r>
            <a:r>
              <a:rPr lang="en-US" baseline="30000">
                <a:ea typeface="ＭＳ Ｐゴシック" pitchFamily="1" charset="-128"/>
              </a:rPr>
              <a:t>N</a:t>
            </a:r>
          </a:p>
          <a:p>
            <a:pPr>
              <a:lnSpc>
                <a:spcPct val="90000"/>
              </a:lnSpc>
            </a:pPr>
            <a:endParaRPr lang="en-US" sz="2800" baseline="30000"/>
          </a:p>
          <a:p>
            <a:pPr>
              <a:lnSpc>
                <a:spcPct val="90000"/>
              </a:lnSpc>
            </a:pPr>
            <a:r>
              <a:rPr lang="en-US" sz="2800"/>
              <a:t>P=0.999999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3200400"/>
          <a:ext cx="53340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</a:t>
                      </a:r>
                      <a:r>
                        <a:rPr lang="en-US" sz="2400" baseline="-25000" dirty="0" err="1"/>
                        <a:t>all_good</a:t>
                      </a:r>
                      <a:r>
                        <a:rPr lang="en-US" sz="2400" dirty="0" err="1"/>
                        <a:t>(N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0.000045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4266B-4EEB-B548-AE67-6D5D329559AC}" type="slidenum">
              <a:rPr lang="en-US" smtClean="0">
                <a:latin typeface="Arial" pitchFamily="1" charset="0"/>
              </a:rPr>
              <a:pPr/>
              <a:t>15</a:t>
            </a:fld>
            <a:endParaRPr lang="en-US">
              <a:latin typeface="Arial" pitchFamily="1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Simple Implications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r>
              <a:rPr lang="en-US"/>
              <a:t>As N gets large</a:t>
            </a:r>
          </a:p>
          <a:p>
            <a:pPr lvl="1"/>
            <a:r>
              <a:rPr lang="en-US">
                <a:ea typeface="ＭＳ Ｐゴシック" pitchFamily="1" charset="-128"/>
              </a:rPr>
              <a:t>must either increase reliability</a:t>
            </a:r>
          </a:p>
          <a:p>
            <a:pPr lvl="1"/>
            <a:r>
              <a:rPr lang="en-US">
                <a:ea typeface="ＭＳ Ｐゴシック" pitchFamily="1" charset="-128"/>
              </a:rPr>
              <a:t>…or start tolerating failures</a:t>
            </a:r>
          </a:p>
          <a:p>
            <a:r>
              <a:rPr lang="en-US"/>
              <a:t>N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memory bits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disk sectors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wires 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transmitted data bits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transistors 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molecules</a:t>
            </a:r>
          </a:p>
          <a:p>
            <a:pPr lvl="1"/>
            <a:endParaRPr lang="en-US" sz="2000">
              <a:ea typeface="ＭＳ Ｐゴシック" pitchFamily="1" charset="-12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572000" y="3178175"/>
            <a:ext cx="4130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285750"/>
            <a:r>
              <a:rPr lang="en-US" dirty="0">
                <a:latin typeface="+mn-lt"/>
              </a:rPr>
              <a:t>As devices get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smaller</a:t>
            </a:r>
            <a:r>
              <a:rPr lang="en-US" dirty="0">
                <a:latin typeface="+mn-lt"/>
              </a:rPr>
              <a:t>, failure rates increase</a:t>
            </a:r>
          </a:p>
          <a:p>
            <a:pPr marL="742950" indent="-285750"/>
            <a:r>
              <a:rPr lang="en-US" dirty="0">
                <a:latin typeface="+mn-lt"/>
              </a:rPr>
              <a:t> chemists think P=0.95 is good</a:t>
            </a:r>
          </a:p>
          <a:p>
            <a:pPr marL="742950" indent="-285750"/>
            <a:r>
              <a:rPr lang="en-US" dirty="0">
                <a:latin typeface="+mn-lt"/>
              </a:rPr>
              <a:t>As devices get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faster</a:t>
            </a:r>
            <a:r>
              <a:rPr lang="en-US" dirty="0">
                <a:latin typeface="+mn-lt"/>
              </a:rPr>
              <a:t>, failure rate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  <p:bldP spid="1013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16</a:t>
            </a:fld>
            <a:endParaRPr lang="en-US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3FBA5-F951-F145-9805-8B57AB2EA875}"/>
              </a:ext>
            </a:extLst>
          </p:cNvPr>
          <p:cNvSpPr txBox="1"/>
          <p:nvPr/>
        </p:nvSpPr>
        <p:spPr>
          <a:xfrm>
            <a:off x="228600" y="3295939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1-P</a:t>
            </a:r>
            <a:r>
              <a:rPr lang="en-US" sz="3600" baseline="-25000" dirty="0">
                <a:latin typeface="+mn-lt"/>
              </a:rPr>
              <a:t>g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Required for Perfection?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high must P</a:t>
            </a:r>
            <a:r>
              <a:rPr lang="en-US" baseline="-25000" dirty="0"/>
              <a:t>g</a:t>
            </a:r>
            <a:r>
              <a:rPr lang="en-US" dirty="0"/>
              <a:t> be to achieve 90% yield on a collection of 10</a:t>
            </a:r>
            <a:r>
              <a:rPr lang="en-US" baseline="30000" dirty="0"/>
              <a:t>11</a:t>
            </a:r>
            <a:r>
              <a:rPr lang="en-US" dirty="0"/>
              <a:t> devices?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6600"/>
                </a:solidFill>
              </a:rPr>
              <a:t> [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4]</a:t>
            </a:r>
          </a:p>
        </p:txBody>
      </p:sp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66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0C744-6FD2-204A-8B98-A14765DF505F}" type="slidenum">
              <a:rPr lang="en-US" smtClean="0">
                <a:latin typeface="Arial" pitchFamily="1" charset="0"/>
              </a:rPr>
              <a:pPr/>
              <a:t>17</a:t>
            </a:fld>
            <a:endParaRPr lang="en-US">
              <a:latin typeface="Arial" pitchFamily="1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886200" y="3505200"/>
          <a:ext cx="4032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51" name="Equation" r:id="rId3" imgW="800100" imgH="317500" progId="Equation.3">
                  <p:embed/>
                </p:oleObj>
              </mc:Choice>
              <mc:Fallback>
                <p:oleObj name="Equation" r:id="rId3" imgW="800100" imgH="317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505200"/>
                        <a:ext cx="40322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5715000"/>
            <a:ext cx="232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000" dirty="0"/>
              <a:t>P</a:t>
            </a:r>
            <a:r>
              <a:rPr lang="en-US" sz="4000" baseline="-25000" dirty="0"/>
              <a:t>g</a:t>
            </a:r>
            <a:r>
              <a:rPr lang="en-US" sz="4000" dirty="0"/>
              <a:t>&gt;1-10</a:t>
            </a:r>
            <a:r>
              <a:rPr lang="en-US" sz="4000" baseline="30000" dirty="0"/>
              <a:t>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18</a:t>
            </a:fld>
            <a:endParaRPr lang="en-US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FC86C-2CD0-BA4D-9786-2013456815AF}"/>
              </a:ext>
            </a:extLst>
          </p:cNvPr>
          <p:cNvSpPr txBox="1"/>
          <p:nvPr/>
        </p:nvSpPr>
        <p:spPr>
          <a:xfrm>
            <a:off x="228600" y="3295939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1-P</a:t>
            </a:r>
            <a:r>
              <a:rPr lang="en-US" sz="3600" baseline="-25000" dirty="0">
                <a:latin typeface="+mn-lt"/>
              </a:rPr>
              <a:t>g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size scales down (S)</a:t>
            </a:r>
          </a:p>
          <a:p>
            <a:r>
              <a:rPr lang="en-US" dirty="0"/>
              <a:t>Capacity (area)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increases (1/S</a:t>
            </a:r>
            <a:r>
              <a:rPr lang="en-US" baseline="30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)</a:t>
            </a:r>
          </a:p>
          <a:p>
            <a:pPr lvl="1"/>
            <a:r>
              <a:rPr lang="en-US" dirty="0">
                <a:sym typeface="Wingdings"/>
              </a:rPr>
              <a:t>N increase</a:t>
            </a:r>
          </a:p>
          <a:p>
            <a:r>
              <a:rPr lang="en-US" dirty="0">
                <a:sym typeface="Wingdings"/>
              </a:rPr>
              <a:t>Reliability per device goes down</a:t>
            </a:r>
          </a:p>
          <a:p>
            <a:pPr lvl="1"/>
            <a:r>
              <a:rPr lang="en-US" dirty="0">
                <a:sym typeface="Wingdings"/>
              </a:rPr>
              <a:t>P</a:t>
            </a:r>
            <a:r>
              <a:rPr lang="en-US" baseline="-25000" dirty="0">
                <a:sym typeface="Wingdings"/>
              </a:rPr>
              <a:t>g</a:t>
            </a:r>
            <a:r>
              <a:rPr lang="en-US" dirty="0">
                <a:sym typeface="Wingdings"/>
              </a:rPr>
              <a:t> decrease</a:t>
            </a:r>
          </a:p>
          <a:p>
            <a:pPr marL="342900" lvl="1" indent="-342900">
              <a:buFontTx/>
              <a:buChar char="•"/>
            </a:pPr>
            <a:r>
              <a:rPr lang="en-US" dirty="0">
                <a:ea typeface="ＭＳ Ｐゴシック" pitchFamily="1" charset="-128"/>
              </a:rPr>
              <a:t>P(N items good) = (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g</a:t>
            </a:r>
            <a:r>
              <a:rPr lang="en-US" dirty="0" err="1">
                <a:ea typeface="ＭＳ Ｐゴシック" pitchFamily="1" charset="-128"/>
              </a:rPr>
              <a:t>)</a:t>
            </a:r>
            <a:r>
              <a:rPr lang="en-US" baseline="30000" dirty="0" err="1">
                <a:ea typeface="ＭＳ Ｐゴシック" pitchFamily="1" charset="-128"/>
              </a:rPr>
              <a:t>N</a:t>
            </a:r>
            <a:endParaRPr lang="en-US" baseline="30000" dirty="0">
              <a:ea typeface="ＭＳ Ｐゴシック" pitchFamily="1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76940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Reliability Challenges</a:t>
            </a:r>
          </a:p>
          <a:p>
            <a:r>
              <a:rPr lang="en-US" dirty="0"/>
              <a:t>Defect Tolerance</a:t>
            </a:r>
          </a:p>
          <a:p>
            <a:pPr lvl="1"/>
            <a:r>
              <a:rPr lang="en-US" dirty="0"/>
              <a:t>Memories</a:t>
            </a:r>
          </a:p>
          <a:p>
            <a:pPr lvl="1"/>
            <a:r>
              <a:rPr lang="en-US" dirty="0"/>
              <a:t>Interconnect</a:t>
            </a:r>
          </a:p>
          <a:p>
            <a:pPr lvl="1"/>
            <a:r>
              <a:rPr lang="en-US" dirty="0"/>
              <a:t>FPGA</a:t>
            </a:r>
          </a:p>
          <a:p>
            <a:r>
              <a:rPr lang="en-US" dirty="0">
                <a:solidFill>
                  <a:schemeClr val="bg2"/>
                </a:solidFill>
              </a:rPr>
              <a:t>FPGA Variation and Energy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(time permitting)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4F395-9692-5941-9B01-0F138C4F04C0}" type="slidenum">
              <a:rPr lang="en-US" smtClean="0">
                <a:latin typeface="Arial" pitchFamily="1" charset="0"/>
              </a:rPr>
              <a:pPr/>
              <a:t>20</a:t>
            </a:fld>
            <a:endParaRPr lang="en-US">
              <a:latin typeface="Arial" pitchFamily="1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Defining Problems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8E18-FC20-A349-AF4B-DC604AE46535}" type="slidenum">
              <a:rPr lang="en-US" smtClean="0">
                <a:latin typeface="Arial" pitchFamily="1" charset="0"/>
              </a:rPr>
              <a:pPr/>
              <a:t>21</a:t>
            </a:fld>
            <a:endParaRPr lang="en-US">
              <a:latin typeface="Arial" pitchFamily="1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Three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Defects:</a:t>
            </a:r>
            <a:r>
              <a:rPr lang="en-US" sz="2400"/>
              <a:t>  Manufacturing imperfection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Occur before operation; persistent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Shorts, breaks, bad contact</a:t>
            </a:r>
            <a:endParaRPr lang="en-US" sz="1800">
              <a:ea typeface="ＭＳ Ｐゴシック" pitchFamily="1" charset="-128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Transient Faults:</a:t>
            </a:r>
            <a:r>
              <a:rPr lang="en-US" sz="2400"/>
              <a:t>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Occur during operation; transient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node X value flips:  crosstalk, ionizing particles, bad timing, tunneling, thermal noise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Lifetime “wear” defects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Parts become bad during operational lifetime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Fatigue, electromigration, burnout….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…slower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NBTI, Hot Carrier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3F7DAA-D150-AE4E-A2B1-423B26DC3357}" type="slidenum">
              <a:rPr lang="en-US" smtClean="0">
                <a:latin typeface="Arial" pitchFamily="1" charset="0"/>
              </a:rPr>
              <a:pPr/>
              <a:t>22</a:t>
            </a:fld>
            <a:endParaRPr lang="en-US">
              <a:latin typeface="Arial" pitchFamily="1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0963"/>
            <a:ext cx="8943975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230997" y="192088"/>
            <a:ext cx="271450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err="1">
                <a:solidFill>
                  <a:srgbClr val="FF0000"/>
                </a:solidFill>
              </a:rPr>
              <a:t>Shekhar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Bokar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Intel Fellow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Micro37 (Dec.2004)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7BE18-E2D0-9449-A332-85992C764E16}" type="slidenum">
              <a:rPr lang="en-US" smtClean="0">
                <a:latin typeface="Arial" pitchFamily="1" charset="0"/>
              </a:rPr>
              <a:pPr/>
              <a:t>23</a:t>
            </a:fld>
            <a:endParaRPr lang="en-US">
              <a:latin typeface="Arial" pitchFamily="1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First Step to Recover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/>
              <a:t>Admit you have a problem</a:t>
            </a:r>
          </a:p>
          <a:p>
            <a:r>
              <a:rPr lang="en-US"/>
              <a:t>(observe that there is a failure)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ED14D-44FA-7243-9A38-9BEF14734025}" type="slidenum">
              <a:rPr lang="en-US" smtClean="0">
                <a:latin typeface="Arial" pitchFamily="1" charset="0"/>
              </a:rPr>
              <a:pPr/>
              <a:t>24</a:t>
            </a:fld>
            <a:endParaRPr lang="en-US">
              <a:latin typeface="Arial" pitchFamily="1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868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determine if something wrong?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Some things easy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….won’t start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Others tricky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…one </a:t>
            </a:r>
            <a:r>
              <a:rPr lang="en-US" b="1" dirty="0">
                <a:ea typeface="ＭＳ Ｐゴシック" pitchFamily="1" charset="-128"/>
              </a:rPr>
              <a:t>and</a:t>
            </a:r>
            <a:r>
              <a:rPr lang="en-US" dirty="0">
                <a:ea typeface="ＭＳ Ｐゴシック" pitchFamily="1" charset="-128"/>
              </a:rPr>
              <a:t> gate computes False &amp; </a:t>
            </a:r>
            <a:r>
              <a:rPr lang="en-US" dirty="0" err="1">
                <a:ea typeface="ＭＳ Ｐゴシック" pitchFamily="1" charset="-128"/>
              </a:rPr>
              <a:t>True</a:t>
            </a:r>
            <a:r>
              <a:rPr lang="en-US" dirty="0" err="1">
                <a:ea typeface="ＭＳ Ｐゴシック" pitchFamily="1" charset="-128"/>
                <a:sym typeface="Wingdings" pitchFamily="1" charset="2"/>
              </a:rPr>
              <a:t></a:t>
            </a:r>
            <a:r>
              <a:rPr lang="en-US" dirty="0" err="1">
                <a:ea typeface="ＭＳ Ｐゴシック" pitchFamily="1" charset="-128"/>
              </a:rPr>
              <a:t>True</a:t>
            </a:r>
            <a:endParaRPr lang="en-US" dirty="0">
              <a:ea typeface="ＭＳ Ｐゴシック" pitchFamily="1" charset="-128"/>
            </a:endParaRPr>
          </a:p>
          <a:p>
            <a:r>
              <a:rPr lang="en-US" dirty="0" err="1"/>
              <a:t>Observability</a:t>
            </a:r>
            <a:endParaRPr lang="en-US" dirty="0"/>
          </a:p>
          <a:p>
            <a:pPr lvl="1"/>
            <a:r>
              <a:rPr lang="en-US" dirty="0">
                <a:ea typeface="ＭＳ Ｐゴシック" pitchFamily="1" charset="-128"/>
              </a:rPr>
              <a:t>can see effect of problem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some way of telling if defect/fault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0FE3E-4453-1C48-9CA6-542AC6BDB30B}" type="slidenum">
              <a:rPr lang="en-US" smtClean="0">
                <a:latin typeface="Arial" pitchFamily="1" charset="0"/>
              </a:rPr>
              <a:pPr/>
              <a:t>25</a:t>
            </a:fld>
            <a:endParaRPr lang="en-US">
              <a:latin typeface="Arial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/>
              <a:t>Coding</a:t>
            </a:r>
          </a:p>
          <a:p>
            <a:pPr lvl="1"/>
            <a:r>
              <a:rPr lang="en-US">
                <a:ea typeface="ＭＳ Ｐゴシック" pitchFamily="1" charset="-128"/>
              </a:rPr>
              <a:t>space of legal values &lt;&lt; space of all values</a:t>
            </a:r>
          </a:p>
          <a:p>
            <a:pPr lvl="1"/>
            <a:r>
              <a:rPr lang="en-US">
                <a:ea typeface="ＭＳ Ｐゴシック" pitchFamily="1" charset="-128"/>
              </a:rPr>
              <a:t>should only see legal</a:t>
            </a:r>
          </a:p>
          <a:p>
            <a:pPr lvl="1"/>
            <a:r>
              <a:rPr lang="en-US" i="1">
                <a:ea typeface="ＭＳ Ｐゴシック" pitchFamily="1" charset="-128"/>
              </a:rPr>
              <a:t>e.g.</a:t>
            </a:r>
            <a:r>
              <a:rPr lang="en-US">
                <a:ea typeface="ＭＳ Ｐゴシック" pitchFamily="1" charset="-128"/>
              </a:rPr>
              <a:t> parity, ECC (Error Correcting Codes)</a:t>
            </a:r>
          </a:p>
          <a:p>
            <a:r>
              <a:rPr lang="en-US"/>
              <a:t>Explicit test (defects, recurring faults)</a:t>
            </a:r>
          </a:p>
          <a:p>
            <a:pPr lvl="1"/>
            <a:r>
              <a:rPr lang="en-US">
                <a:ea typeface="ＭＳ Ｐゴシック" pitchFamily="1" charset="-128"/>
              </a:rPr>
              <a:t>ATPG = Automatic Test Pattern Generation</a:t>
            </a:r>
          </a:p>
          <a:p>
            <a:pPr lvl="1"/>
            <a:r>
              <a:rPr lang="en-US">
                <a:ea typeface="ＭＳ Ｐゴシック" pitchFamily="1" charset="-128"/>
              </a:rPr>
              <a:t>Signature/BIST=Built-In Self-Test</a:t>
            </a:r>
          </a:p>
          <a:p>
            <a:pPr lvl="1"/>
            <a:r>
              <a:rPr lang="en-US">
                <a:ea typeface="ＭＳ Ｐゴシック" pitchFamily="1" charset="-128"/>
              </a:rPr>
              <a:t>POST = Power On Self-Test</a:t>
            </a:r>
          </a:p>
          <a:p>
            <a:r>
              <a:rPr lang="en-US"/>
              <a:t>Direct/special access</a:t>
            </a:r>
          </a:p>
          <a:p>
            <a:pPr lvl="1"/>
            <a:r>
              <a:rPr lang="en-US">
                <a:ea typeface="ＭＳ Ｐゴシック" pitchFamily="1" charset="-128"/>
              </a:rPr>
              <a:t>test ports, scan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28CD59-23E4-094B-BFD8-A333BCC95CB1}" type="slidenum">
              <a:rPr lang="en-US" smtClean="0">
                <a:latin typeface="Arial" pitchFamily="1" charset="0"/>
              </a:rPr>
              <a:pPr/>
              <a:t>26</a:t>
            </a:fld>
            <a:endParaRPr lang="en-US">
              <a:latin typeface="Arial" pitchFamily="1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Coping with defects/faults?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Key idea:</a:t>
            </a:r>
            <a:r>
              <a:rPr lang="en-US" dirty="0"/>
              <a:t>   </a:t>
            </a:r>
            <a:r>
              <a:rPr lang="en-US" b="1" dirty="0">
                <a:solidFill>
                  <a:srgbClr val="0000FF"/>
                </a:solidFill>
              </a:rPr>
              <a:t>redundancy</a:t>
            </a:r>
          </a:p>
          <a:p>
            <a:pPr>
              <a:lnSpc>
                <a:spcPct val="90000"/>
              </a:lnSpc>
            </a:pPr>
            <a:r>
              <a:rPr lang="en-US" dirty="0"/>
              <a:t>Detection: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Use redundancy to detect error</a:t>
            </a:r>
          </a:p>
          <a:p>
            <a:pPr>
              <a:lnSpc>
                <a:spcPct val="90000"/>
              </a:lnSpc>
            </a:pPr>
            <a:r>
              <a:rPr lang="en-US" dirty="0"/>
              <a:t>Mitigating: use redundant hardware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Use spare elements in place of faulty elements (defects)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Compute multiple times so can discard faulty result (faults)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96353-5DF6-1046-8EBE-B53638207CAF}" type="slidenum">
              <a:rPr lang="en-US" smtClean="0">
                <a:latin typeface="Arial" pitchFamily="1" charset="0"/>
              </a:rPr>
              <a:pPr/>
              <a:t>27</a:t>
            </a:fld>
            <a:endParaRPr lang="en-US">
              <a:latin typeface="Arial" pitchFamily="1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Defect Tolerance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8E18-FC20-A349-AF4B-DC604AE46535}" type="slidenum">
              <a:rPr lang="en-US" smtClean="0">
                <a:latin typeface="Arial" pitchFamily="1" charset="0"/>
              </a:rPr>
              <a:pPr/>
              <a:t>28</a:t>
            </a:fld>
            <a:endParaRPr lang="en-US">
              <a:latin typeface="Arial" pitchFamily="1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Three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/>
              <a:t>Defects:</a:t>
            </a:r>
            <a:r>
              <a:rPr lang="en-US" sz="2400" dirty="0"/>
              <a:t>  Manufacturing imperfection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</a:rPr>
              <a:t>Occur before operation; persistent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ea typeface="ＭＳ Ｐゴシック" pitchFamily="1" charset="-128"/>
              </a:rPr>
              <a:t>Shorts, breaks, bad contact</a:t>
            </a:r>
            <a:endParaRPr lang="en-US" sz="1800" dirty="0">
              <a:ea typeface="ＭＳ Ｐゴシック" pitchFamily="1" charset="-128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Transient Faults: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Occur during operation; transient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node X value flips:  crosstalk, ionizing particles, bad timing, tunneling, thermal noise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Lifetime “wear” defects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Parts become bad during operational lifetime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Fatigue,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electromigration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, burnout….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…slower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NBTI, Hot Carrier Injection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AC9601-9F0C-FA46-A4B6-7705FA38FC0C}" type="slidenum">
              <a:rPr lang="en-US" smtClean="0">
                <a:latin typeface="Arial" pitchFamily="1" charset="0"/>
              </a:rPr>
              <a:pPr/>
              <a:t>29</a:t>
            </a:fld>
            <a:endParaRPr lang="en-US">
              <a:latin typeface="Arial" pitchFamily="1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Models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Disk Drives  (defect map)</a:t>
            </a:r>
          </a:p>
          <a:p>
            <a:r>
              <a:rPr lang="en-US"/>
              <a:t>Memory Chips (perfect chip)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/>
              <a:t>At small feature sizes, not viable to demand perfect fabrication of billions of transistors on a chip</a:t>
            </a:r>
          </a:p>
          <a:p>
            <a:r>
              <a:rPr lang="en-US" dirty="0"/>
              <a:t>Modern ICs are like snowflakes</a:t>
            </a:r>
          </a:p>
          <a:p>
            <a:pPr lvl="1"/>
            <a:r>
              <a:rPr lang="en-US" dirty="0"/>
              <a:t>Everyone is different, changes over time</a:t>
            </a:r>
          </a:p>
          <a:p>
            <a:r>
              <a:rPr lang="en-US" dirty="0"/>
              <a:t>Reconfiguration allows repair</a:t>
            </a:r>
          </a:p>
          <a:p>
            <a:pPr lvl="1"/>
            <a:r>
              <a:rPr lang="en-US" dirty="0"/>
              <a:t>Finer grain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higher defect rates</a:t>
            </a:r>
          </a:p>
          <a:p>
            <a:pPr lvl="1"/>
            <a:r>
              <a:rPr lang="en-US" dirty="0">
                <a:sym typeface="Wingdings"/>
              </a:rPr>
              <a:t>Tolerate variation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lower energy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0F7F7-69ED-8A4D-9A0B-23DEAF54539C}" type="slidenum">
              <a:rPr lang="en-US" smtClean="0">
                <a:latin typeface="Arial" pitchFamily="1" charset="0"/>
              </a:rPr>
              <a:pPr/>
              <a:t>30</a:t>
            </a:fld>
            <a:endParaRPr lang="en-US">
              <a:latin typeface="Arial" pitchFamily="1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Drives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Expose defects to software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software model expects defects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Create table of good (bad) sectors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manages by masking out in software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(at the OS level)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Never allocate a bad sector to a task or file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yielded capacity varies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60E79-63F1-9742-ABC5-E8F182E24C0D}" type="slidenum">
              <a:rPr lang="en-US" smtClean="0">
                <a:latin typeface="Arial" pitchFamily="1" charset="0"/>
              </a:rPr>
              <a:pPr/>
              <a:t>31</a:t>
            </a:fld>
            <a:endParaRPr lang="en-US">
              <a:latin typeface="Arial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Chips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r>
              <a:rPr lang="en-US"/>
              <a:t>Provide model in </a:t>
            </a:r>
            <a:r>
              <a:rPr lang="en-US" b="1"/>
              <a:t>hardware</a:t>
            </a:r>
            <a:r>
              <a:rPr lang="en-US"/>
              <a:t> of perfect chip</a:t>
            </a:r>
          </a:p>
          <a:p>
            <a:r>
              <a:rPr lang="en-US"/>
              <a:t>Model of perfect memory at capacity X</a:t>
            </a:r>
          </a:p>
          <a:p>
            <a:r>
              <a:rPr lang="en-US"/>
              <a:t>Use redundancy in hardware to provide perfect model</a:t>
            </a:r>
          </a:p>
          <a:p>
            <a:r>
              <a:rPr lang="en-US"/>
              <a:t>Yielded capacity fixed</a:t>
            </a:r>
          </a:p>
          <a:p>
            <a:pPr lvl="1"/>
            <a:r>
              <a:rPr lang="en-US">
                <a:ea typeface="ＭＳ Ｐゴシック" pitchFamily="1" charset="-128"/>
              </a:rPr>
              <a:t>discard part if not achieve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F23BA-BBBC-8B47-A3D4-495A44261DD5}" type="slidenum">
              <a:rPr lang="en-US" smtClean="0">
                <a:latin typeface="Arial" pitchFamily="1" charset="0"/>
              </a:rPr>
              <a:pPr/>
              <a:t>32</a:t>
            </a:fld>
            <a:endParaRPr lang="en-US">
              <a:latin typeface="Arial" pitchFamily="1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Memory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Correct memory:</a:t>
            </a:r>
          </a:p>
          <a:p>
            <a:pPr lvl="1"/>
            <a:r>
              <a:rPr lang="en-US">
                <a:ea typeface="ＭＳ Ｐゴシック" pitchFamily="1" charset="-128"/>
              </a:rPr>
              <a:t>N slots</a:t>
            </a:r>
          </a:p>
          <a:p>
            <a:pPr lvl="1"/>
            <a:r>
              <a:rPr lang="en-US">
                <a:ea typeface="ＭＳ Ｐゴシック" pitchFamily="1" charset="-128"/>
              </a:rPr>
              <a:t>each slot reliably stores last value written</a:t>
            </a:r>
          </a:p>
          <a:p>
            <a:r>
              <a:rPr lang="en-US"/>
              <a:t>Millions, billions, etc. of bits…</a:t>
            </a:r>
          </a:p>
          <a:p>
            <a:pPr lvl="1"/>
            <a:r>
              <a:rPr lang="en-US">
                <a:ea typeface="ＭＳ Ｐゴシック" pitchFamily="1" charset="-128"/>
              </a:rPr>
              <a:t>have to get them all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33</a:t>
            </a:fld>
            <a:endParaRPr lang="en-US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F1057-673D-734E-9F92-865C8E48FDF9}"/>
              </a:ext>
            </a:extLst>
          </p:cNvPr>
          <p:cNvSpPr txBox="1"/>
          <p:nvPr/>
        </p:nvSpPr>
        <p:spPr>
          <a:xfrm>
            <a:off x="228600" y="3295939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1-P</a:t>
            </a:r>
            <a:r>
              <a:rPr lang="en-US" sz="3600" baseline="-25000" dirty="0">
                <a:latin typeface="+mn-lt"/>
              </a:rPr>
              <a:t>g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C67F7-4FBB-8144-9EA7-F019054E8EB4}" type="slidenum">
              <a:rPr lang="en-US" smtClean="0">
                <a:latin typeface="Arial" pitchFamily="1" charset="0"/>
              </a:rPr>
              <a:pPr/>
              <a:t>34</a:t>
            </a:fld>
            <a:endParaRPr lang="en-US">
              <a:latin typeface="Arial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Defect Tolerance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Idea:</a:t>
            </a:r>
          </a:p>
          <a:p>
            <a:pPr lvl="1"/>
            <a:r>
              <a:rPr lang="en-US">
                <a:ea typeface="ＭＳ Ｐゴシック" pitchFamily="1" charset="-128"/>
              </a:rPr>
              <a:t>few bits may fail</a:t>
            </a:r>
          </a:p>
          <a:p>
            <a:pPr lvl="1"/>
            <a:r>
              <a:rPr lang="en-US">
                <a:ea typeface="ＭＳ Ｐゴシック" pitchFamily="1" charset="-128"/>
              </a:rPr>
              <a:t>provide more raw bits</a:t>
            </a:r>
          </a:p>
          <a:p>
            <a:pPr lvl="1"/>
            <a:r>
              <a:rPr lang="en-US">
                <a:ea typeface="ＭＳ Ｐゴシック" pitchFamily="1" charset="-128"/>
              </a:rPr>
              <a:t>configure so yield what looks like a perfect memory of specified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A478D-51C6-0A4A-834A-F04C05EBC512}" type="slidenum">
              <a:rPr lang="en-US" smtClean="0">
                <a:latin typeface="Arial" pitchFamily="1" charset="0"/>
              </a:rPr>
              <a:pPr/>
              <a:t>35</a:t>
            </a:fld>
            <a:endParaRPr lang="en-US">
              <a:latin typeface="Arial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Techniques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Row Redundancy</a:t>
            </a:r>
          </a:p>
          <a:p>
            <a:r>
              <a:rPr lang="en-US" dirty="0"/>
              <a:t>Column Redundancy </a:t>
            </a:r>
          </a:p>
          <a:p>
            <a:r>
              <a:rPr lang="en-US" dirty="0"/>
              <a:t>Bank Redundancy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2" y="1600200"/>
            <a:ext cx="4650658" cy="4077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3960171" cy="209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 M of 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5: Probability of yielding 3 of 5 things?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Symbolic?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Numerical for P</a:t>
            </a:r>
            <a:r>
              <a:rPr lang="en-US" baseline="-25000" dirty="0">
                <a:solidFill>
                  <a:srgbClr val="FF6600"/>
                </a:solidFill>
                <a:ea typeface="ＭＳ Ｐゴシック" pitchFamily="1" charset="-128"/>
              </a:rPr>
              <a:t>g</a:t>
            </a: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=0.9?</a:t>
            </a:r>
          </a:p>
        </p:txBody>
      </p:sp>
      <p:sp>
        <p:nvSpPr>
          <p:cNvPr id="5018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9DCB7-FD6D-C249-8382-82B9F8A81CDA}" type="slidenum">
              <a:rPr lang="en-US" smtClean="0">
                <a:latin typeface="Arial" pitchFamily="1" charset="0"/>
              </a:rPr>
              <a:pPr/>
              <a:t>36</a:t>
            </a:fld>
            <a:endParaRPr lang="en-US"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C7E43-F3F1-4C46-84D1-EB72AFE3DA9F}" type="slidenum">
              <a:rPr lang="en-US" smtClean="0">
                <a:latin typeface="Arial" pitchFamily="1" charset="0"/>
              </a:rPr>
              <a:pPr/>
              <a:t>37</a:t>
            </a:fld>
            <a:endParaRPr lang="en-US">
              <a:latin typeface="Arial" pitchFamily="1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 M of 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P(M of N) = P(yield N) 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N-1) P(exactly N-1)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N-2) P(exactly N-2)…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N-M) P(exactly N-M)…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1" charset="-128"/>
              </a:rPr>
              <a:t>[think binomial coefficients]</a:t>
            </a:r>
          </a:p>
          <a:p>
            <a:pPr lvl="1">
              <a:buFontTx/>
              <a:buNone/>
            </a:pPr>
            <a:endParaRPr lang="en-US"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FBC5FE-0C39-3843-A5A5-6585A4E95045}" type="slidenum">
              <a:rPr lang="en-US" smtClean="0">
                <a:latin typeface="Arial" pitchFamily="1" charset="0"/>
              </a:rPr>
              <a:pPr/>
              <a:t>38</a:t>
            </a:fld>
            <a:endParaRPr lang="en-US">
              <a:latin typeface="Arial" pitchFamily="1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 of 5 example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/>
              <a:t>1*P</a:t>
            </a:r>
            <a:r>
              <a:rPr lang="en-US" baseline="30000"/>
              <a:t>5</a:t>
            </a:r>
            <a:r>
              <a:rPr lang="en-US"/>
              <a:t> + 5*P</a:t>
            </a:r>
            <a:r>
              <a:rPr lang="en-US" baseline="30000"/>
              <a:t>4</a:t>
            </a:r>
            <a:r>
              <a:rPr lang="en-US"/>
              <a:t>(1-P)</a:t>
            </a:r>
            <a:r>
              <a:rPr lang="en-US" baseline="30000"/>
              <a:t>1</a:t>
            </a:r>
            <a:r>
              <a:rPr lang="en-US"/>
              <a:t>+10P</a:t>
            </a:r>
            <a:r>
              <a:rPr lang="en-US" baseline="30000"/>
              <a:t>3</a:t>
            </a:r>
            <a:r>
              <a:rPr lang="en-US"/>
              <a:t>(1-P)</a:t>
            </a:r>
            <a:r>
              <a:rPr lang="en-US" baseline="30000"/>
              <a:t>2</a:t>
            </a:r>
            <a:r>
              <a:rPr lang="en-US"/>
              <a:t>+10P</a:t>
            </a:r>
            <a:r>
              <a:rPr lang="en-US" baseline="30000"/>
              <a:t>2</a:t>
            </a:r>
            <a:r>
              <a:rPr lang="en-US"/>
              <a:t>(1-P)</a:t>
            </a:r>
            <a:r>
              <a:rPr lang="en-US" baseline="30000"/>
              <a:t>3</a:t>
            </a:r>
            <a:r>
              <a:rPr lang="en-US"/>
              <a:t>+5P</a:t>
            </a:r>
            <a:r>
              <a:rPr lang="en-US" baseline="30000"/>
              <a:t>1</a:t>
            </a:r>
            <a:r>
              <a:rPr lang="en-US"/>
              <a:t>(1-P)</a:t>
            </a:r>
            <a:r>
              <a:rPr lang="en-US" baseline="30000"/>
              <a:t>4</a:t>
            </a:r>
            <a:r>
              <a:rPr lang="en-US"/>
              <a:t> + 1*(1-P)</a:t>
            </a:r>
            <a:r>
              <a:rPr lang="en-US" baseline="30000"/>
              <a:t>5</a:t>
            </a:r>
          </a:p>
          <a:p>
            <a:endParaRPr lang="en-US" baseline="30000"/>
          </a:p>
          <a:p>
            <a:r>
              <a:rPr lang="en-US"/>
              <a:t>Consider P=0.9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1*P</a:t>
            </a:r>
            <a:r>
              <a:rPr lang="en-US" sz="2400" baseline="30000">
                <a:ea typeface="ＭＳ Ｐゴシック" pitchFamily="1" charset="-128"/>
              </a:rPr>
              <a:t>5</a:t>
            </a:r>
            <a:r>
              <a:rPr lang="en-US" sz="2400">
                <a:ea typeface="ＭＳ Ｐゴシック" pitchFamily="1" charset="-128"/>
              </a:rPr>
              <a:t>              0.59            M=5  P(sys)=0.59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5*P</a:t>
            </a:r>
            <a:r>
              <a:rPr lang="en-US" sz="2400" baseline="30000">
                <a:ea typeface="ＭＳ Ｐゴシック" pitchFamily="1" charset="-128"/>
              </a:rPr>
              <a:t>4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1       </a:t>
            </a:r>
            <a:r>
              <a:rPr lang="en-US" sz="2400">
                <a:ea typeface="ＭＳ Ｐゴシック" pitchFamily="1" charset="-128"/>
              </a:rPr>
              <a:t>0.33            M=4  P(sys)=0.92</a:t>
            </a:r>
            <a:endParaRPr lang="en-US" sz="2400" baseline="30000"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10P</a:t>
            </a:r>
            <a:r>
              <a:rPr lang="en-US" sz="2400" baseline="30000">
                <a:ea typeface="ＭＳ Ｐゴシック" pitchFamily="1" charset="-128"/>
              </a:rPr>
              <a:t>3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2      </a:t>
            </a:r>
            <a:r>
              <a:rPr lang="en-US" sz="2400">
                <a:ea typeface="ＭＳ Ｐゴシック" pitchFamily="1" charset="-128"/>
              </a:rPr>
              <a:t>0.07            M=3  P(sys)=</a:t>
            </a:r>
            <a:r>
              <a:rPr lang="en-US" sz="2400">
                <a:solidFill>
                  <a:srgbClr val="FF0000"/>
                </a:solidFill>
                <a:ea typeface="ＭＳ Ｐゴシック" pitchFamily="1" charset="-128"/>
              </a:rPr>
              <a:t>0.99</a:t>
            </a:r>
            <a:endParaRPr lang="en-US" sz="2400" baseline="30000">
              <a:solidFill>
                <a:srgbClr val="FF0000"/>
              </a:solidFill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10P</a:t>
            </a:r>
            <a:r>
              <a:rPr lang="en-US" sz="2400" baseline="30000">
                <a:ea typeface="ＭＳ Ｐゴシック" pitchFamily="1" charset="-128"/>
              </a:rPr>
              <a:t>2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3      </a:t>
            </a:r>
            <a:r>
              <a:rPr lang="en-US" sz="2400">
                <a:ea typeface="ＭＳ Ｐゴシック" pitchFamily="1" charset="-128"/>
              </a:rPr>
              <a:t>0.008</a:t>
            </a:r>
            <a:endParaRPr lang="en-US" sz="2400" baseline="30000"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5P</a:t>
            </a:r>
            <a:r>
              <a:rPr lang="en-US" sz="2400" baseline="30000">
                <a:ea typeface="ＭＳ Ｐゴシック" pitchFamily="1" charset="-128"/>
              </a:rPr>
              <a:t>1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4</a:t>
            </a:r>
            <a:r>
              <a:rPr lang="en-US" sz="2400">
                <a:ea typeface="ＭＳ Ｐゴシック" pitchFamily="1" charset="-128"/>
              </a:rPr>
              <a:t>      0.00045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1*(1-P)</a:t>
            </a:r>
            <a:r>
              <a:rPr lang="en-US" sz="2400" baseline="30000">
                <a:ea typeface="ＭＳ Ｐゴシック" pitchFamily="1" charset="-128"/>
              </a:rPr>
              <a:t>5             </a:t>
            </a:r>
            <a:r>
              <a:rPr lang="en-US" sz="2400">
                <a:ea typeface="ＭＳ Ｐゴシック" pitchFamily="1" charset="-128"/>
              </a:rPr>
              <a:t>0.00001</a:t>
            </a:r>
            <a:endParaRPr lang="en-US">
              <a:ea typeface="ＭＳ Ｐゴシック" pitchFamily="1" charset="-128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648200" y="5105400"/>
            <a:ext cx="331563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Can achieve higher</a:t>
            </a:r>
          </a:p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system yield than </a:t>
            </a:r>
          </a:p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individual components!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 autoUpdateAnimBg="0"/>
      <p:bldP spid="1249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/>
              <a:t>Possible Yield of 76 cores@ P=0.9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7772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Processors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Prob</a:t>
                      </a:r>
                      <a:r>
                        <a:rPr lang="en-US" dirty="0"/>
                        <a:t> Exact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Prob</a:t>
                      </a:r>
                      <a:r>
                        <a:rPr lang="en-US" dirty="0"/>
                        <a:t> at least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0.140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0.407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0.562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0.816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0.945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Offerings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Part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7290F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7230F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20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http://www.intel.com/content/www/us/en/products/processors/xeon-phi/xeon-phi-processors.html</a:t>
            </a:r>
            <a:endParaRPr lang="en-US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/>
              <a:t>Possible Yield of 76 cores@ P=0.9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5105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Processors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Prob</a:t>
                      </a:r>
                      <a:r>
                        <a:rPr lang="en-US" dirty="0"/>
                        <a:t> at least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0.140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0.407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0.562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0.816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0.945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981200"/>
            <a:ext cx="25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Out of 100 chips,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how many?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971800"/>
            <a:ext cx="1844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Sell with 72: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Sell with 68: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Sell with 64: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Discard: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Pricing</a:t>
            </a:r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57441-B4A1-CB41-BAF9-817916C6955B}" type="slidenum">
              <a:rPr lang="en-US" smtClean="0">
                <a:latin typeface="Arial" pitchFamily="1" charset="0"/>
              </a:rPr>
              <a:pPr/>
              <a:t>42</a:t>
            </a:fld>
            <a:endParaRPr lang="en-US">
              <a:latin typeface="Arial" pitchFamily="1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Repairable Area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area in a RAM is repairable</a:t>
            </a:r>
          </a:p>
          <a:p>
            <a:pPr lvl="1"/>
            <a:r>
              <a:rPr lang="en-US">
                <a:ea typeface="ＭＳ Ｐゴシック" pitchFamily="1" charset="-128"/>
              </a:rPr>
              <a:t>memory bits spare-able </a:t>
            </a:r>
          </a:p>
          <a:p>
            <a:pPr lvl="1"/>
            <a:r>
              <a:rPr lang="en-US">
                <a:ea typeface="ＭＳ Ｐゴシック" pitchFamily="1" charset="-128"/>
              </a:rPr>
              <a:t>io, power, ground, control not redundant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F4591-74BD-794D-885E-40676AF6C02B}" type="slidenum">
              <a:rPr lang="en-US" smtClean="0">
                <a:latin typeface="Arial" pitchFamily="1" charset="0"/>
              </a:rPr>
              <a:pPr/>
              <a:t>43</a:t>
            </a:fld>
            <a:endParaRPr lang="en-US">
              <a:latin typeface="Arial" pitchFamily="1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Repairable Area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P(yield</a:t>
            </a:r>
            <a:r>
              <a:rPr lang="en-US" dirty="0"/>
              <a:t>) = </a:t>
            </a:r>
            <a:r>
              <a:rPr lang="en-US" dirty="0" err="1"/>
              <a:t>P(non</a:t>
            </a:r>
            <a:r>
              <a:rPr lang="en-US" dirty="0"/>
              <a:t>-repair) * </a:t>
            </a:r>
            <a:r>
              <a:rPr lang="en-US" dirty="0" err="1"/>
              <a:t>P(repair</a:t>
            </a:r>
            <a:r>
              <a:rPr lang="en-US" dirty="0"/>
              <a:t>)</a:t>
            </a:r>
          </a:p>
          <a:p>
            <a:r>
              <a:rPr lang="en-US" dirty="0" err="1"/>
              <a:t>P(non</a:t>
            </a:r>
            <a:r>
              <a:rPr lang="en-US" dirty="0"/>
              <a:t>-repair) = </a:t>
            </a:r>
            <a:r>
              <a:rPr lang="en-US" dirty="0" err="1"/>
              <a:t>P</a:t>
            </a:r>
            <a:r>
              <a:rPr lang="en-US" baseline="30000" dirty="0" err="1"/>
              <a:t>Nnr</a:t>
            </a:r>
            <a:endParaRPr lang="en-US" baseline="30000" dirty="0"/>
          </a:p>
          <a:p>
            <a:pPr lvl="1"/>
            <a:r>
              <a:rPr lang="en-US" dirty="0" err="1">
                <a:ea typeface="ＭＳ Ｐゴシック" pitchFamily="1" charset="-128"/>
              </a:rPr>
              <a:t>N</a:t>
            </a:r>
            <a:r>
              <a:rPr lang="en-US" baseline="-25000" dirty="0" err="1">
                <a:ea typeface="ＭＳ Ｐゴシック" pitchFamily="1" charset="-128"/>
              </a:rPr>
              <a:t>nr</a:t>
            </a:r>
            <a:r>
              <a:rPr lang="en-US" dirty="0">
                <a:ea typeface="ＭＳ Ｐゴシック" pitchFamily="1" charset="-128"/>
              </a:rPr>
              <a:t>&lt;&lt;</a:t>
            </a:r>
            <a:r>
              <a:rPr lang="en-US" dirty="0" err="1">
                <a:ea typeface="ＭＳ Ｐゴシック" pitchFamily="1" charset="-128"/>
              </a:rPr>
              <a:t>N</a:t>
            </a:r>
            <a:r>
              <a:rPr lang="en-US" baseline="-25000" dirty="0" err="1">
                <a:ea typeface="ＭＳ Ｐゴシック" pitchFamily="1" charset="-128"/>
              </a:rPr>
              <a:t>total</a:t>
            </a:r>
            <a:endParaRPr lang="en-US" baseline="-25000" dirty="0">
              <a:ea typeface="ＭＳ Ｐゴシック" pitchFamily="1" charset="-128"/>
            </a:endParaRPr>
          </a:p>
          <a:p>
            <a:pPr lvl="1"/>
            <a:r>
              <a:rPr lang="en-US" dirty="0">
                <a:ea typeface="ＭＳ Ｐゴシック" pitchFamily="1" charset="-128"/>
              </a:rPr>
              <a:t>P &gt; 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repair</a:t>
            </a:r>
            <a:endParaRPr lang="en-US" baseline="-25000" dirty="0">
              <a:ea typeface="ＭＳ Ｐゴシック" pitchFamily="1" charset="-128"/>
            </a:endParaRPr>
          </a:p>
          <a:p>
            <a:pPr lvl="2"/>
            <a:r>
              <a:rPr lang="en-US" dirty="0">
                <a:ea typeface="ＭＳ Ｐゴシック" pitchFamily="1" charset="-128"/>
              </a:rPr>
              <a:t>e.g. use coarser feature size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Differential reliability</a:t>
            </a:r>
          </a:p>
          <a:p>
            <a:r>
              <a:rPr lang="en-US" dirty="0" err="1"/>
              <a:t>P(repair</a:t>
            </a:r>
            <a:r>
              <a:rPr lang="en-US" dirty="0"/>
              <a:t>) ~ </a:t>
            </a:r>
            <a:r>
              <a:rPr lang="en-US" dirty="0" err="1"/>
              <a:t>P(yield</a:t>
            </a:r>
            <a:r>
              <a:rPr lang="en-US" dirty="0"/>
              <a:t> M of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4CDFB-2400-E040-9A64-CB13AA25E3E5}" type="slidenum">
              <a:rPr lang="en-US" smtClean="0">
                <a:latin typeface="Arial" pitchFamily="1" charset="0"/>
              </a:rPr>
              <a:pPr/>
              <a:t>44</a:t>
            </a:fld>
            <a:endParaRPr lang="en-US">
              <a:latin typeface="Arial" pitchFamily="1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a Crossbar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us to connect any of N things to each other</a:t>
            </a:r>
          </a:p>
          <a:p>
            <a:pPr lvl="1"/>
            <a:r>
              <a:rPr lang="en-US">
                <a:ea typeface="ＭＳ Ｐゴシック" pitchFamily="1" charset="-128"/>
              </a:rPr>
              <a:t>E.g.</a:t>
            </a:r>
          </a:p>
          <a:p>
            <a:pPr lvl="2"/>
            <a:r>
              <a:rPr lang="en-US">
                <a:ea typeface="ＭＳ Ｐゴシック" pitchFamily="1" charset="-128"/>
              </a:rPr>
              <a:t>N processors</a:t>
            </a:r>
          </a:p>
          <a:p>
            <a:pPr lvl="2"/>
            <a:r>
              <a:rPr lang="en-US">
                <a:ea typeface="ＭＳ Ｐゴシック" pitchFamily="1" charset="-128"/>
              </a:rPr>
              <a:t>N memories</a:t>
            </a:r>
          </a:p>
          <a:p>
            <a:pPr lvl="2"/>
            <a:r>
              <a:rPr lang="en-US">
                <a:ea typeface="ＭＳ Ｐゴシック" pitchFamily="1" charset="-128"/>
              </a:rPr>
              <a:t>N/2 processors</a:t>
            </a:r>
          </a:p>
          <a:p>
            <a:pPr lvl="2">
              <a:buFont typeface="Arial" pitchFamily="1" charset="0"/>
              <a:buChar char="+"/>
            </a:pPr>
            <a:r>
              <a:rPr lang="en-US">
                <a:ea typeface="ＭＳ Ｐゴシック" pitchFamily="1" charset="-128"/>
              </a:rPr>
              <a:t>N/2 memories</a:t>
            </a: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2562225"/>
            <a:ext cx="3911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6476-C104-A940-B44A-1C1D5718210B}" type="slidenum">
              <a:rPr lang="en-US" smtClean="0">
                <a:latin typeface="Arial" pitchFamily="1" charset="0"/>
              </a:rPr>
              <a:pPr/>
              <a:t>45</a:t>
            </a:fld>
            <a:endParaRPr lang="en-US">
              <a:latin typeface="Arial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Two crossbar </a:t>
            </a:r>
            <a:r>
              <a:rPr lang="en-US" dirty="0" err="1"/>
              <a:t>multibus</a:t>
            </a:r>
            <a:endParaRPr lang="en-US" dirty="0"/>
          </a:p>
          <a:p>
            <a:r>
              <a:rPr lang="en-US" dirty="0"/>
              <a:t>Wires may fail</a:t>
            </a:r>
          </a:p>
          <a:p>
            <a:r>
              <a:rPr lang="en-US" dirty="0"/>
              <a:t>Switches may fail</a:t>
            </a:r>
          </a:p>
          <a:p>
            <a:endParaRPr lang="en-US" dirty="0"/>
          </a:p>
          <a:p>
            <a:r>
              <a:rPr lang="en-US" dirty="0"/>
              <a:t>How tolerate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Wire failures between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crossbars?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Switch failures?</a:t>
            </a:r>
          </a:p>
          <a:p>
            <a:endParaRPr lang="en-US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33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6476-C104-A940-B44A-1C1D5718210B}" type="slidenum">
              <a:rPr lang="en-US" smtClean="0">
                <a:latin typeface="Arial" pitchFamily="1" charset="0"/>
              </a:rPr>
              <a:pPr/>
              <a:t>46</a:t>
            </a:fld>
            <a:endParaRPr lang="en-US">
              <a:latin typeface="Arial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crossbars</a:t>
            </a:r>
          </a:p>
          <a:p>
            <a:r>
              <a:rPr lang="en-US" dirty="0"/>
              <a:t>Wires may fail</a:t>
            </a:r>
          </a:p>
          <a:p>
            <a:r>
              <a:rPr lang="en-US" dirty="0"/>
              <a:t>Switches may fail</a:t>
            </a:r>
          </a:p>
          <a:p>
            <a:endParaRPr lang="en-US" dirty="0"/>
          </a:p>
          <a:p>
            <a:r>
              <a:rPr lang="en-US" dirty="0"/>
              <a:t>Provide more wires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M choose N</a:t>
            </a:r>
          </a:p>
          <a:p>
            <a:endParaRPr lang="en-US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33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73AF2-C2BD-4A4D-A9BF-D78318BF20A0}" type="slidenum">
              <a:rPr lang="en-US" smtClean="0">
                <a:latin typeface="Arial" pitchFamily="1" charset="0"/>
              </a:rPr>
              <a:pPr/>
              <a:t>47</a:t>
            </a:fld>
            <a:endParaRPr lang="en-US">
              <a:latin typeface="Arial" pitchFamily="1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7772400" cy="4114800"/>
          </a:xfrm>
        </p:spPr>
        <p:txBody>
          <a:bodyPr/>
          <a:lstStyle/>
          <a:p>
            <a:r>
              <a:rPr lang="en-US"/>
              <a:t>Two crossbars</a:t>
            </a:r>
          </a:p>
          <a:p>
            <a:r>
              <a:rPr lang="en-US"/>
              <a:t>Wires may fail</a:t>
            </a:r>
          </a:p>
          <a:p>
            <a:r>
              <a:rPr lang="en-US"/>
              <a:t>Switches may fail</a:t>
            </a:r>
          </a:p>
          <a:p>
            <a:endParaRPr lang="en-US"/>
          </a:p>
          <a:p>
            <a:r>
              <a:rPr lang="en-US"/>
              <a:t>Provide more wires</a:t>
            </a:r>
          </a:p>
          <a:p>
            <a:pPr lvl="1"/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>
                <a:ea typeface="ＭＳ Ｐゴシック" pitchFamily="1" charset="-128"/>
              </a:rPr>
              <a:t>M choose N</a:t>
            </a:r>
          </a:p>
          <a:p>
            <a:endParaRPr lang="en-US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40195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6B6F5-C53C-B740-91F3-938EC8481D7A}" type="slidenum">
              <a:rPr lang="en-US" smtClean="0">
                <a:latin typeface="Arial" pitchFamily="1" charset="0"/>
              </a:rPr>
              <a:pPr/>
              <a:t>48</a:t>
            </a:fld>
            <a:endParaRPr lang="en-US">
              <a:latin typeface="Arial" pitchFamily="1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Faults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/>
              <a:t>Two crossbars</a:t>
            </a:r>
          </a:p>
          <a:p>
            <a:r>
              <a:rPr lang="en-US"/>
              <a:t>Wires may fail</a:t>
            </a:r>
          </a:p>
          <a:p>
            <a:r>
              <a:rPr lang="en-US"/>
              <a:t>Switches may fail</a:t>
            </a:r>
          </a:p>
          <a:p>
            <a:endParaRPr lang="en-US"/>
          </a:p>
          <a:p>
            <a:r>
              <a:rPr lang="en-US"/>
              <a:t>Provide more wires</a:t>
            </a:r>
          </a:p>
          <a:p>
            <a:pPr lvl="1"/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>
                <a:ea typeface="ＭＳ Ｐゴシック" pitchFamily="1" charset="-128"/>
              </a:rPr>
              <a:t>M choose N</a:t>
            </a:r>
          </a:p>
          <a:p>
            <a:endParaRPr lang="en-US"/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1219200"/>
            <a:ext cx="4105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18EF6-2A8A-A94A-86CE-8DD9249F18A4}" type="slidenum">
              <a:rPr lang="en-US" smtClean="0">
                <a:latin typeface="Arial" pitchFamily="1" charset="0"/>
              </a:rPr>
              <a:pPr/>
              <a:t>49</a:t>
            </a:fld>
            <a:endParaRPr lang="en-US">
              <a:latin typeface="Arial" pitchFamily="1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Two crossbars</a:t>
            </a:r>
          </a:p>
          <a:p>
            <a:pPr>
              <a:lnSpc>
                <a:spcPct val="90000"/>
              </a:lnSpc>
            </a:pPr>
            <a:r>
              <a:rPr lang="en-US"/>
              <a:t>Wires may fail</a:t>
            </a:r>
          </a:p>
          <a:p>
            <a:pPr>
              <a:lnSpc>
                <a:spcPct val="90000"/>
              </a:lnSpc>
            </a:pPr>
            <a:r>
              <a:rPr lang="en-US"/>
              <a:t>Switches may fail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Provide more wires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M choose N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Same idea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3867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Faults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Offerings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Part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7290F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7230F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6663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+mn-lt"/>
              </a:rPr>
              <a:t>Is Intel producing 3 separate chips?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7232F7-4D14-B449-A92B-22759B556A1E}" type="slidenum">
              <a:rPr lang="en-US" smtClean="0">
                <a:latin typeface="Arial" pitchFamily="1" charset="0"/>
              </a:rPr>
              <a:pPr/>
              <a:t>50</a:t>
            </a:fld>
            <a:endParaRPr lang="en-US">
              <a:latin typeface="Arial" pitchFamily="1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System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 Processors</a:t>
            </a:r>
          </a:p>
          <a:p>
            <a:r>
              <a:rPr lang="en-US"/>
              <a:t>M Memories</a:t>
            </a:r>
          </a:p>
          <a:p>
            <a:r>
              <a:rPr lang="en-US"/>
              <a:t>Wires</a:t>
            </a:r>
          </a:p>
          <a:p>
            <a:endParaRPr lang="en-US"/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0"/>
            <a:ext cx="5715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0" y="5943600"/>
            <a:ext cx="572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742950" indent="-285750">
              <a:buFontTx/>
              <a:buNone/>
            </a:pPr>
            <a:r>
              <a:rPr lang="en-US"/>
              <a:t>Memory, Compute, Interconnect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D6F22-8855-1145-B401-9E2F169E6C5F}" type="slidenum">
              <a:rPr lang="en-US" smtClean="0">
                <a:latin typeface="Arial" pitchFamily="1" charset="0"/>
              </a:rPr>
              <a:pPr/>
              <a:t>51</a:t>
            </a:fld>
            <a:endParaRPr lang="en-US">
              <a:latin typeface="Arial" pitchFamily="1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Simple System w/ Spares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P Processors</a:t>
            </a:r>
          </a:p>
          <a:p>
            <a:r>
              <a:rPr lang="en-US"/>
              <a:t>M Memories</a:t>
            </a:r>
          </a:p>
          <a:p>
            <a:r>
              <a:rPr lang="en-US"/>
              <a:t>Wires</a:t>
            </a:r>
          </a:p>
          <a:p>
            <a:r>
              <a:rPr lang="en-US"/>
              <a:t>Provide spare</a:t>
            </a:r>
          </a:p>
          <a:p>
            <a:pPr lvl="1"/>
            <a:r>
              <a:rPr lang="en-US"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>
                <a:ea typeface="ＭＳ Ｐゴシック" pitchFamily="1" charset="-128"/>
              </a:rPr>
              <a:t>Memories</a:t>
            </a:r>
          </a:p>
          <a:p>
            <a:pPr lvl="1"/>
            <a:r>
              <a:rPr lang="en-US">
                <a:ea typeface="ＭＳ Ｐゴシック" pitchFamily="1" charset="-128"/>
              </a:rPr>
              <a:t>Wires</a:t>
            </a: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95400"/>
            <a:ext cx="4610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B4C2F-CEE3-4342-82DA-20615DC1755D}" type="slidenum">
              <a:rPr lang="en-US" smtClean="0">
                <a:latin typeface="Arial" pitchFamily="1" charset="0"/>
              </a:rPr>
              <a:pPr/>
              <a:t>52</a:t>
            </a:fld>
            <a:endParaRPr lang="en-US">
              <a:latin typeface="Arial" pitchFamily="1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Simple System w/ Defects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P Processors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M Memories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Wires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Provide spare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Processors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Memories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Wires</a:t>
            </a:r>
          </a:p>
          <a:p>
            <a:pPr>
              <a:lnSpc>
                <a:spcPct val="90000"/>
              </a:lnSpc>
            </a:pPr>
            <a:r>
              <a:rPr lang="en-US"/>
              <a:t>...and defects</a:t>
            </a:r>
          </a:p>
        </p:txBody>
      </p:sp>
      <p:pic>
        <p:nvPicPr>
          <p:cNvPr id="624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4505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C7D32-59BD-174E-9A79-3B682256CE0B}" type="slidenum">
              <a:rPr lang="en-US" smtClean="0">
                <a:latin typeface="Arial" pitchFamily="1" charset="0"/>
              </a:rPr>
              <a:pPr/>
              <a:t>53</a:t>
            </a:fld>
            <a:endParaRPr lang="en-US">
              <a:latin typeface="Arial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Simple System Repaired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257800"/>
          </a:xfrm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</a:rPr>
              <a:t>P Processors</a:t>
            </a:r>
          </a:p>
          <a:p>
            <a:r>
              <a:rPr lang="en-US" sz="2800">
                <a:solidFill>
                  <a:schemeClr val="folHlink"/>
                </a:solidFill>
              </a:rPr>
              <a:t>M Memories</a:t>
            </a:r>
          </a:p>
          <a:p>
            <a:r>
              <a:rPr lang="en-US" sz="2800">
                <a:solidFill>
                  <a:schemeClr val="folHlink"/>
                </a:solidFill>
              </a:rPr>
              <a:t>Wires</a:t>
            </a:r>
          </a:p>
          <a:p>
            <a:r>
              <a:rPr lang="en-US" sz="2800">
                <a:solidFill>
                  <a:schemeClr val="folHlink"/>
                </a:solidFill>
              </a:rPr>
              <a:t>Provide spare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Memories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Wires</a:t>
            </a:r>
          </a:p>
          <a:p>
            <a:r>
              <a:rPr lang="en-US" sz="2800"/>
              <a:t>Use crossbar to switch together good processors and memories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C7D32-59BD-174E-9A79-3B682256CE0B}" type="slidenum">
              <a:rPr lang="en-US" smtClean="0">
                <a:latin typeface="Arial" pitchFamily="1" charset="0"/>
              </a:rPr>
              <a:pPr/>
              <a:t>54</a:t>
            </a:fld>
            <a:endParaRPr lang="en-US">
              <a:latin typeface="Arial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Simple System Repaired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257800"/>
          </a:xfrm>
        </p:spPr>
        <p:txBody>
          <a:bodyPr/>
          <a:lstStyle/>
          <a:p>
            <a:r>
              <a:rPr lang="en-US" sz="2800" dirty="0">
                <a:solidFill>
                  <a:srgbClr val="FF6600"/>
                </a:solidFill>
              </a:rPr>
              <a:t>What are the costs?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Area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Energy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Delay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</a:rPr>
              <a:t>Penn ESE532 Fall 2019 -- DeHon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AB1DA-CE43-8D45-BCE1-922774F77BA6}" type="slidenum">
              <a:rPr lang="en-US" smtClean="0">
                <a:latin typeface="Arial" pitchFamily="1" charset="0"/>
              </a:rPr>
              <a:pPr/>
              <a:t>55</a:t>
            </a:fld>
            <a:endParaRPr lang="en-US">
              <a:latin typeface="Arial" pitchFamily="1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Practice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05600" cy="4495800"/>
          </a:xfrm>
        </p:spPr>
        <p:txBody>
          <a:bodyPr/>
          <a:lstStyle/>
          <a:p>
            <a:r>
              <a:rPr lang="en-US" dirty="0"/>
              <a:t>Crossbars are inefficient </a:t>
            </a:r>
          </a:p>
          <a:p>
            <a:r>
              <a:rPr lang="en-US" dirty="0"/>
              <a:t>Use switching networks with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Locality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Segmentation</a:t>
            </a:r>
          </a:p>
          <a:p>
            <a:r>
              <a:rPr lang="en-US" dirty="0"/>
              <a:t>…but basic idea for sparing </a:t>
            </a:r>
            <a:br>
              <a:rPr lang="en-US" dirty="0"/>
            </a:br>
            <a:r>
              <a:rPr lang="en-US" dirty="0"/>
              <a:t>is the same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828800"/>
            <a:ext cx="3067050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953000"/>
            <a:ext cx="1862386" cy="169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FPGAs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10,000 to millions of </a:t>
            </a:r>
            <a:r>
              <a:rPr lang="en-US" dirty="0" err="1"/>
              <a:t>LUTs</a:t>
            </a:r>
            <a:endParaRPr lang="en-US" dirty="0"/>
          </a:p>
          <a:p>
            <a:r>
              <a:rPr lang="en-US" dirty="0"/>
              <a:t>Hundreds to thousands of </a:t>
            </a:r>
          </a:p>
          <a:p>
            <a:pPr lvl="1"/>
            <a:r>
              <a:rPr lang="en-US" dirty="0"/>
              <a:t>Memory banks</a:t>
            </a:r>
          </a:p>
          <a:p>
            <a:pPr lvl="1"/>
            <a:r>
              <a:rPr lang="en-US" dirty="0"/>
              <a:t>Multipliers</a:t>
            </a:r>
          </a:p>
          <a:p>
            <a:r>
              <a:rPr lang="en-US" dirty="0"/>
              <a:t>Reconfigurable interconnect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ZU3EG (Ultra96)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17" y="2057400"/>
            <a:ext cx="7772400" cy="4114800"/>
          </a:xfrm>
        </p:spPr>
        <p:txBody>
          <a:bodyPr/>
          <a:lstStyle/>
          <a:p>
            <a:r>
              <a:rPr lang="en-US" dirty="0"/>
              <a:t>6-LUTs:   70,560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DSP Blocks: 360</a:t>
            </a:r>
          </a:p>
          <a:p>
            <a:pPr lvl="1"/>
            <a:r>
              <a:rPr lang="en-US" dirty="0"/>
              <a:t>18x27 multiply </a:t>
            </a:r>
          </a:p>
          <a:p>
            <a:pPr lvl="1"/>
            <a:r>
              <a:rPr lang="en-US" dirty="0"/>
              <a:t>48b accumulate</a:t>
            </a:r>
          </a:p>
          <a:p>
            <a:r>
              <a:rPr lang="en-US" dirty="0"/>
              <a:t>BRAMs: 216</a:t>
            </a:r>
          </a:p>
          <a:p>
            <a:pPr lvl="1"/>
            <a:r>
              <a:rPr lang="en-US" dirty="0"/>
              <a:t>36Kb</a:t>
            </a:r>
          </a:p>
          <a:p>
            <a:pPr lvl="1"/>
            <a:r>
              <a:rPr lang="en-US" dirty="0"/>
              <a:t>Dual port</a:t>
            </a:r>
          </a:p>
          <a:p>
            <a:pPr lvl="1"/>
            <a:r>
              <a:rPr lang="en-US" dirty="0"/>
              <a:t>Up to 72b wide  (512x72)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4069839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Has 10,000 to millions of gates</a:t>
            </a:r>
          </a:p>
          <a:p>
            <a:r>
              <a:rPr lang="en-US" dirty="0"/>
              <a:t>Hundreds to thousands of </a:t>
            </a:r>
          </a:p>
          <a:p>
            <a:pPr lvl="1"/>
            <a:r>
              <a:rPr lang="en-US" dirty="0"/>
              <a:t>Memory banks</a:t>
            </a:r>
          </a:p>
          <a:p>
            <a:pPr lvl="1"/>
            <a:r>
              <a:rPr lang="en-US" dirty="0"/>
              <a:t>Multipliers</a:t>
            </a:r>
          </a:p>
          <a:p>
            <a:r>
              <a:rPr lang="en-US" dirty="0"/>
              <a:t>Reconfigurable interconnect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If a few resources don’t work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avoid them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and </a:t>
            </a:r>
            <a:br>
              <a:rPr lang="en-US" dirty="0"/>
            </a:br>
            <a:r>
              <a:rPr lang="en-US" dirty="0"/>
              <a:t>Intel Xeon Phi Offerings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Part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7290F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7230F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7468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+mn-lt"/>
              </a:rPr>
              <a:t>Cost ratio between 72 and 64 processor</a:t>
            </a:r>
          </a:p>
          <a:p>
            <a:r>
              <a:rPr lang="en-US" sz="3200" dirty="0">
                <a:solidFill>
                  <a:srgbClr val="FF6600"/>
                </a:solidFill>
                <a:latin typeface="+mn-lt"/>
              </a:rPr>
              <a:t>	assuming fixed mm</a:t>
            </a:r>
            <a:r>
              <a:rPr lang="en-US" sz="3200" baseline="30000" dirty="0">
                <a:solidFill>
                  <a:srgbClr val="FF6600"/>
                </a:solidFill>
                <a:latin typeface="+mn-lt"/>
              </a:rPr>
              <a:t>2</a:t>
            </a:r>
            <a:r>
              <a:rPr lang="en-US" sz="3200" dirty="0">
                <a:solidFill>
                  <a:srgbClr val="FF6600"/>
                </a:solidFill>
                <a:latin typeface="+mn-lt"/>
              </a:rPr>
              <a:t> per core?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Consider two cases</a:t>
            </a:r>
          </a:p>
          <a:p>
            <a:pPr lvl="1"/>
            <a:r>
              <a:rPr lang="en-US" dirty="0"/>
              <a:t>Knight’s Bridge with 76 64b processors</a:t>
            </a:r>
          </a:p>
          <a:p>
            <a:pPr lvl="1"/>
            <a:r>
              <a:rPr lang="en-US" dirty="0"/>
              <a:t>FPGA with 1 Million 6-LUTs</a:t>
            </a:r>
          </a:p>
          <a:p>
            <a:r>
              <a:rPr lang="en-US" dirty="0"/>
              <a:t>10 defects (bad transistors)</a:t>
            </a:r>
          </a:p>
          <a:p>
            <a:r>
              <a:rPr lang="en-US" dirty="0">
                <a:solidFill>
                  <a:srgbClr val="FF6600"/>
                </a:solidFill>
              </a:rPr>
              <a:t>How much capacity lost?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    [worst-case, as percentage]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Knight’s Bridge?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1M 6-LUT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Finer granularity sparing</a:t>
            </a:r>
          </a:p>
          <a:p>
            <a:pPr lvl="1"/>
            <a:r>
              <a:rPr lang="en-US" dirty="0"/>
              <a:t>Lose fewer resources per defect</a:t>
            </a:r>
          </a:p>
          <a:p>
            <a:pPr lvl="2"/>
            <a:r>
              <a:rPr lang="en-US" dirty="0"/>
              <a:t>Losing processor vs. losing 6-LUT</a:t>
            </a:r>
          </a:p>
          <a:p>
            <a:pPr lvl="2"/>
            <a:r>
              <a:rPr lang="en-US" dirty="0"/>
              <a:t>Losing memory row vs. losing entire memory bank</a:t>
            </a:r>
          </a:p>
          <a:p>
            <a:pPr lvl="1"/>
            <a:r>
              <a:rPr lang="en-US" dirty="0"/>
              <a:t>Pay more for reconfiguration</a:t>
            </a:r>
          </a:p>
          <a:p>
            <a:r>
              <a:rPr lang="en-US" dirty="0"/>
              <a:t>Finer grained designs</a:t>
            </a:r>
          </a:p>
          <a:p>
            <a:pPr lvl="1"/>
            <a:r>
              <a:rPr lang="en-US" dirty="0"/>
              <a:t>Tolerate higher defect rates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around interconnect defects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6" descr="rafi_cya_an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95600"/>
            <a:ext cx="3429000" cy="34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en-US" sz="4000"/>
              <a:t>Defect-Level Viable </a:t>
            </a:r>
            <a:br>
              <a:rPr lang="en-US" sz="4000"/>
            </a:br>
            <a:r>
              <a:rPr lang="en-US" sz="4000"/>
              <a:t>with FPGAs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3810000" cy="4114800"/>
          </a:xfrm>
        </p:spPr>
        <p:txBody>
          <a:bodyPr/>
          <a:lstStyle/>
          <a:p>
            <a:r>
              <a:rPr lang="en-US" dirty="0"/>
              <a:t>Fine-grained repair </a:t>
            </a:r>
          </a:p>
          <a:p>
            <a:r>
              <a:rPr lang="en-US" dirty="0"/>
              <a:t>Avoiding routing defects</a:t>
            </a:r>
          </a:p>
          <a:p>
            <a:pPr lvl="1"/>
            <a:r>
              <a:rPr lang="en-US" dirty="0"/>
              <a:t>Tolerates &gt;20% switch defects</a:t>
            </a:r>
          </a:p>
        </p:txBody>
      </p:sp>
      <p:pic>
        <p:nvPicPr>
          <p:cNvPr id="4710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146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rafi_cya_any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0"/>
            <a:ext cx="22018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62B24-C2A0-034C-9059-C73DB2542FF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6331527"/>
            <a:ext cx="36031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[Rubin/PhD Thesis 2018]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FPGAs</a:t>
            </a:r>
            <a:br>
              <a:rPr lang="en-US" dirty="0"/>
            </a:br>
            <a:r>
              <a:rPr lang="en-US" dirty="0"/>
              <a:t>Variation and Energy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(if time permits)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/>
              <a:t>Modern ICs are like Snowflakes</a:t>
            </a:r>
          </a:p>
          <a:p>
            <a:pPr lvl="1"/>
            <a:r>
              <a:rPr lang="en-US" dirty="0"/>
              <a:t>Each one is different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" name="Picture 6" descr="MCj035585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86600" y="1981200"/>
            <a:ext cx="18272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3048000"/>
            <a:ext cx="5032603" cy="3370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6396335"/>
            <a:ext cx="312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Gojman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, FPGA2013]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 Challenge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2057400"/>
          </a:xfrm>
        </p:spPr>
        <p:txBody>
          <a:bodyPr/>
          <a:lstStyle/>
          <a:p>
            <a:r>
              <a:rPr lang="en-US"/>
              <a:t>Use of high V</a:t>
            </a:r>
            <a:r>
              <a:rPr lang="en-US" baseline="-25000"/>
              <a:t>th</a:t>
            </a:r>
            <a:r>
              <a:rPr lang="en-US"/>
              <a:t> resource forces high supply voltage (V</a:t>
            </a:r>
            <a:r>
              <a:rPr lang="en-US" baseline="-25000"/>
              <a:t>dd</a:t>
            </a:r>
            <a:r>
              <a:rPr lang="en-US"/>
              <a:t>) to meet timing requirement</a:t>
            </a:r>
          </a:p>
          <a:p>
            <a:r>
              <a:rPr lang="en-US"/>
              <a:t>Delay:  CV/I  and I goes as (V</a:t>
            </a:r>
            <a:r>
              <a:rPr lang="en-US" baseline="-25000"/>
              <a:t>dd</a:t>
            </a:r>
            <a:r>
              <a:rPr lang="en-US"/>
              <a:t>-V</a:t>
            </a:r>
            <a:r>
              <a:rPr lang="en-US" baseline="-25000"/>
              <a:t>th</a:t>
            </a:r>
            <a:r>
              <a:rPr lang="en-US"/>
              <a:t>)</a:t>
            </a:r>
            <a:r>
              <a:rPr lang="en-US" baseline="3000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pic>
        <p:nvPicPr>
          <p:cNvPr id="4096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2263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Component-Specific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8153400" cy="2057400"/>
          </a:xfrm>
        </p:spPr>
        <p:txBody>
          <a:bodyPr/>
          <a:lstStyle/>
          <a:p>
            <a:r>
              <a:rPr lang="en-US" dirty="0"/>
              <a:t>Use defect idea to avoid high V</a:t>
            </a:r>
            <a:r>
              <a:rPr lang="en-US" baseline="-25000" dirty="0"/>
              <a:t>th</a:t>
            </a:r>
            <a:r>
              <a:rPr lang="en-US" dirty="0"/>
              <a:t> resource </a:t>
            </a:r>
          </a:p>
          <a:p>
            <a:r>
              <a:rPr lang="en-US" dirty="0"/>
              <a:t>Allow lower supply voltage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) to meet timing requirement</a:t>
            </a:r>
          </a:p>
          <a:p>
            <a:r>
              <a:rPr lang="en-US" dirty="0"/>
              <a:t>Delay:  CV/I  and I goes as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-V</a:t>
            </a:r>
            <a:r>
              <a:rPr lang="en-US" baseline="-25000" dirty="0"/>
              <a:t>th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378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95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vs </a:t>
            </a:r>
            <a:r>
              <a:rPr lang="en-US" dirty="0" err="1">
                <a:latin typeface="Calibri"/>
              </a:rPr>
              <a:t>V</a:t>
            </a:r>
            <a:r>
              <a:rPr lang="en-US" baseline="-25000" dirty="0" err="1">
                <a:latin typeface="Calibri"/>
              </a:rPr>
              <a:t>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Nominal uses minimum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3" y="1219200"/>
            <a:ext cx="60401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12955547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Nominal uses minimum size</a:t>
            </a:r>
          </a:p>
          <a:p>
            <a:r>
              <a:rPr lang="en-US" sz="2800" dirty="0"/>
              <a:t>Oblivious must use larger</a:t>
            </a:r>
          </a:p>
          <a:p>
            <a:pPr lvl="1"/>
            <a:r>
              <a:rPr lang="en-US" sz="2400" dirty="0"/>
              <a:t>Higher C, Area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2" y="1219200"/>
            <a:ext cx="60401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7400" y="4114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800" y="33528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4249" y="3429000"/>
            <a:ext cx="946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Energy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Margin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39333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Pricing</a:t>
            </a:r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2" y="1620986"/>
            <a:ext cx="2971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Nominal uses minimum size</a:t>
            </a:r>
          </a:p>
          <a:p>
            <a:r>
              <a:rPr lang="en-US" sz="2800" dirty="0"/>
              <a:t>Oblivious must use larger</a:t>
            </a:r>
          </a:p>
          <a:p>
            <a:pPr lvl="1"/>
            <a:r>
              <a:rPr lang="en-US" sz="2400" dirty="0"/>
              <a:t>Higher C, Area</a:t>
            </a:r>
          </a:p>
          <a:p>
            <a:r>
              <a:rPr lang="en-US" sz="2800" dirty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Smaller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36576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352800"/>
            <a:ext cx="0" cy="304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(Sizing)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27150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Nominal uses minimum size</a:t>
            </a:r>
          </a:p>
          <a:p>
            <a:r>
              <a:rPr lang="en-US" sz="2800" dirty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Smaller sizes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Lower voltages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714749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1148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714749"/>
            <a:ext cx="0" cy="4000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(Vdd)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37624779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Energy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dd</a:t>
            </a:r>
            <a:r>
              <a:rPr lang="en-US" dirty="0"/>
              <a:t> (des)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Nominal uses minimum size</a:t>
            </a:r>
          </a:p>
          <a:p>
            <a:r>
              <a:rPr lang="en-US" sz="2800" dirty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Smaller sizes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Lower voltages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Less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1148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352800"/>
            <a:ext cx="0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(Total)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</a:p>
        </p:txBody>
      </p:sp>
    </p:spTree>
    <p:extLst>
      <p:ext uri="{BB962C8B-B14F-4D97-AF65-F5344CB8AC3E}">
        <p14:creationId xmlns:p14="http://schemas.microsoft.com/office/powerpoint/2010/main" val="37624779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/>
              <a:t>At small feature sizes, not viable to demand perfect fabrication of billions of transistors on a chip</a:t>
            </a:r>
          </a:p>
          <a:p>
            <a:r>
              <a:rPr lang="en-US" dirty="0"/>
              <a:t>Modern ICs are like snowflakes</a:t>
            </a:r>
          </a:p>
          <a:p>
            <a:pPr lvl="1"/>
            <a:r>
              <a:rPr lang="en-US" dirty="0"/>
              <a:t>Everyone is different, changes over time</a:t>
            </a:r>
          </a:p>
          <a:p>
            <a:r>
              <a:rPr lang="en-US" dirty="0"/>
              <a:t>Reconfiguration allows repair</a:t>
            </a:r>
          </a:p>
          <a:p>
            <a:pPr lvl="1"/>
            <a:r>
              <a:rPr lang="en-US" dirty="0"/>
              <a:t>Finer grain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higher defect rates</a:t>
            </a:r>
          </a:p>
          <a:p>
            <a:pPr lvl="1"/>
            <a:r>
              <a:rPr lang="en-US" dirty="0">
                <a:sym typeface="Wingdings"/>
              </a:rPr>
              <a:t>Tolerate variation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lower energy</a:t>
            </a:r>
            <a:endParaRPr lang="en-US" dirty="0"/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Project due Friday</a:t>
            </a:r>
          </a:p>
          <a:p>
            <a:pPr lvl="1"/>
            <a:r>
              <a:rPr lang="en-US" dirty="0">
                <a:sym typeface="Wingdings"/>
              </a:rPr>
              <a:t>Reminder </a:t>
            </a:r>
            <a:r>
              <a:rPr lang="en-US" dirty="0" err="1">
                <a:sym typeface="Wingdings"/>
              </a:rPr>
              <a:t>turnin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Report</a:t>
            </a:r>
          </a:p>
          <a:p>
            <a:pPr lvl="2"/>
            <a:r>
              <a:rPr lang="en-US" dirty="0">
                <a:sym typeface="Wingdings"/>
              </a:rPr>
              <a:t>Code</a:t>
            </a:r>
          </a:p>
          <a:p>
            <a:pPr lvl="2"/>
            <a:r>
              <a:rPr lang="en-US" dirty="0">
                <a:sym typeface="Wingdings"/>
              </a:rPr>
              <a:t>Binaries: Bitstream, elf, decoder</a:t>
            </a:r>
          </a:p>
          <a:p>
            <a:r>
              <a:rPr lang="en-US" dirty="0" err="1">
                <a:sym typeface="Wingdings"/>
              </a:rPr>
              <a:t>Wrapup</a:t>
            </a:r>
            <a:r>
              <a:rPr lang="en-US" dirty="0">
                <a:sym typeface="Wingdings"/>
              </a:rPr>
              <a:t> lecture on Monday by Eric</a:t>
            </a:r>
          </a:p>
          <a:p>
            <a:pPr lvl="1"/>
            <a:r>
              <a:rPr lang="en-US" dirty="0">
                <a:sym typeface="Wingdings"/>
              </a:rPr>
              <a:t>This was last lecture from André </a:t>
            </a:r>
          </a:p>
          <a:p>
            <a:pPr lvl="1"/>
            <a:r>
              <a:rPr lang="en-US" dirty="0">
                <a:sym typeface="Wingdings"/>
              </a:rPr>
              <a:t>Plan to return boards, cables, cards</a:t>
            </a:r>
          </a:p>
          <a:p>
            <a:pPr lvl="2"/>
            <a:r>
              <a:rPr lang="en-US">
                <a:sym typeface="Wingdings"/>
              </a:rPr>
              <a:t>Watch piazza for more details 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Knights Landing</a:t>
            </a:r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https://www.nextplatform.com/2016/06/20/intel-knights-landing-yields-big-bang-buck-jump/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Knights Landing Xeon Phi</a:t>
            </a:r>
          </a:p>
        </p:txBody>
      </p:sp>
      <p:pic>
        <p:nvPicPr>
          <p:cNvPr id="6" name="Content Placeholder 5" descr="Xeon_Phi_Die_knights_land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03" r="-1230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31900</TotalTime>
  <Words>2554</Words>
  <Application>Microsoft Macintosh PowerPoint</Application>
  <PresentationFormat>On-screen Show (4:3)</PresentationFormat>
  <Paragraphs>701</Paragraphs>
  <Slides>74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Times New Roman</vt:lpstr>
      <vt:lpstr>Verdana</vt:lpstr>
      <vt:lpstr>Blank Presentation</vt:lpstr>
      <vt:lpstr>Equation</vt:lpstr>
      <vt:lpstr>ESE532: System-on-a-Chip Architecture</vt:lpstr>
      <vt:lpstr>Today</vt:lpstr>
      <vt:lpstr>Message</vt:lpstr>
      <vt:lpstr>Intel Xeon Phi Offerings</vt:lpstr>
      <vt:lpstr>Intel Xeon Phi Offerings</vt:lpstr>
      <vt:lpstr>Preclass 1 and  Intel Xeon Phi Offerings</vt:lpstr>
      <vt:lpstr>Intel Xeon Phi Pricing</vt:lpstr>
      <vt:lpstr>Intel Knights Landing</vt:lpstr>
      <vt:lpstr>Knights Landing Xeon Phi</vt:lpstr>
      <vt:lpstr>What’s happening?</vt:lpstr>
      <vt:lpstr>Warmup Discussion</vt:lpstr>
      <vt:lpstr>Motivation: Probabilities</vt:lpstr>
      <vt:lpstr>Probabilities</vt:lpstr>
      <vt:lpstr>Probabilities</vt:lpstr>
      <vt:lpstr>Simple Implications</vt:lpstr>
      <vt:lpstr>Failure Rate Increases</vt:lpstr>
      <vt:lpstr>Quality Required for Perfection?</vt:lpstr>
      <vt:lpstr>Failure Rate Increases</vt:lpstr>
      <vt:lpstr>Challenge</vt:lpstr>
      <vt:lpstr>Defining Problems</vt:lpstr>
      <vt:lpstr>Three Problems</vt:lpstr>
      <vt:lpstr>PowerPoint Presentation</vt:lpstr>
      <vt:lpstr>First Step to Recover</vt:lpstr>
      <vt:lpstr>Detection</vt:lpstr>
      <vt:lpstr>Detection</vt:lpstr>
      <vt:lpstr>Coping with defects/faults?</vt:lpstr>
      <vt:lpstr>Defect Tolerance</vt:lpstr>
      <vt:lpstr>Three Problems</vt:lpstr>
      <vt:lpstr>Two Models</vt:lpstr>
      <vt:lpstr>Disk Drives</vt:lpstr>
      <vt:lpstr>Memory Chips</vt:lpstr>
      <vt:lpstr>Example: Memory</vt:lpstr>
      <vt:lpstr>Failure Rate Increases</vt:lpstr>
      <vt:lpstr>Memory Defect Tolerance</vt:lpstr>
      <vt:lpstr>Memory Techniques</vt:lpstr>
      <vt:lpstr>Yield M of N</vt:lpstr>
      <vt:lpstr>Yield M of N</vt:lpstr>
      <vt:lpstr>M of 5 example</vt:lpstr>
      <vt:lpstr>Possible Yield of 76 cores@ P=0.9</vt:lpstr>
      <vt:lpstr>Possible Yield of 76 cores@ P=0.9</vt:lpstr>
      <vt:lpstr>Intel Xeon Phi Pricing</vt:lpstr>
      <vt:lpstr>Repairable Area</vt:lpstr>
      <vt:lpstr>Repairable Area</vt:lpstr>
      <vt:lpstr>Consider a Crossbar</vt:lpstr>
      <vt:lpstr>Crossbar Buses and Defects</vt:lpstr>
      <vt:lpstr>Crossbar Buses and Defects</vt:lpstr>
      <vt:lpstr>Crossbar Buses and Defects</vt:lpstr>
      <vt:lpstr>Crossbar Buses and Faults</vt:lpstr>
      <vt:lpstr>Crossbar Buses and Faults</vt:lpstr>
      <vt:lpstr>Simple System</vt:lpstr>
      <vt:lpstr>Simple System w/ Spares</vt:lpstr>
      <vt:lpstr>Simple System w/ Defects</vt:lpstr>
      <vt:lpstr>Simple System Repaired</vt:lpstr>
      <vt:lpstr>Simple System Repaired</vt:lpstr>
      <vt:lpstr>In Practice</vt:lpstr>
      <vt:lpstr>FPGAs</vt:lpstr>
      <vt:lpstr>Modern FPGA</vt:lpstr>
      <vt:lpstr>ZU3EG (Ultra96)</vt:lpstr>
      <vt:lpstr>Modern FPGA</vt:lpstr>
      <vt:lpstr>Granularity</vt:lpstr>
      <vt:lpstr>Observe</vt:lpstr>
      <vt:lpstr>Interconnect Defects</vt:lpstr>
      <vt:lpstr>Defect-Level Viable  with FPGAs</vt:lpstr>
      <vt:lpstr>FPGAs Variation and Energy</vt:lpstr>
      <vt:lpstr>Variation</vt:lpstr>
      <vt:lpstr>Variation Challenge</vt:lpstr>
      <vt:lpstr>Component-Specific</vt:lpstr>
      <vt:lpstr>Energy vs Vdd</vt:lpstr>
      <vt:lpstr>Energy vs Vdd (des)</vt:lpstr>
      <vt:lpstr>Energy vs Vdd (des)</vt:lpstr>
      <vt:lpstr>Energy vs Vdd (des)</vt:lpstr>
      <vt:lpstr>Energy vs Vdd (des)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139</cp:revision>
  <cp:lastPrinted>2019-12-04T14:01:25Z</cp:lastPrinted>
  <dcterms:created xsi:type="dcterms:W3CDTF">2017-11-21T00:33:43Z</dcterms:created>
  <dcterms:modified xsi:type="dcterms:W3CDTF">2019-12-04T14:58:31Z</dcterms:modified>
</cp:coreProperties>
</file>