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8" r:id="rId3"/>
    <p:sldId id="331" r:id="rId4"/>
    <p:sldId id="341" r:id="rId5"/>
    <p:sldId id="356" r:id="rId6"/>
    <p:sldId id="357" r:id="rId7"/>
    <p:sldId id="358" r:id="rId8"/>
    <p:sldId id="399" r:id="rId9"/>
    <p:sldId id="359" r:id="rId10"/>
    <p:sldId id="360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61" r:id="rId19"/>
    <p:sldId id="362" r:id="rId20"/>
    <p:sldId id="347" r:id="rId21"/>
    <p:sldId id="363" r:id="rId22"/>
    <p:sldId id="348" r:id="rId23"/>
    <p:sldId id="397" r:id="rId24"/>
    <p:sldId id="342" r:id="rId25"/>
    <p:sldId id="340" r:id="rId26"/>
    <p:sldId id="412" r:id="rId27"/>
    <p:sldId id="405" r:id="rId28"/>
    <p:sldId id="406" r:id="rId29"/>
    <p:sldId id="414" r:id="rId30"/>
    <p:sldId id="407" r:id="rId31"/>
    <p:sldId id="415" r:id="rId32"/>
    <p:sldId id="413" r:id="rId33"/>
    <p:sldId id="442" r:id="rId34"/>
    <p:sldId id="438" r:id="rId35"/>
    <p:sldId id="439" r:id="rId36"/>
    <p:sldId id="440" r:id="rId37"/>
    <p:sldId id="441" r:id="rId38"/>
    <p:sldId id="436" r:id="rId39"/>
    <p:sldId id="401" r:id="rId40"/>
    <p:sldId id="411" r:id="rId41"/>
    <p:sldId id="443" r:id="rId42"/>
    <p:sldId id="444" r:id="rId43"/>
    <p:sldId id="301" r:id="rId44"/>
    <p:sldId id="330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1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0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12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14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8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15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16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17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4:  September 11,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C3D00-6A99-1C47-A0A0-A210C7875437}"/>
              </a:ext>
            </a:extLst>
          </p:cNvPr>
          <p:cNvSpPr txBox="1"/>
          <p:nvPr/>
        </p:nvSpPr>
        <p:spPr>
          <a:xfrm>
            <a:off x="3186845" y="4766608"/>
            <a:ext cx="27703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Pickup: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1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Preclass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1 Lego instructions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1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feecback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1 bag of Legos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Term: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Operation</a:t>
            </a:r>
            <a:r>
              <a:rPr lang="en-US" dirty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0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31029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12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data</a:t>
            </a:r>
          </a:p>
        </p:txBody>
      </p:sp>
    </p:spTree>
    <p:extLst>
      <p:ext uri="{BB962C8B-B14F-4D97-AF65-F5344CB8AC3E}">
        <p14:creationId xmlns:p14="http://schemas.microsoft.com/office/powerpoint/2010/main" val="13067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ethernet know when a packet shows up?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Versus when no packets are arriving?</a:t>
            </a:r>
          </a:p>
          <a:p>
            <a:r>
              <a:rPr lang="en-US" dirty="0">
                <a:solidFill>
                  <a:srgbClr val="FF6600"/>
                </a:solidFill>
              </a:rPr>
              <a:t>How serial link know character present?</a:t>
            </a:r>
          </a:p>
          <a:p>
            <a:r>
              <a:rPr lang="en-US" dirty="0">
                <a:solidFill>
                  <a:srgbClr val="FF6600"/>
                </a:solidFill>
              </a:rPr>
              <a:t>How signal miss in processor data cache and processor needs to wait for data?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14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7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15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72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16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46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17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293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6629400" y="32766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6294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6294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S3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629400" y="60198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S4</a:t>
            </a:r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 bwMode="auto">
          <a:xfrm rot="5400000">
            <a:off x="6896100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 bwMode="auto">
          <a:xfrm rot="5400000">
            <a:off x="6896100" y="49911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4"/>
            <a:endCxn id="11" idx="0"/>
          </p:cNvCxnSpPr>
          <p:nvPr/>
        </p:nvCxnSpPr>
        <p:spPr bwMode="auto">
          <a:xfrm rot="5400000">
            <a:off x="6896100" y="59055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endCxn id="8" idx="6"/>
          </p:cNvCxnSpPr>
          <p:nvPr/>
        </p:nvCxnSpPr>
        <p:spPr bwMode="auto">
          <a:xfrm rot="5400000" flipH="1" flipV="1">
            <a:off x="6991350" y="3638550"/>
            <a:ext cx="419100" cy="381000"/>
          </a:xfrm>
          <a:prstGeom prst="bentConnector4">
            <a:avLst>
              <a:gd name="adj1" fmla="val 9091"/>
              <a:gd name="adj2" fmla="val 16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11" idx="2"/>
            <a:endCxn id="8" idx="2"/>
          </p:cNvCxnSpPr>
          <p:nvPr/>
        </p:nvCxnSpPr>
        <p:spPr bwMode="auto">
          <a:xfrm rot="10800000">
            <a:off x="6629400" y="3619500"/>
            <a:ext cx="1588" cy="2743200"/>
          </a:xfrm>
          <a:prstGeom prst="bentConnector3">
            <a:avLst>
              <a:gd name="adj1" fmla="val 270230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96200" y="3276600"/>
            <a:ext cx="1210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not </a:t>
            </a:r>
          </a:p>
          <a:p>
            <a:r>
              <a:rPr lang="en-US" dirty="0"/>
              <a:t>present?</a:t>
            </a:r>
          </a:p>
        </p:txBody>
      </p:sp>
    </p:spTree>
    <p:extLst>
      <p:ext uri="{BB962C8B-B14F-4D97-AF65-F5344CB8AC3E}">
        <p14:creationId xmlns:p14="http://schemas.microsoft.com/office/powerpoint/2010/main" val="3078719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543800" y="2209800"/>
            <a:ext cx="762000" cy="3961606"/>
            <a:chOff x="6629400" y="2743994"/>
            <a:chExt cx="762000" cy="3961606"/>
          </a:xfrm>
        </p:grpSpPr>
        <p:sp>
          <p:nvSpPr>
            <p:cNvPr id="8" name="Oval 7"/>
            <p:cNvSpPr/>
            <p:nvPr/>
          </p:nvSpPr>
          <p:spPr bwMode="auto">
            <a:xfrm>
              <a:off x="6629400" y="32766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9400" y="41910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29400" y="51054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S3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29400" y="60198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S4</a:t>
              </a:r>
            </a:p>
          </p:txBody>
        </p:sp>
        <p:cxnSp>
          <p:nvCxnSpPr>
            <p:cNvPr id="13" name="Straight Arrow Connector 12"/>
            <p:cNvCxnSpPr>
              <a:stCxn id="8" idx="4"/>
              <a:endCxn id="9" idx="0"/>
            </p:cNvCxnSpPr>
            <p:nvPr/>
          </p:nvCxnSpPr>
          <p:spPr bwMode="auto">
            <a:xfrm rot="5400000">
              <a:off x="6896100" y="4076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6896100" y="49911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6896100" y="59055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11" idx="2"/>
              <a:endCxn id="8" idx="2"/>
            </p:cNvCxnSpPr>
            <p:nvPr/>
          </p:nvCxnSpPr>
          <p:spPr bwMode="auto">
            <a:xfrm rot="10800000">
              <a:off x="6629400" y="3619500"/>
              <a:ext cx="1588" cy="2743200"/>
            </a:xfrm>
            <a:prstGeom prst="bentConnector3">
              <a:avLst>
                <a:gd name="adj1" fmla="val 270230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endCxn id="8" idx="0"/>
            </p:cNvCxnSpPr>
            <p:nvPr/>
          </p:nvCxnSpPr>
          <p:spPr bwMode="auto">
            <a:xfrm rot="5400000">
              <a:off x="6743700" y="30099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1" name="Straight Arrow Connector 20"/>
          <p:cNvCxnSpPr>
            <a:stCxn id="11" idx="4"/>
          </p:cNvCxnSpPr>
          <p:nvPr/>
        </p:nvCxnSpPr>
        <p:spPr bwMode="auto">
          <a:xfrm rot="5400000">
            <a:off x="7771606" y="6323806"/>
            <a:ext cx="305594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6806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Compute Models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do we express and reason about parallel execution freedom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Types of Parallelism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 is a collection of sequential/control-flow “threads”</a:t>
            </a:r>
          </a:p>
          <a:p>
            <a:r>
              <a:rPr lang="en-US" dirty="0"/>
              <a:t>Threads may communicate</a:t>
            </a:r>
          </a:p>
          <a:p>
            <a:pPr lvl="1"/>
            <a:r>
              <a:rPr lang="en-US" dirty="0"/>
              <a:t>Through dataflow I/O</a:t>
            </a:r>
          </a:p>
          <a:p>
            <a:pPr lvl="1"/>
            <a:r>
              <a:rPr lang="en-US" dirty="0"/>
              <a:t>(Through shared variables)</a:t>
            </a:r>
          </a:p>
          <a:p>
            <a:r>
              <a:rPr lang="en-US" dirty="0"/>
              <a:t>View as hybrid or generalization</a:t>
            </a:r>
          </a:p>
          <a:p>
            <a:r>
              <a:rPr lang="en-US" dirty="0"/>
              <a:t>CSP – Communicating Sequential Processes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might need to synchronize to send to HDMI?</a:t>
            </a:r>
          </a:p>
        </p:txBody>
      </p:sp>
    </p:spTree>
    <p:extLst>
      <p:ext uri="{BB962C8B-B14F-4D97-AF65-F5344CB8AC3E}">
        <p14:creationId xmlns:p14="http://schemas.microsoft.com/office/powerpoint/2010/main" val="3933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04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/>
              <a:t>Value of Multiple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big enough</a:t>
            </a:r>
            <a:br>
              <a:rPr lang="en-US" dirty="0"/>
            </a:br>
            <a:r>
              <a:rPr lang="en-US" dirty="0"/>
              <a:t>hammer, everything looks like</a:t>
            </a:r>
            <a:br>
              <a:rPr lang="en-US" dirty="0"/>
            </a:br>
            <a:r>
              <a:rPr lang="en-US" dirty="0"/>
              <a:t>a nail.</a:t>
            </a:r>
          </a:p>
          <a:p>
            <a:r>
              <a:rPr lang="en-US" dirty="0"/>
              <a:t>Many stuck on single model</a:t>
            </a:r>
          </a:p>
          <a:p>
            <a:pPr lvl="1"/>
            <a:r>
              <a:rPr lang="en-US" dirty="0"/>
              <a:t>Try to make all problems look like their nail</a:t>
            </a:r>
          </a:p>
          <a:p>
            <a:r>
              <a:rPr lang="en-US" dirty="0"/>
              <a:t>Value to diversity / heterogeneity </a:t>
            </a:r>
          </a:p>
          <a:p>
            <a:pPr lvl="1"/>
            <a:r>
              <a:rPr lang="en-US" dirty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6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person build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in class build own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>
                <a:solidFill>
                  <a:srgbClr val="FF6600"/>
                </a:solidFill>
              </a:rPr>
              <a:t>When useful?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endParaRPr lang="en-US" dirty="0"/>
          </a:p>
          <a:p>
            <a:r>
              <a:rPr lang="en-US" dirty="0"/>
              <a:t>Ideal: </a:t>
            </a:r>
            <a:r>
              <a:rPr lang="en-US" dirty="0" err="1"/>
              <a:t>T</a:t>
            </a:r>
            <a:r>
              <a:rPr lang="en-US" baseline="-25000" dirty="0" err="1"/>
              <a:t>dp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/>
              <a:t>(with enough independent problems, match our resource bound computation)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useful models for parallelism</a:t>
            </a:r>
          </a:p>
          <a:p>
            <a:pPr lvl="1"/>
            <a:r>
              <a:rPr lang="en-US" dirty="0"/>
              <a:t>Help conceptualize</a:t>
            </a:r>
          </a:p>
          <a:p>
            <a:r>
              <a:rPr lang="en-US" dirty="0"/>
              <a:t>One-size does not fill all</a:t>
            </a:r>
          </a:p>
          <a:p>
            <a:pPr lvl="1"/>
            <a:r>
              <a:rPr lang="en-US" dirty="0"/>
              <a:t>Match to problem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build indicated letter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r>
              <a:rPr lang="en-US" dirty="0">
                <a:solidFill>
                  <a:srgbClr val="FF6600"/>
                </a:solidFill>
              </a:rPr>
              <a:t>Speedup over sequential build of 6 letters?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Thread-Level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dirty="0"/>
              <a:t>Ideal: </a:t>
            </a:r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=max(T</a:t>
            </a:r>
            <a:r>
              <a:rPr lang="en-US" baseline="-25000" dirty="0"/>
              <a:t>t1</a:t>
            </a:r>
            <a:r>
              <a:rPr lang="en-US" dirty="0"/>
              <a:t>,T</a:t>
            </a:r>
            <a:r>
              <a:rPr lang="en-US" baseline="-25000" dirty="0"/>
              <a:t>t2</a:t>
            </a:r>
            <a:r>
              <a:rPr lang="en-US" dirty="0"/>
              <a:t>,T</a:t>
            </a:r>
            <a:r>
              <a:rPr lang="en-US" baseline="-25000" dirty="0"/>
              <a:t>t3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Less speedup than ideal if not balanced</a:t>
            </a:r>
          </a:p>
          <a:p>
            <a:r>
              <a:rPr lang="en-US" dirty="0"/>
              <a:t>Can produce a diversity of calculations</a:t>
            </a:r>
          </a:p>
          <a:p>
            <a:pPr lvl="1"/>
            <a:r>
              <a:rPr lang="en-US" dirty="0"/>
              <a:t>Useful if have limited need for the </a:t>
            </a:r>
            <a:r>
              <a:rPr lang="en-US" b="1" dirty="0"/>
              <a:t>same</a:t>
            </a:r>
            <a:r>
              <a:rPr lang="en-US" dirty="0"/>
              <a:t> 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single letter in lock step</a:t>
            </a:r>
          </a:p>
          <a:p>
            <a:r>
              <a:rPr lang="en-US" dirty="0"/>
              <a:t>Groups of 3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/>
              <a:t>Announce steps from slide	</a:t>
            </a:r>
          </a:p>
          <a:p>
            <a:pPr lvl="1"/>
            <a:r>
              <a:rPr lang="en-US" dirty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Communication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Groups of 3</a:t>
            </a:r>
          </a:p>
          <a:p>
            <a:r>
              <a:rPr lang="en-US" dirty="0"/>
              <a:t>Note who was person 1 task</a:t>
            </a:r>
          </a:p>
          <a:p>
            <a:r>
              <a:rPr lang="en-US" dirty="0"/>
              <a:t>2, 3 will need to pass completed substructures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 (ILP)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single letter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Ideal: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…but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path bound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applies, dependencies may limit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457200"/>
            <a:ext cx="7772400" cy="1143000"/>
          </a:xfrm>
        </p:spPr>
        <p:txBody>
          <a:bodyPr/>
          <a:lstStyle/>
          <a:p>
            <a:r>
              <a:rPr lang="en-US" dirty="0"/>
              <a:t>Bonus (time permit): </a:t>
            </a:r>
            <a:br>
              <a:rPr lang="en-US" dirty="0"/>
            </a:br>
            <a:r>
              <a:rPr lang="en-US" dirty="0"/>
              <a:t>Instruction-Level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adds one brick to build</a:t>
            </a:r>
          </a:p>
          <a:p>
            <a:r>
              <a:rPr lang="en-US" dirty="0">
                <a:solidFill>
                  <a:srgbClr val="FF6600"/>
                </a:solidFill>
              </a:rPr>
              <a:t>Resources? (people in pipeline?)</a:t>
            </a:r>
          </a:p>
          <a:p>
            <a:r>
              <a:rPr lang="en-US" dirty="0"/>
              <a:t>Run pipeline once alone</a:t>
            </a:r>
          </a:p>
          <a:p>
            <a:r>
              <a:rPr lang="en-US" dirty="0">
                <a:solidFill>
                  <a:srgbClr val="FF6600"/>
                </a:solidFill>
              </a:rPr>
              <a:t>Latency? (brick-adds to build letter)</a:t>
            </a:r>
          </a:p>
          <a:p>
            <a:r>
              <a:rPr lang="en-US" dirty="0"/>
              <a:t>Then run pipeline with 5 inputs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(letters/brick-add-time)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Compute Models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Dependencies?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3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parallel compute models</a:t>
            </a:r>
          </a:p>
          <a:p>
            <a:pPr lvl="1"/>
            <a:r>
              <a:rPr lang="en-US" dirty="0"/>
              <a:t>Sequential, Dataflow, CSP</a:t>
            </a:r>
          </a:p>
          <a:p>
            <a:r>
              <a:rPr lang="en-US" dirty="0"/>
              <a:t>Find natural parallelism in problem</a:t>
            </a:r>
          </a:p>
          <a:p>
            <a:r>
              <a:rPr lang="en-US" dirty="0"/>
              <a:t>Mix-and-match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/>
              <a:t>Reading Day 5 on web</a:t>
            </a:r>
          </a:p>
          <a:p>
            <a:r>
              <a:rPr lang="en-US" dirty="0"/>
              <a:t>HW2 due Friday</a:t>
            </a:r>
          </a:p>
          <a:p>
            <a:r>
              <a:rPr lang="en-US" dirty="0"/>
              <a:t>HW3 out</a:t>
            </a:r>
          </a:p>
          <a:p>
            <a:endParaRPr lang="en-US" dirty="0"/>
          </a:p>
          <a:p>
            <a:r>
              <a:rPr lang="en-US" dirty="0"/>
              <a:t>Return </a:t>
            </a:r>
            <a:r>
              <a:rPr lang="en-US" dirty="0" err="1"/>
              <a:t>Legos</a:t>
            </a:r>
            <a:r>
              <a:rPr lang="en-US" dirty="0"/>
              <a:t> </a:t>
            </a:r>
            <a:r>
              <a:rPr lang="en-US" dirty="0" err="1">
                <a:sym typeface="Wingdings"/>
              </a:rPr>
              <a:t></a:t>
            </a:r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Recitation in here at noon</a:t>
            </a:r>
          </a:p>
          <a:p>
            <a:pPr lvl="1"/>
            <a:r>
              <a:rPr lang="en-US" dirty="0">
                <a:sym typeface="Wingdings"/>
              </a:rPr>
              <a:t>Will take questions after class in hall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5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Sequential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 (memory)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Examples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C (Java, 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Finite-State Machine (FSM) / Finite Automata (FA)</a:t>
            </a:r>
          </a:p>
        </p:txBody>
      </p:sp>
    </p:spTree>
    <p:extLst>
      <p:ext uri="{BB962C8B-B14F-4D97-AF65-F5344CB8AC3E}">
        <p14:creationId xmlns:p14="http://schemas.microsoft.com/office/powerpoint/2010/main" val="30248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State which operations occur on a cycle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Multiply, add for quadratic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T1=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T2=A*T1</a:t>
            </a:r>
          </a:p>
          <a:p>
            <a:pPr>
              <a:buNone/>
            </a:pPr>
            <a:r>
              <a:rPr lang="en-US" dirty="0"/>
              <a:t>T3=B*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T4=T2+T3</a:t>
            </a:r>
          </a:p>
          <a:p>
            <a:pPr>
              <a:buNone/>
            </a:pPr>
            <a:r>
              <a:rPr lang="en-US" dirty="0"/>
              <a:t>Y=C+T4</a:t>
            </a:r>
          </a:p>
          <a:p>
            <a:endParaRPr lang="en-US" dirty="0"/>
          </a:p>
          <a:p>
            <a:r>
              <a:rPr lang="en-US" dirty="0"/>
              <a:t>Or</a:t>
            </a:r>
          </a:p>
          <a:p>
            <a:pPr>
              <a:buNone/>
            </a:pPr>
            <a:r>
              <a:rPr lang="en-US" dirty="0"/>
              <a:t>Y=A*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d=(x1-x2)*(x1-x2) + (y1-y2)*(y1-y2)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parallelism exists here?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=0;i&lt;100;i++)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y[i</a:t>
            </a:r>
            <a:r>
              <a:rPr lang="en-US" dirty="0"/>
              <a:t>]=A*</a:t>
            </a:r>
            <a:r>
              <a:rPr lang="en-US" dirty="0" err="1"/>
              <a:t>x[i</a:t>
            </a:r>
            <a:r>
              <a:rPr lang="en-US" dirty="0"/>
              <a:t>]*</a:t>
            </a:r>
            <a:r>
              <a:rPr lang="en-US" dirty="0" err="1"/>
              <a:t>x[i]+B</a:t>
            </a:r>
            <a:r>
              <a:rPr lang="en-US" dirty="0"/>
              <a:t>*</a:t>
            </a:r>
            <a:r>
              <a:rPr lang="en-US" dirty="0" err="1"/>
              <a:t>x[i]+C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58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34779</TotalTime>
  <Words>1392</Words>
  <Application>Microsoft Macintosh PowerPoint</Application>
  <PresentationFormat>On-screen Show (4:3)</PresentationFormat>
  <Paragraphs>371</Paragraphs>
  <Slides>44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Parallel Compute Models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Term: Operation</vt:lpstr>
      <vt:lpstr>Dataflow / Control Flow</vt:lpstr>
      <vt:lpstr>Token</vt:lpstr>
      <vt:lpstr>Token Examples?</vt:lpstr>
      <vt:lpstr>Operation</vt:lpstr>
      <vt:lpstr>PowerPoint Presentation</vt:lpstr>
      <vt:lpstr>Dataflow Graph</vt:lpstr>
      <vt:lpstr>Dataflow Graph Example</vt:lpstr>
      <vt:lpstr>Sequential / FSM</vt:lpstr>
      <vt:lpstr>Sequential / FSM</vt:lpstr>
      <vt:lpstr>Communicating Threads</vt:lpstr>
      <vt:lpstr>Video Decode</vt:lpstr>
      <vt:lpstr>Compute Models</vt:lpstr>
      <vt:lpstr>Value of Multiple Models</vt:lpstr>
      <vt:lpstr>Types of Parallelism</vt:lpstr>
      <vt:lpstr>Types of Parallelism</vt:lpstr>
      <vt:lpstr>Pipeline Parallelism</vt:lpstr>
      <vt:lpstr>Sequential</vt:lpstr>
      <vt:lpstr>Data Parallel</vt:lpstr>
      <vt:lpstr>Data-Level Parallelism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 (ILP)</vt:lpstr>
      <vt:lpstr>Bonus (time permit):  Instruction-Level Pipeline</vt:lpstr>
      <vt:lpstr>Thread Graph</vt:lpstr>
      <vt:lpstr>Types of Parallelism</vt:lpstr>
      <vt:lpstr>Pipeline Parallelism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146</cp:revision>
  <cp:lastPrinted>2019-09-11T12:56:24Z</cp:lastPrinted>
  <dcterms:created xsi:type="dcterms:W3CDTF">2018-09-11T14:50:22Z</dcterms:created>
  <dcterms:modified xsi:type="dcterms:W3CDTF">2019-09-11T13:55:29Z</dcterms:modified>
</cp:coreProperties>
</file>