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8" r:id="rId3"/>
    <p:sldId id="339" r:id="rId4"/>
    <p:sldId id="447" r:id="rId5"/>
    <p:sldId id="428" r:id="rId6"/>
    <p:sldId id="382" r:id="rId7"/>
    <p:sldId id="383" r:id="rId8"/>
    <p:sldId id="386" r:id="rId9"/>
    <p:sldId id="387" r:id="rId10"/>
    <p:sldId id="437" r:id="rId11"/>
    <p:sldId id="464" r:id="rId12"/>
    <p:sldId id="465" r:id="rId13"/>
    <p:sldId id="388" r:id="rId14"/>
    <p:sldId id="389" r:id="rId15"/>
    <p:sldId id="341" r:id="rId16"/>
    <p:sldId id="342" r:id="rId17"/>
    <p:sldId id="343" r:id="rId18"/>
    <p:sldId id="344" r:id="rId19"/>
    <p:sldId id="351" r:id="rId20"/>
    <p:sldId id="352" r:id="rId21"/>
    <p:sldId id="492" r:id="rId22"/>
    <p:sldId id="459" r:id="rId23"/>
    <p:sldId id="460" r:id="rId24"/>
    <p:sldId id="357" r:id="rId25"/>
    <p:sldId id="390" r:id="rId26"/>
    <p:sldId id="354" r:id="rId27"/>
    <p:sldId id="450" r:id="rId28"/>
    <p:sldId id="432" r:id="rId29"/>
    <p:sldId id="433" r:id="rId30"/>
    <p:sldId id="424" r:id="rId31"/>
    <p:sldId id="430" r:id="rId32"/>
    <p:sldId id="452" r:id="rId33"/>
    <p:sldId id="453" r:id="rId34"/>
    <p:sldId id="405" r:id="rId35"/>
    <p:sldId id="454" r:id="rId36"/>
    <p:sldId id="455" r:id="rId37"/>
    <p:sldId id="491" r:id="rId38"/>
    <p:sldId id="457" r:id="rId39"/>
    <p:sldId id="458" r:id="rId40"/>
    <p:sldId id="408" r:id="rId41"/>
    <p:sldId id="391" r:id="rId42"/>
    <p:sldId id="468" r:id="rId43"/>
    <p:sldId id="461" r:id="rId44"/>
    <p:sldId id="358" r:id="rId45"/>
    <p:sldId id="418" r:id="rId46"/>
    <p:sldId id="419" r:id="rId47"/>
    <p:sldId id="420" r:id="rId48"/>
    <p:sldId id="359" r:id="rId49"/>
    <p:sldId id="467" r:id="rId50"/>
    <p:sldId id="417" r:id="rId51"/>
    <p:sldId id="439" r:id="rId52"/>
    <p:sldId id="409" r:id="rId53"/>
    <p:sldId id="442" r:id="rId54"/>
    <p:sldId id="410" r:id="rId55"/>
    <p:sldId id="411" r:id="rId56"/>
    <p:sldId id="415" r:id="rId57"/>
    <p:sldId id="445" r:id="rId58"/>
    <p:sldId id="462" r:id="rId59"/>
    <p:sldId id="443" r:id="rId60"/>
    <p:sldId id="444" r:id="rId61"/>
    <p:sldId id="367" r:id="rId62"/>
    <p:sldId id="463" r:id="rId63"/>
    <p:sldId id="440" r:id="rId64"/>
    <p:sldId id="441" r:id="rId65"/>
    <p:sldId id="416" r:id="rId66"/>
    <p:sldId id="340" r:id="rId67"/>
    <p:sldId id="330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28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F9EEE-FF26-6748-8A18-32C9804A0AC2}" type="slidenum">
              <a:rPr lang="en-US"/>
              <a:pPr/>
              <a:t>44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5EF3-CB9D-B646-BD02-8BA484566C5A}" type="slidenum">
              <a:rPr lang="en-US"/>
              <a:pPr/>
              <a:t>48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51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52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6A67-F00C-B542-B600-CA04DD9BFFEE}" type="slidenum">
              <a:rPr lang="en-US"/>
              <a:pPr/>
              <a:t>53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54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F0C4D-6DB1-2B4C-B01D-DCDCD5959FE1}" type="slidenum">
              <a:rPr lang="en-US"/>
              <a:pPr/>
              <a:t>15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4544F-562F-2747-A191-BFD7173F0B05}" type="slidenum">
              <a:rPr lang="en-US"/>
              <a:pPr/>
              <a:t>17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9DDC-BD50-7347-947A-E2B0766C0188}" type="slidenum">
              <a:rPr lang="en-US"/>
              <a:pPr/>
              <a:t>18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05C5-CEFF-DB4D-82E3-75D1569D049B}" type="slidenum">
              <a:rPr lang="en-US"/>
              <a:pPr/>
              <a:t>19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46541-A5B7-7B42-A4FD-18DEF22C9A47}" type="slidenum">
              <a:rPr lang="en-US"/>
              <a:pPr/>
              <a:t>20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ECDBD-01C0-1544-8E11-41CF1902E250}" type="slidenum">
              <a:rPr lang="en-US"/>
              <a:pPr/>
              <a:t>24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FE4B-5A8F-3A4B-86C7-64F3F62F63E9}" type="slidenum">
              <a:rPr lang="en-US"/>
              <a:pPr/>
              <a:t>26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5:  September 16,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Throughput with FIFO?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(for concrete example on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r>
              <a:rPr lang="en-US" dirty="0">
                <a:solidFill>
                  <a:srgbClr val="FF6600"/>
                </a:solidFill>
              </a:rPr>
              <a:t>Correlation in delays?</a:t>
            </a:r>
          </a:p>
          <a:p>
            <a:r>
              <a:rPr lang="en-US" dirty="0">
                <a:solidFill>
                  <a:srgbClr val="FF6600"/>
                </a:solidFill>
              </a:rPr>
              <a:t>What benefit from FIFO and processes?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43400"/>
            <a:ext cx="8204200" cy="18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/>
              <a:t>Independent probability of miss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f</a:t>
            </a:r>
            <a:r>
              <a:rPr lang="en-US" dirty="0"/>
              <a:t>, P</a:t>
            </a:r>
            <a:r>
              <a:rPr lang="en-US" baseline="-25000" dirty="0"/>
              <a:t>g</a:t>
            </a:r>
          </a:p>
          <a:p>
            <a:r>
              <a:rPr lang="en-US" dirty="0"/>
              <a:t>Concretely</a:t>
            </a:r>
          </a:p>
          <a:p>
            <a:pPr lvl="1"/>
            <a:r>
              <a:rPr lang="en-US" dirty="0"/>
              <a:t>1 cycle in map</a:t>
            </a:r>
          </a:p>
          <a:p>
            <a:pPr lvl="1"/>
            <a:r>
              <a:rPr lang="en-US" dirty="0"/>
              <a:t>100 run function and put in map</a:t>
            </a:r>
          </a:p>
          <a:p>
            <a:r>
              <a:rPr lang="en-US" dirty="0"/>
              <a:t>If each runs independently (in isolation)</a:t>
            </a:r>
          </a:p>
          <a:p>
            <a:pPr lvl="1"/>
            <a:r>
              <a:rPr lang="en-US" dirty="0"/>
              <a:t>T~= 1*(1-P)+P*100</a:t>
            </a:r>
          </a:p>
          <a:p>
            <a:r>
              <a:rPr lang="en-US" dirty="0"/>
              <a:t>If run together in lock step</a:t>
            </a:r>
          </a:p>
          <a:p>
            <a:pPr lvl="1"/>
            <a:r>
              <a:rPr lang="en-US" dirty="0"/>
              <a:t>Either can stall: P=</a:t>
            </a:r>
            <a:r>
              <a:rPr lang="en-US" dirty="0" err="1"/>
              <a:t>P</a:t>
            </a:r>
            <a:r>
              <a:rPr lang="en-US" baseline="-25000" dirty="0" err="1"/>
              <a:t>f</a:t>
            </a:r>
            <a:r>
              <a:rPr lang="en-US" dirty="0" err="1"/>
              <a:t>+P</a:t>
            </a:r>
            <a:r>
              <a:rPr lang="en-US" baseline="-25000" dirty="0" err="1"/>
              <a:t>g</a:t>
            </a:r>
            <a:r>
              <a:rPr lang="en-US" dirty="0" err="1"/>
              <a:t>-P</a:t>
            </a:r>
            <a:r>
              <a:rPr lang="en-US" baseline="-25000" dirty="0" err="1"/>
              <a:t>f</a:t>
            </a:r>
            <a:r>
              <a:rPr lang="en-US" dirty="0" err="1"/>
              <a:t>P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lvl="1"/>
            <a:r>
              <a:rPr lang="en-US" dirty="0"/>
              <a:t>T~= 1*(1-P)+(P)*100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(from Day 4) Communicating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is a collection of sequential/control-flow “threads”</a:t>
            </a:r>
          </a:p>
          <a:p>
            <a:r>
              <a:rPr lang="en-US" dirty="0"/>
              <a:t>Threads may communicate</a:t>
            </a:r>
          </a:p>
          <a:p>
            <a:pPr lvl="1"/>
            <a:r>
              <a:rPr lang="en-US" dirty="0"/>
              <a:t>Through dataflow I/O</a:t>
            </a:r>
          </a:p>
          <a:p>
            <a:pPr lvl="1"/>
            <a:r>
              <a:rPr lang="en-US" dirty="0"/>
              <a:t>(Through shared variables)</a:t>
            </a:r>
          </a:p>
          <a:p>
            <a:r>
              <a:rPr lang="en-US" dirty="0"/>
              <a:t>View as hybrid or generalization</a:t>
            </a:r>
          </a:p>
          <a:p>
            <a:r>
              <a:rPr lang="en-US" dirty="0"/>
              <a:t>CSP – Communicating Sequential Processes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canonical model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b="1" dirty="0"/>
              <a:t>Communication</a:t>
            </a:r>
            <a:r>
              <a:rPr lang="en-US" dirty="0"/>
              <a:t> – how move data between processes?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latency</a:t>
            </a:r>
            <a:r>
              <a:rPr lang="en-US" dirty="0"/>
              <a:t> does this add?</a:t>
            </a:r>
          </a:p>
          <a:p>
            <a:pPr lvl="1"/>
            <a:r>
              <a:rPr lang="en-US" i="1" dirty="0"/>
              <a:t>Throughput</a:t>
            </a:r>
            <a:r>
              <a:rPr lang="en-US" dirty="0"/>
              <a:t> achievable?</a:t>
            </a:r>
          </a:p>
          <a:p>
            <a:r>
              <a:rPr lang="en-US" b="1" dirty="0"/>
              <a:t>Synchronization</a:t>
            </a:r>
            <a:r>
              <a:rPr lang="en-US" dirty="0"/>
              <a:t> – how define how processes advance relative to each other?</a:t>
            </a:r>
          </a:p>
          <a:p>
            <a:r>
              <a:rPr lang="en-US" b="1" dirty="0"/>
              <a:t>Determinism</a:t>
            </a:r>
            <a:r>
              <a:rPr lang="en-US" dirty="0"/>
              <a:t> – for the same inputs, do we get the same outputs?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– FIFO-like channels</a:t>
            </a:r>
          </a:p>
          <a:p>
            <a:r>
              <a:rPr lang="en-US" dirty="0"/>
              <a:t>Synchronization – dataflow with </a:t>
            </a:r>
            <a:r>
              <a:rPr lang="en-US" dirty="0" err="1"/>
              <a:t>FIFOs</a:t>
            </a:r>
            <a:endParaRPr lang="en-US" dirty="0"/>
          </a:p>
          <a:p>
            <a:r>
              <a:rPr lang="en-US" dirty="0"/>
              <a:t>Determinism – how to achieve</a:t>
            </a:r>
          </a:p>
          <a:p>
            <a:pPr lvl="1"/>
            <a:r>
              <a:rPr lang="en-US" dirty="0"/>
              <a:t>…until you must give it up.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4456-462C-264C-A9F4-9F39FF10CFC7}" type="slidenum">
              <a:rPr lang="en-US"/>
              <a:pPr/>
              <a:t>15</a:t>
            </a:fld>
            <a:endParaRPr lang="en-US"/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/>
          <a:lstStyle/>
          <a:p>
            <a:r>
              <a:rPr lang="en-US" dirty="0"/>
              <a:t>Dataflow Process Model</a:t>
            </a:r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7014469" cy="3276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4C9A29D-94E4-7B44-92A4-16463C1AD568}"/>
              </a:ext>
            </a:extLst>
          </p:cNvPr>
          <p:cNvSpPr/>
          <p:nvPr/>
        </p:nvSpPr>
        <p:spPr bwMode="auto">
          <a:xfrm>
            <a:off x="609600" y="3657599"/>
            <a:ext cx="3581400" cy="3101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Operation/Operator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Operation</a:t>
            </a:r>
            <a:r>
              <a:rPr lang="en-US" dirty="0"/>
              <a:t> – logic computation to be performed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process</a:t>
            </a:r>
            <a:r>
              <a:rPr lang="en-US" dirty="0"/>
              <a:t> that communicates through dataflow inputs and outputs</a:t>
            </a:r>
          </a:p>
          <a:p>
            <a:r>
              <a:rPr lang="en-US" b="1" dirty="0"/>
              <a:t>Operator</a:t>
            </a:r>
            <a:r>
              <a:rPr lang="en-US" dirty="0"/>
              <a:t> – physical block that performs an Operation</a:t>
            </a:r>
          </a:p>
          <a:p>
            <a:pPr lvl="1"/>
            <a:r>
              <a:rPr lang="en-US" dirty="0"/>
              <a:t>E.g. processor, hardware block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4724-95F9-7D48-86FB-5EAED34B7CD5}" type="slidenum">
              <a:rPr lang="en-US"/>
              <a:pPr/>
              <a:t>17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Dataflow / Control Flow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Dataflow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graph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consumes </a:t>
            </a:r>
            <a:r>
              <a:rPr lang="en-US" b="1" dirty="0"/>
              <a:t>tokens</a:t>
            </a:r>
            <a:r>
              <a:rPr lang="en-US" dirty="0"/>
              <a:t> and produces tokens</a:t>
            </a:r>
          </a:p>
          <a:p>
            <a:pPr>
              <a:lnSpc>
                <a:spcPct val="90000"/>
              </a:lnSpc>
            </a:pPr>
            <a:r>
              <a:rPr lang="en-US" dirty="0"/>
              <a:t>All operations run concurrently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processes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Control flow (</a:t>
            </a:r>
            <a:r>
              <a:rPr lang="en-US" dirty="0"/>
              <a:t>e.g. C</a:t>
            </a:r>
            <a:r>
              <a:rPr lang="en-US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sequence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reads inputs and writes outputs into common store</a:t>
            </a:r>
          </a:p>
          <a:p>
            <a:pPr>
              <a:lnSpc>
                <a:spcPct val="90000"/>
              </a:lnSpc>
            </a:pPr>
            <a:r>
              <a:rPr lang="en-US" dirty="0"/>
              <a:t>One operation runs at a time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defines successor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7DD-0426-5C49-BB27-29BF90DD1C77}" type="slidenum">
              <a:rPr lang="en-US"/>
              <a:pPr/>
              <a:t>18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value with presence indication</a:t>
            </a:r>
          </a:p>
          <a:p>
            <a:pPr lvl="1"/>
            <a:r>
              <a:rPr lang="en-US" dirty="0"/>
              <a:t>May be conceptual</a:t>
            </a:r>
          </a:p>
          <a:p>
            <a:pPr lvl="2"/>
            <a:r>
              <a:rPr lang="en-US" dirty="0"/>
              <a:t>Only exist in high-level model</a:t>
            </a:r>
          </a:p>
          <a:p>
            <a:pPr lvl="2"/>
            <a:r>
              <a:rPr lang="en-US" dirty="0"/>
              <a:t>Not kept around at runtime</a:t>
            </a:r>
          </a:p>
          <a:p>
            <a:pPr lvl="1"/>
            <a:r>
              <a:rPr lang="en-US" dirty="0"/>
              <a:t>Or may be physically represented</a:t>
            </a:r>
          </a:p>
          <a:p>
            <a:pPr lvl="2"/>
            <a:r>
              <a:rPr lang="en-US" dirty="0"/>
              <a:t>One bit represents presence/absence of data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A3B-4E41-8944-8532-57BE71D80110}" type="slidenum">
              <a:rPr lang="en-US"/>
              <a:pPr/>
              <a:t>19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Logical abstraction of a persistent point-to-point communication link between operations (processes)</a:t>
            </a:r>
          </a:p>
          <a:p>
            <a:pPr lvl="1"/>
            <a:r>
              <a:rPr lang="en-US" dirty="0"/>
              <a:t>Has a (single) source and sink</a:t>
            </a:r>
          </a:p>
          <a:p>
            <a:pPr lvl="1"/>
            <a:r>
              <a:rPr lang="en-US" dirty="0"/>
              <a:t>Carries data presence / flow control</a:t>
            </a:r>
          </a:p>
          <a:p>
            <a:pPr lvl="1"/>
            <a:r>
              <a:rPr lang="en-US" dirty="0"/>
              <a:t>Provides in-order (FIFO) delivery of data from source to sink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24200" y="5257800"/>
            <a:ext cx="1676400" cy="1371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800600" y="6019800"/>
            <a:ext cx="1066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867400" y="5334000"/>
            <a:ext cx="1371600" cy="1295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239000" y="60198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7025" y="5562600"/>
            <a:ext cx="11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  <a:endParaRPr lang="en-US" dirty="0">
              <a:solidFill>
                <a:srgbClr val="FF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Terms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Issues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Abstraction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Performance Prospects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Basic Approach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If time permits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variants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Motivations/demands for variants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DADD-6057-5B42-87F0-061BF195EEFF}" type="slidenum">
              <a:rPr lang="en-US"/>
              <a:pPr/>
              <a:t>20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114800"/>
          </a:xfrm>
        </p:spPr>
        <p:txBody>
          <a:bodyPr/>
          <a:lstStyle/>
          <a:p>
            <a:r>
              <a:rPr lang="en-US" dirty="0"/>
              <a:t>Captures communications structure</a:t>
            </a:r>
          </a:p>
          <a:p>
            <a:pPr lvl="1"/>
            <a:r>
              <a:rPr lang="en-US" dirty="0"/>
              <a:t>Explicit </a:t>
            </a:r>
            <a:r>
              <a:rPr lang="en-US" dirty="0" err="1"/>
              <a:t>producer</a:t>
            </a:r>
            <a:r>
              <a:rPr lang="en-US" dirty="0" err="1">
                <a:sym typeface="Wingdings" charset="2"/>
              </a:rPr>
              <a:t>consumer</a:t>
            </a:r>
            <a:r>
              <a:rPr lang="en-US" dirty="0">
                <a:sym typeface="Wingdings" charset="2"/>
              </a:rPr>
              <a:t> link up</a:t>
            </a:r>
            <a:endParaRPr lang="en-US" dirty="0"/>
          </a:p>
          <a:p>
            <a:r>
              <a:rPr lang="en-US" dirty="0"/>
              <a:t>Abstract communications</a:t>
            </a:r>
          </a:p>
          <a:p>
            <a:pPr lvl="1"/>
            <a:r>
              <a:rPr lang="en-US" dirty="0"/>
              <a:t>Physical resources or implementation</a:t>
            </a:r>
          </a:p>
          <a:p>
            <a:pPr lvl="1"/>
            <a:r>
              <a:rPr lang="en-US" dirty="0"/>
              <a:t>Delay from source to sink</a:t>
            </a:r>
          </a:p>
          <a:p>
            <a:r>
              <a:rPr lang="en-US" dirty="0"/>
              <a:t>Contrast</a:t>
            </a:r>
          </a:p>
          <a:p>
            <a:pPr lvl="1"/>
            <a:r>
              <a:rPr lang="en-US" dirty="0"/>
              <a:t>C: producer-&gt;consumer implicit through memory</a:t>
            </a:r>
          </a:p>
          <a:p>
            <a:pPr lvl="1"/>
            <a:r>
              <a:rPr lang="en-US" dirty="0" err="1"/>
              <a:t>Verilog</a:t>
            </a:r>
            <a:r>
              <a:rPr lang="en-US" dirty="0"/>
              <a:t>/VHDL: cycles visible in implementation</a:t>
            </a:r>
          </a:p>
          <a:p>
            <a:pPr lvl="1"/>
            <a:r>
              <a:rPr lang="en-US" dirty="0"/>
              <a:t>(can add </a:t>
            </a:r>
            <a:r>
              <a:rPr lang="en-US" b="1" dirty="0"/>
              <a:t>on top of </a:t>
            </a:r>
            <a:r>
              <a:rPr lang="en-US" dirty="0"/>
              <a:t>either C or </a:t>
            </a:r>
            <a:r>
              <a:rPr lang="en-US" dirty="0" err="1"/>
              <a:t>Verilog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E9DA-0234-3545-BC73-D3C2C92B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Delay Source to Sink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1551-EE96-5A48-965B-A181A141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delay be variable between source and sink?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BF954-70E7-3740-BDAA-D43ED9E9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5A463-337E-1C4A-B582-262C6217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59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Once map to multiple processors</a:t>
            </a:r>
          </a:p>
          <a:p>
            <a:r>
              <a:rPr lang="en-US" dirty="0"/>
              <a:t>Need to move data between processors</a:t>
            </a:r>
          </a:p>
          <a:p>
            <a:r>
              <a:rPr lang="en-US" dirty="0"/>
              <a:t>That costs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1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100s of MHz to GHz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5328" y="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295520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8A8B-B96F-2A40-803D-B9DDBC097E13}" type="slidenum">
              <a:rPr lang="en-US"/>
              <a:pPr/>
              <a:t>24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gives </a:t>
            </a:r>
            <a:br>
              <a:rPr lang="en-US" dirty="0"/>
            </a:br>
            <a:r>
              <a:rPr lang="en-US" dirty="0"/>
              <a:t>Clock Independent Semantics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914400" y="2590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914400" y="4114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3" name="Line 7"/>
          <p:cNvSpPr>
            <a:spLocks noChangeShapeType="1"/>
          </p:cNvSpPr>
          <p:nvPr/>
        </p:nvSpPr>
        <p:spPr bwMode="auto">
          <a:xfrm>
            <a:off x="1371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31242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1371600" y="5029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209800" y="4191000"/>
            <a:ext cx="20176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Interconnect</a:t>
            </a:r>
          </a:p>
          <a:p>
            <a:r>
              <a:rPr lang="en-US" dirty="0"/>
              <a:t>Takes </a:t>
            </a:r>
            <a:r>
              <a:rPr lang="en-US" dirty="0" err="1"/>
              <a:t>n</a:t>
            </a:r>
            <a:r>
              <a:rPr lang="en-US" dirty="0"/>
              <a:t>-clocks</a:t>
            </a:r>
          </a:p>
          <a:p>
            <a:r>
              <a:rPr lang="en-US" dirty="0"/>
              <a:t>Latency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2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Process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Operations</a:t>
            </a:r>
          </a:p>
          <a:p>
            <a:r>
              <a:rPr lang="en-US" dirty="0"/>
              <a:t>Connected by Streams</a:t>
            </a:r>
          </a:p>
          <a:p>
            <a:r>
              <a:rPr lang="en-US" dirty="0"/>
              <a:t>Communicating with Data Tokens</a:t>
            </a:r>
          </a:p>
          <a:p>
            <a:r>
              <a:rPr lang="en-US" dirty="0"/>
              <a:t>(CSP restricted to stream communication)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4" descr="df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343400"/>
            <a:ext cx="386715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26E3-17B7-7348-8242-7761A25A0123}" type="slidenum">
              <a:rPr lang="en-US"/>
              <a:pPr/>
              <a:t>26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Abstracts Timing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800" dirty="0"/>
              <a:t>Doesn’t say </a:t>
            </a:r>
          </a:p>
          <a:p>
            <a:pPr lvl="1"/>
            <a:r>
              <a:rPr lang="en-US" sz="2400" dirty="0"/>
              <a:t>on which cycle calculation occurs</a:t>
            </a:r>
            <a:endParaRPr lang="en-US" sz="2400" dirty="0">
              <a:solidFill>
                <a:srgbClr val="00CC00"/>
              </a:solidFill>
            </a:endParaRPr>
          </a:p>
          <a:p>
            <a:r>
              <a:rPr lang="en-US" sz="2800" dirty="0"/>
              <a:t>Does say</a:t>
            </a:r>
          </a:p>
          <a:p>
            <a:pPr lvl="1"/>
            <a:r>
              <a:rPr lang="en-US" sz="2400" dirty="0"/>
              <a:t>What order operations occur in</a:t>
            </a:r>
          </a:p>
          <a:p>
            <a:pPr lvl="1"/>
            <a:r>
              <a:rPr lang="en-US" sz="2400" dirty="0"/>
              <a:t>How data interacts</a:t>
            </a:r>
          </a:p>
          <a:p>
            <a:pPr lvl="2"/>
            <a:r>
              <a:rPr lang="en-US" sz="2000" dirty="0"/>
              <a:t>i.e. which inputs get mixed together</a:t>
            </a:r>
          </a:p>
          <a:p>
            <a:r>
              <a:rPr lang="en-US" sz="2800" dirty="0"/>
              <a:t>Permits</a:t>
            </a:r>
          </a:p>
          <a:p>
            <a:pPr lvl="1"/>
            <a:r>
              <a:rPr lang="en-US" sz="2400" dirty="0"/>
              <a:t>Scheduling on different # and types of resources</a:t>
            </a:r>
          </a:p>
          <a:p>
            <a:pPr lvl="1"/>
            <a:r>
              <a:rPr lang="en-US" sz="2400" dirty="0"/>
              <a:t>Operators with variable delay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Variable delay in interconnect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61400" cy="101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8077200" cy="781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572000"/>
            <a:ext cx="4723785" cy="199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28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Dataflow (SDF)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with fixed operators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tokens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Operator performs fixed number of operations (in fixed time)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operations with inputs available at any point in time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FFT</a:t>
            </a:r>
          </a:p>
          <a:p>
            <a:r>
              <a:rPr lang="en-US" dirty="0"/>
              <a:t>1024 inputs</a:t>
            </a:r>
          </a:p>
          <a:p>
            <a:r>
              <a:rPr lang="en-US" dirty="0"/>
              <a:t>1024 outputs</a:t>
            </a:r>
          </a:p>
          <a:p>
            <a:r>
              <a:rPr lang="en-US" dirty="0"/>
              <a:t>10,240 multiplies</a:t>
            </a:r>
          </a:p>
          <a:p>
            <a:r>
              <a:rPr lang="en-US" dirty="0"/>
              <a:t>20,480 adds</a:t>
            </a:r>
          </a:p>
          <a:p>
            <a:r>
              <a:rPr lang="en-US" dirty="0"/>
              <a:t>(or 30,720 primitive operations)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05600" y="29718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 bwMode="auto">
          <a:xfrm>
            <a:off x="59436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200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91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39624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30,720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8661400" cy="10139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dirty="0"/>
              <a:t>Parallelism can be natural</a:t>
            </a:r>
          </a:p>
          <a:p>
            <a:r>
              <a:rPr lang="en-US" dirty="0"/>
              <a:t>Expression can be agnostic to substrate</a:t>
            </a:r>
          </a:p>
          <a:p>
            <a:pPr lvl="1"/>
            <a:r>
              <a:rPr lang="en-US" dirty="0"/>
              <a:t>Abstract out implementation details</a:t>
            </a:r>
          </a:p>
          <a:p>
            <a:pPr lvl="1"/>
            <a:r>
              <a:rPr lang="en-US" dirty="0"/>
              <a:t>Tolerate variable delays may arise in implementation</a:t>
            </a:r>
          </a:p>
          <a:p>
            <a:r>
              <a:rPr lang="en-US" dirty="0"/>
              <a:t>Divide-and-conquer</a:t>
            </a:r>
          </a:p>
          <a:p>
            <a:pPr lvl="1"/>
            <a:r>
              <a:rPr lang="en-US" dirty="0"/>
              <a:t>Start with coarse-grain streaming dataflow</a:t>
            </a:r>
          </a:p>
          <a:p>
            <a:r>
              <a:rPr lang="en-US" dirty="0"/>
              <a:t>Basis for performance optimization and parallelism exploitation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(for today’s lecture)</a:t>
            </a:r>
          </a:p>
          <a:p>
            <a:pPr lvl="1"/>
            <a:r>
              <a:rPr lang="en-US" dirty="0"/>
              <a:t>Assume one primitive operation per cycle</a:t>
            </a:r>
          </a:p>
          <a:p>
            <a:pPr lvl="1"/>
            <a:endParaRPr lang="en-US" dirty="0"/>
          </a:p>
          <a:p>
            <a:r>
              <a:rPr lang="en-US" dirty="0"/>
              <a:t>Could </a:t>
            </a:r>
            <a:r>
              <a:rPr lang="en-US" dirty="0" err="1"/>
              <a:t>embelish</a:t>
            </a:r>
            <a:endParaRPr lang="en-US" dirty="0"/>
          </a:p>
          <a:p>
            <a:pPr lvl="1"/>
            <a:r>
              <a:rPr lang="en-US" dirty="0"/>
              <a:t>Different time per operation type</a:t>
            </a:r>
          </a:p>
          <a:p>
            <a:pPr lvl="2"/>
            <a:r>
              <a:rPr lang="en-US" dirty="0"/>
              <a:t>E.g. adds: 1 cycle, multiply: 3 cycles</a:t>
            </a:r>
          </a:p>
          <a:p>
            <a:pPr lvl="1"/>
            <a:r>
              <a:rPr lang="en-US" dirty="0"/>
              <a:t>Multiple memories with different timings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Time for Graph Iteration on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processor</a:t>
            </a:r>
          </a:p>
          <a:p>
            <a:endParaRPr lang="en-US" dirty="0"/>
          </a:p>
          <a:p>
            <a:r>
              <a:rPr lang="en-US" dirty="0"/>
              <a:t>One processor per Operator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T</a:t>
            </a:r>
            <a:r>
              <a:rPr lang="en-US" baseline="-25000" dirty="0"/>
              <a:t>each</a:t>
            </a:r>
            <a:r>
              <a:rPr lang="en-US" dirty="0"/>
              <a:t> = max(Nop</a:t>
            </a:r>
            <a:r>
              <a:rPr lang="en-US" baseline="-25000" dirty="0"/>
              <a:t>1</a:t>
            </a:r>
            <a:r>
              <a:rPr lang="en-US" dirty="0"/>
              <a:t>,Nop</a:t>
            </a:r>
            <a:r>
              <a:rPr lang="en-US" baseline="-25000" dirty="0"/>
              <a:t>2</a:t>
            </a:r>
            <a:r>
              <a:rPr lang="en-US" dirty="0"/>
              <a:t>,Nop</a:t>
            </a:r>
            <a:r>
              <a:rPr lang="en-US" baseline="-25000" dirty="0"/>
              <a:t>3</a:t>
            </a:r>
            <a:r>
              <a:rPr lang="en-US" dirty="0"/>
              <a:t>,…)</a:t>
            </a:r>
          </a:p>
          <a:p>
            <a:endParaRPr lang="en-US" dirty="0"/>
          </a:p>
          <a:p>
            <a:r>
              <a:rPr lang="en-US" dirty="0"/>
              <a:t>General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52975" y="1981200"/>
          <a:ext cx="30511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3" name="Equation" r:id="rId3" imgW="1041400" imgH="355600" progId="Equation.3">
                  <p:embed/>
                </p:oleObj>
              </mc:Choice>
              <mc:Fallback>
                <p:oleObj name="Equation" r:id="rId3" imgW="10414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1981200"/>
                        <a:ext cx="30511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6215922"/>
            <a:ext cx="497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c(x,y</a:t>
            </a:r>
            <a:r>
              <a:rPr lang="en-US" dirty="0">
                <a:latin typeface="+mn-lt"/>
              </a:rPr>
              <a:t>) – 1 if Processor </a:t>
            </a:r>
            <a:r>
              <a:rPr lang="en-US" dirty="0" err="1">
                <a:latin typeface="+mn-lt"/>
              </a:rPr>
              <a:t>x</a:t>
            </a:r>
            <a:r>
              <a:rPr lang="en-US" dirty="0">
                <a:latin typeface="+mn-lt"/>
              </a:rPr>
              <a:t> runs task </a:t>
            </a:r>
            <a:r>
              <a:rPr lang="en-US" dirty="0" err="1">
                <a:latin typeface="+mn-lt"/>
              </a:rPr>
              <a:t>y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/>
              <p:nvPr/>
            </p:nvSpPr>
            <p:spPr>
              <a:xfrm>
                <a:off x="-152400" y="5369543"/>
                <a:ext cx="9636900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𝑁𝑜𝑝𝑠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(3,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369543"/>
                <a:ext cx="9636900" cy="818366"/>
              </a:xfrm>
              <a:prstGeom prst="rect">
                <a:avLst/>
              </a:prstGeom>
              <a:blipFill>
                <a:blip r:embed="rId5"/>
                <a:stretch>
                  <a:fillRect t="-126154" b="-1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Knights Landing</a:t>
            </a:r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https://www.nextplatform.com/2016/06/20/intel-knights-landing-yields-big-bang-buck-jump/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GRVI/</a:t>
            </a:r>
            <a:r>
              <a:rPr lang="en-US" dirty="0" err="1"/>
              <a:t>Phallanx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Puts 1680 RISC-V32b Integer cores </a:t>
            </a:r>
          </a:p>
          <a:p>
            <a:r>
              <a:rPr lang="en-US" dirty="0"/>
              <a:t>On XCVU9P FPGA</a:t>
            </a:r>
          </a:p>
          <a:p>
            <a:r>
              <a:rPr lang="en-US" sz="2000" dirty="0"/>
              <a:t>http://fpga.org/2017/01/12/grvi-phalanx-joins-the-kilocore-club/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0"/>
            <a:ext cx="5192961" cy="283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248400"/>
            <a:ext cx="282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[Gray, FCCM 2016]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Map to different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dirty="0"/>
              <a:t>Map to 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 per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processors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component is data parallel, can split out parallel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8628676" cy="21245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operation internally </a:t>
            </a:r>
            <a:r>
              <a:rPr lang="en-US" dirty="0" err="1"/>
              <a:t>pipelineable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break out pipeline into separate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8585200" cy="1069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562600"/>
            <a:ext cx="805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Performance with one processor per operator?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Achieve same performance with how many processors?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A12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/>
          <a:lstStyle/>
          <a:p>
            <a:r>
              <a:rPr lang="en-US" dirty="0"/>
              <a:t>84mm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7 Billion Tr.</a:t>
            </a:r>
          </a:p>
          <a:p>
            <a:r>
              <a:rPr lang="en-US" dirty="0"/>
              <a:t>iPhone XS, XR</a:t>
            </a:r>
          </a:p>
          <a:p>
            <a:pPr lvl="1"/>
            <a:r>
              <a:rPr lang="en-US" dirty="0" err="1"/>
              <a:t>IPad</a:t>
            </a:r>
            <a:r>
              <a:rPr lang="en-US" dirty="0"/>
              <a:t> 2019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2FF52-92B9-AE43-B6F1-23523617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40" y="1335024"/>
            <a:ext cx="4806412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15492-4C96-0E49-B96B-BF3521ED052D}"/>
              </a:ext>
            </a:extLst>
          </p:cNvPr>
          <p:cNvSpPr txBox="1"/>
          <p:nvPr/>
        </p:nvSpPr>
        <p:spPr>
          <a:xfrm>
            <a:off x="3581400" y="6323891"/>
            <a:ext cx="418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A13 8.5B </a:t>
            </a:r>
            <a:r>
              <a:rPr lang="en-US" dirty="0" err="1">
                <a:latin typeface="+mn-lt"/>
              </a:rPr>
              <a:t>tr</a:t>
            </a:r>
            <a:r>
              <a:rPr lang="en-US" dirty="0">
                <a:latin typeface="+mn-lt"/>
              </a:rPr>
              <a:t>; still 6 ARM cores</a:t>
            </a:r>
          </a:p>
        </p:txBody>
      </p:sp>
    </p:spTree>
    <p:extLst>
      <p:ext uri="{BB962C8B-B14F-4D97-AF65-F5344CB8AC3E}">
        <p14:creationId xmlns:p14="http://schemas.microsoft.com/office/powerpoint/2010/main" val="1187085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E8BB-A280-D649-A000-A9C4F8BF2D2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839200" cy="33528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GPU perform 10 primitive FFT Ops per cycle</a:t>
            </a:r>
          </a:p>
          <a:p>
            <a:r>
              <a:rPr lang="en-US" dirty="0">
                <a:solidFill>
                  <a:schemeClr val="accent4"/>
                </a:solidFill>
              </a:rPr>
              <a:t>Fast CPU can perform 2 ops/cycle</a:t>
            </a:r>
          </a:p>
          <a:p>
            <a:r>
              <a:rPr lang="en-US" dirty="0">
                <a:solidFill>
                  <a:schemeClr val="accent4"/>
                </a:solidFill>
              </a:rPr>
              <a:t>Slow CPU 1 op/cycle</a:t>
            </a:r>
          </a:p>
          <a:p>
            <a:r>
              <a:rPr lang="en-US" dirty="0">
                <a:solidFill>
                  <a:schemeClr val="accent4"/>
                </a:solidFill>
              </a:rPr>
              <a:t>Map: FFT</a:t>
            </a:r>
            <a:r>
              <a:rPr lang="en-US" dirty="0">
                <a:solidFill>
                  <a:schemeClr val="accent4"/>
                </a:solidFill>
                <a:sym typeface="Wingdings"/>
              </a:rPr>
              <a:t> to GPU, Select to 2 Fast CPUs, quantize and Entropy each to own Slow CPU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Cycles/graph iteration?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/>
              <a:t>Implementation Platform for innovation</a:t>
            </a:r>
          </a:p>
          <a:p>
            <a:pPr lvl="1"/>
            <a:r>
              <a:rPr lang="en-US" dirty="0"/>
              <a:t>This is what you target (avoid NRE)</a:t>
            </a:r>
          </a:p>
          <a:p>
            <a:pPr lvl="1"/>
            <a:r>
              <a:rPr lang="en-US" sz="2400" dirty="0"/>
              <a:t>Implementation</a:t>
            </a:r>
            <a:br>
              <a:rPr lang="en-US" sz="2400" dirty="0"/>
            </a:br>
            <a:r>
              <a:rPr lang="en-US" sz="2400" dirty="0"/>
              <a:t> vehicle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xilinx_zynqultraconnect_blo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433694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97" y="25146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Custom Accelerator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Dataflow Process doesn’t need to be mapped to a processor</a:t>
            </a:r>
          </a:p>
          <a:p>
            <a:r>
              <a:rPr lang="en-US" dirty="0"/>
              <a:t>Map FFT to custom </a:t>
            </a:r>
            <a:r>
              <a:rPr lang="en-US" dirty="0" err="1"/>
              <a:t>datapath</a:t>
            </a:r>
            <a:r>
              <a:rPr lang="en-US" dirty="0"/>
              <a:t> on FPGA logic</a:t>
            </a:r>
          </a:p>
          <a:p>
            <a:pPr lvl="1"/>
            <a:r>
              <a:rPr lang="en-US" dirty="0"/>
              <a:t>Read and produce one element per cycle</a:t>
            </a:r>
          </a:p>
          <a:p>
            <a:pPr lvl="1"/>
            <a:r>
              <a:rPr lang="en-US" dirty="0"/>
              <a:t>1024 cycles to process 1024-point FFT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2578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8768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/>
              <a:t>Can be implemented on different operators with different characteristics</a:t>
            </a:r>
          </a:p>
          <a:p>
            <a:pPr lvl="1"/>
            <a:r>
              <a:rPr lang="en-US" dirty="0"/>
              <a:t>Small or large processor</a:t>
            </a:r>
          </a:p>
          <a:p>
            <a:pPr lvl="1"/>
            <a:r>
              <a:rPr lang="en-US" dirty="0"/>
              <a:t>Hardware unit</a:t>
            </a:r>
          </a:p>
          <a:p>
            <a:pPr lvl="1"/>
            <a:r>
              <a:rPr lang="en-US" dirty="0"/>
              <a:t>Different levels of internal </a:t>
            </a:r>
          </a:p>
          <a:p>
            <a:pPr lvl="2"/>
            <a:r>
              <a:rPr lang="en-US" dirty="0"/>
              <a:t>Data-level parallelism</a:t>
            </a:r>
          </a:p>
          <a:p>
            <a:pPr lvl="2"/>
            <a:r>
              <a:rPr lang="en-US" dirty="0"/>
              <a:t>Instruction-level parallelism</a:t>
            </a:r>
          </a:p>
          <a:p>
            <a:pPr lvl="2"/>
            <a:r>
              <a:rPr lang="en-US" dirty="0"/>
              <a:t>Pipeline parallelism</a:t>
            </a:r>
          </a:p>
          <a:p>
            <a:r>
              <a:rPr lang="en-US" dirty="0"/>
              <a:t>May itself be described as</a:t>
            </a:r>
          </a:p>
          <a:p>
            <a:pPr lvl="1"/>
            <a:r>
              <a:rPr lang="en-US" dirty="0"/>
              <a:t>Dataflow process network, sequential, hardware register transfer language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Stream: logical communication link</a:t>
            </a:r>
          </a:p>
          <a:p>
            <a:r>
              <a:rPr lang="en-US" dirty="0"/>
              <a:t>How might we implement: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threads running on a single processor (sharing common memory)?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processes running on different processors on the same die?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processes running on different hosts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E.g. one at Penn, one on Amazon cloud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Add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/>
              <a:t>What do to computation if add an operation that copies inputs to outputs with some latency?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Impact on function?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Throughput impact if Identity operation has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Latency 10, throughput 1 value per cycle?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(reminder 1024 values between FFT and Select Freq.)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042400" cy="86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9530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02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DF69-37A8-3141-B473-7BC1ACFE3BFA}" type="slidenum">
              <a:rPr lang="en-US"/>
              <a:pPr/>
              <a:t>44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(meaning)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implement semantics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get same result as if computed as indicated</a:t>
            </a:r>
          </a:p>
          <a:p>
            <a:r>
              <a:rPr lang="en-US" dirty="0"/>
              <a:t>But can implement any way we want</a:t>
            </a:r>
          </a:p>
          <a:p>
            <a:pPr lvl="1"/>
            <a:r>
              <a:rPr lang="en-US" dirty="0"/>
              <a:t>That preserves the semantics</a:t>
            </a:r>
          </a:p>
          <a:p>
            <a:pPr lvl="1"/>
            <a:r>
              <a:rPr lang="en-US" dirty="0"/>
              <a:t>Exploit freedom of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</a:t>
            </a:r>
            <a:br>
              <a:rPr lang="en-US" dirty="0"/>
            </a:br>
            <a:r>
              <a:rPr lang="en-US" dirty="0"/>
              <a:t>Approach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/>
              <a:t>Approach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72000"/>
          </a:xfrm>
        </p:spPr>
        <p:txBody>
          <a:bodyPr/>
          <a:lstStyle/>
          <a:p>
            <a:r>
              <a:rPr lang="en-US" dirty="0"/>
              <a:t>Identify natural parallelism</a:t>
            </a:r>
          </a:p>
          <a:p>
            <a:r>
              <a:rPr lang="en-US" dirty="0"/>
              <a:t>Convert to streaming flow</a:t>
            </a:r>
          </a:p>
          <a:p>
            <a:pPr lvl="1"/>
            <a:r>
              <a:rPr lang="en-US" dirty="0"/>
              <a:t>Initially leave operations in software</a:t>
            </a:r>
          </a:p>
          <a:p>
            <a:pPr lvl="1"/>
            <a:r>
              <a:rPr lang="en-US" dirty="0"/>
              <a:t>Focus on correctness</a:t>
            </a:r>
          </a:p>
          <a:p>
            <a:r>
              <a:rPr lang="en-US" dirty="0"/>
              <a:t>Identify flow rates, computation per operator, parallelism needed</a:t>
            </a:r>
          </a:p>
          <a:p>
            <a:r>
              <a:rPr lang="en-US" dirty="0"/>
              <a:t>Refine operations</a:t>
            </a:r>
          </a:p>
          <a:p>
            <a:pPr lvl="1"/>
            <a:r>
              <a:rPr lang="en-US" dirty="0"/>
              <a:t>Decompose further parallelism?</a:t>
            </a:r>
          </a:p>
          <a:p>
            <a:pPr lvl="1"/>
            <a:r>
              <a:rPr lang="en-US" dirty="0"/>
              <a:t>E.g. data parallel split, ILP implementations</a:t>
            </a:r>
          </a:p>
          <a:p>
            <a:pPr lvl="1"/>
            <a:r>
              <a:rPr lang="en-US" dirty="0"/>
              <a:t>model potential hardware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Approach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Refine coordination as necessary for implementation</a:t>
            </a:r>
          </a:p>
          <a:p>
            <a:r>
              <a:rPr lang="en-US" dirty="0"/>
              <a:t>Map operations and streams to resources</a:t>
            </a:r>
          </a:p>
          <a:p>
            <a:pPr lvl="1"/>
            <a:r>
              <a:rPr lang="en-US" dirty="0"/>
              <a:t>Provision hardware</a:t>
            </a:r>
          </a:p>
          <a:p>
            <a:pPr lvl="1"/>
            <a:r>
              <a:rPr lang="en-US" dirty="0"/>
              <a:t>Scheduling: Map operations to operators</a:t>
            </a:r>
          </a:p>
          <a:p>
            <a:pPr lvl="1"/>
            <a:r>
              <a:rPr lang="en-US" dirty="0"/>
              <a:t>Memories, interconnect</a:t>
            </a:r>
          </a:p>
          <a:p>
            <a:r>
              <a:rPr lang="en-US" dirty="0"/>
              <a:t>Profile and tune</a:t>
            </a:r>
          </a:p>
          <a:p>
            <a:r>
              <a:rPr lang="en-US" dirty="0"/>
              <a:t>Refine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31B4-D5E2-B649-89D6-B1958B9C77C8}" type="slidenum">
              <a:rPr lang="en-US"/>
              <a:pPr/>
              <a:t>48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Dataflow Variants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Time Permitting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implement any computation describable with a Turing Machine</a:t>
            </a:r>
          </a:p>
          <a:p>
            <a:pPr lvl="1"/>
            <a:r>
              <a:rPr lang="en-US" dirty="0"/>
              <a:t>(theoretical model of computing by Alan Turing)</a:t>
            </a:r>
          </a:p>
          <a:p>
            <a:r>
              <a:rPr lang="en-US" dirty="0"/>
              <a:t>Turing Machine – captures our notion of what is computable</a:t>
            </a:r>
          </a:p>
          <a:p>
            <a:pPr lvl="1"/>
            <a:r>
              <a:rPr lang="en-US" dirty="0"/>
              <a:t>If it cannot be computed by a Turing Machine, we don’t know how to compute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Goal:</a:t>
            </a:r>
            <a:br>
              <a:rPr lang="en-US" dirty="0"/>
            </a:br>
            <a:r>
              <a:rPr lang="en-US" dirty="0"/>
              <a:t>exploit parallelism on heterogeneous </a:t>
            </a:r>
            <a:r>
              <a:rPr lang="en-US" dirty="0" err="1"/>
              <a:t>PSoC</a:t>
            </a:r>
            <a:r>
              <a:rPr lang="en-US" dirty="0"/>
              <a:t> to achieve desired performance (energy)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DataFlow</a:t>
            </a:r>
            <a:r>
              <a:rPr lang="en-US" dirty="0"/>
              <a:t> (DF) 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51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Dataflow (SDF)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with fixed operators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tokens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Operator performs fixed number of operations (in fixed time)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operations with inputs available at any point in time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52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Dataflow (SDF)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tokens</a:t>
            </a:r>
          </a:p>
          <a:p>
            <a:pPr lvl="1"/>
            <a:r>
              <a:rPr lang="en-US" dirty="0"/>
              <a:t>(can take variable computation for operator)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operations with inputs available at any point in time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C0ED-1487-2D46-B1B3-D5EB413F25EA}" type="slidenum">
              <a:rPr lang="en-US"/>
              <a:pPr/>
              <a:t>53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err="1"/>
              <a:t>Multirate</a:t>
            </a:r>
            <a:r>
              <a:rPr lang="en-US" sz="4000" dirty="0"/>
              <a:t> Synchronous Dataflow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343400"/>
          </a:xfrm>
        </p:spPr>
        <p:txBody>
          <a:bodyPr/>
          <a:lstStyle/>
          <a:p>
            <a:r>
              <a:rPr lang="en-US" dirty="0"/>
              <a:t>Rates can be different</a:t>
            </a:r>
          </a:p>
          <a:p>
            <a:pPr lvl="1"/>
            <a:r>
              <a:rPr lang="en-US" dirty="0"/>
              <a:t>Allow lower frequency operations</a:t>
            </a:r>
          </a:p>
          <a:p>
            <a:pPr lvl="1"/>
            <a:r>
              <a:rPr lang="en-US" dirty="0"/>
              <a:t>Communicates rates to tools</a:t>
            </a:r>
          </a:p>
          <a:p>
            <a:pPr lvl="2"/>
            <a:r>
              <a:rPr lang="en-US" dirty="0"/>
              <a:t>Use in scheduling, provisioning</a:t>
            </a:r>
          </a:p>
          <a:p>
            <a:pPr lvl="1"/>
            <a:r>
              <a:rPr lang="en-US" dirty="0"/>
              <a:t>Rates must be constant</a:t>
            </a:r>
          </a:p>
          <a:p>
            <a:pPr lvl="2"/>
            <a:r>
              <a:rPr lang="en-US" dirty="0"/>
              <a:t>Data independent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5257800"/>
            <a:ext cx="2667000" cy="1025525"/>
            <a:chOff x="288" y="2906"/>
            <a:chExt cx="1680" cy="646"/>
          </a:xfrm>
        </p:grpSpPr>
        <p:sp>
          <p:nvSpPr>
            <p:cNvPr id="345094" name="Oval 6"/>
            <p:cNvSpPr>
              <a:spLocks noChangeArrowheads="1"/>
            </p:cNvSpPr>
            <p:nvPr/>
          </p:nvSpPr>
          <p:spPr bwMode="auto">
            <a:xfrm>
              <a:off x="624" y="2976"/>
              <a:ext cx="1008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decimate</a:t>
              </a:r>
            </a:p>
          </p:txBody>
        </p:sp>
        <p:sp>
          <p:nvSpPr>
            <p:cNvPr id="345095" name="Line 7"/>
            <p:cNvSpPr>
              <a:spLocks noChangeShapeType="1"/>
            </p:cNvSpPr>
            <p:nvPr/>
          </p:nvSpPr>
          <p:spPr bwMode="auto">
            <a:xfrm>
              <a:off x="288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632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097" name="Text Box 9"/>
            <p:cNvSpPr txBox="1">
              <a:spLocks noChangeArrowheads="1"/>
            </p:cNvSpPr>
            <p:nvPr/>
          </p:nvSpPr>
          <p:spPr bwMode="auto">
            <a:xfrm>
              <a:off x="374" y="290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45098" name="Text Box 10"/>
            <p:cNvSpPr txBox="1">
              <a:spLocks noChangeArrowheads="1"/>
            </p:cNvSpPr>
            <p:nvPr/>
          </p:nvSpPr>
          <p:spPr bwMode="auto">
            <a:xfrm>
              <a:off x="1670" y="295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0"/>
            <a:ext cx="4267200" cy="189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54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Dynamic Dataflow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114800"/>
          </a:xfrm>
        </p:spPr>
        <p:txBody>
          <a:bodyPr/>
          <a:lstStyle/>
          <a:p>
            <a:r>
              <a:rPr lang="en-US" dirty="0"/>
              <a:t>(Less)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Conditionally </a:t>
            </a:r>
            <a:r>
              <a:rPr lang="en-US" dirty="0"/>
              <a:t>consume input </a:t>
            </a:r>
            <a:r>
              <a:rPr lang="en-US" dirty="0">
                <a:solidFill>
                  <a:srgbClr val="3366FF"/>
                </a:solidFill>
              </a:rPr>
              <a:t>based on data value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Conditionally</a:t>
            </a:r>
            <a:r>
              <a:rPr lang="en-US" dirty="0"/>
              <a:t> produce output </a:t>
            </a:r>
            <a:r>
              <a:rPr lang="en-US" dirty="0">
                <a:solidFill>
                  <a:srgbClr val="3366FF"/>
                </a:solidFill>
              </a:rPr>
              <a:t>based on data value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(optionally) produce output</a:t>
            </a:r>
          </a:p>
          <a:p>
            <a:pPr lvl="1"/>
            <a:r>
              <a:rPr lang="en-US" dirty="0"/>
              <a:t>Can fire any (all) operations with data-specified necessary inputs available at any point in time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to determinism: behavior doesn’t depend on timing</a:t>
            </a:r>
          </a:p>
          <a:p>
            <a:pPr lvl="1"/>
            <a:r>
              <a:rPr lang="en-US" dirty="0"/>
              <a:t>Cannot ask </a:t>
            </a:r>
            <a:r>
              <a:rPr lang="en-US" b="1" dirty="0"/>
              <a:t>if</a:t>
            </a:r>
            <a:r>
              <a:rPr lang="en-US" dirty="0"/>
              <a:t> a token is present</a:t>
            </a:r>
          </a:p>
          <a:p>
            <a:endParaRPr lang="en-US" dirty="0"/>
          </a:p>
          <a:p>
            <a:r>
              <a:rPr lang="en-US" dirty="0"/>
              <a:t>If (</a:t>
            </a:r>
            <a:r>
              <a:rPr lang="en-US" dirty="0" err="1"/>
              <a:t>not_empty(in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Out.put(3);</a:t>
            </a:r>
          </a:p>
          <a:p>
            <a:r>
              <a:rPr lang="en-US" dirty="0"/>
              <a:t>Else</a:t>
            </a:r>
          </a:p>
          <a:p>
            <a:pPr lvl="1"/>
            <a:r>
              <a:rPr lang="en-US" dirty="0"/>
              <a:t>Out.put(2);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Motivations and Demands </a:t>
            </a:r>
            <a:br>
              <a:rPr lang="en-US" dirty="0"/>
            </a:br>
            <a:r>
              <a:rPr lang="en-US" dirty="0"/>
              <a:t>for Options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 Permitting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are example of variable delay operators we might have?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Operators with Variable Delay</a:t>
            </a:r>
          </a:p>
          <a:p>
            <a:pPr lvl="1"/>
            <a:r>
              <a:rPr lang="en-US" dirty="0"/>
              <a:t>Cached memory or computation</a:t>
            </a:r>
          </a:p>
          <a:p>
            <a:pPr lvl="1"/>
            <a:r>
              <a:rPr lang="en-US" dirty="0"/>
              <a:t>Shift-and-add multiply</a:t>
            </a:r>
          </a:p>
          <a:p>
            <a:pPr lvl="1"/>
            <a:r>
              <a:rPr lang="en-US" dirty="0"/>
              <a:t>Iterative divide or square-root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Term: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334000"/>
          </a:xfrm>
        </p:spPr>
        <p:txBody>
          <a:bodyPr/>
          <a:lstStyle/>
          <a:p>
            <a:r>
              <a:rPr lang="en-US" dirty="0"/>
              <a:t>Abstraction of a processor</a:t>
            </a:r>
          </a:p>
          <a:p>
            <a:r>
              <a:rPr lang="en-US" dirty="0"/>
              <a:t>Looks like each process is running on a separate processor</a:t>
            </a:r>
          </a:p>
          <a:p>
            <a:r>
              <a:rPr lang="en-US" dirty="0"/>
              <a:t>Has own state, including</a:t>
            </a:r>
          </a:p>
          <a:p>
            <a:pPr lvl="1"/>
            <a:r>
              <a:rPr lang="en-US" dirty="0"/>
              <a:t>Program Counter (PC)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Input/output</a:t>
            </a:r>
          </a:p>
          <a:p>
            <a:r>
              <a:rPr lang="en-US" dirty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/>
              <a:t>Could be specialized hardware block</a:t>
            </a:r>
          </a:p>
          <a:p>
            <a:pPr lvl="1"/>
            <a:r>
              <a:rPr lang="en-US" dirty="0"/>
              <a:t>May share a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(</a:t>
            </a:r>
            <a:r>
              <a:rPr lang="en-US" dirty="0" err="1"/>
              <a:t>Preclass</a:t>
            </a:r>
            <a:r>
              <a:rPr lang="en-US" dirty="0"/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delay of GCD computation?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while(a</a:t>
            </a:r>
            <a:r>
              <a:rPr lang="en-US" dirty="0"/>
              <a:t>!=</a:t>
            </a:r>
            <a:r>
              <a:rPr lang="en-US" dirty="0" err="1"/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t=</a:t>
            </a:r>
            <a:r>
              <a:rPr lang="en-US" dirty="0" err="1"/>
              <a:t>max(a,b)-min(a,b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a=</a:t>
            </a:r>
            <a:r>
              <a:rPr lang="en-US" dirty="0" err="1"/>
              <a:t>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b=</a:t>
            </a:r>
            <a:r>
              <a:rPr lang="en-US" dirty="0" err="1"/>
              <a:t>t</a:t>
            </a:r>
            <a:endParaRPr lang="en-US" dirty="0"/>
          </a:p>
          <a:p>
            <a:r>
              <a:rPr lang="en-US" dirty="0" err="1"/>
              <a:t>return(a</a:t>
            </a:r>
            <a:r>
              <a:rPr lang="en-US" dirty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61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When might static rates be limiting? (prevent useful optimizations?)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62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Rates limiting</a:t>
            </a:r>
          </a:p>
          <a:p>
            <a:pPr lvl="1"/>
            <a:r>
              <a:rPr lang="en-US" dirty="0"/>
              <a:t>Compress/decompress</a:t>
            </a:r>
          </a:p>
          <a:p>
            <a:pPr lvl="2"/>
            <a:r>
              <a:rPr lang="en-US" dirty="0"/>
              <a:t>Lossless</a:t>
            </a:r>
          </a:p>
          <a:p>
            <a:pPr lvl="2"/>
            <a:r>
              <a:rPr lang="en-US" dirty="0"/>
              <a:t>Even Run-Length-Encoding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Discard all packets from </a:t>
            </a:r>
            <a:r>
              <a:rPr lang="en-US" dirty="0" err="1"/>
              <a:t>spamRus</a:t>
            </a:r>
            <a:endParaRPr lang="en-US" dirty="0"/>
          </a:p>
          <a:p>
            <a:pPr lvl="1"/>
            <a:r>
              <a:rPr lang="en-US" dirty="0"/>
              <a:t>Anything data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When non-blocking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are cases where we need the ability to ask if a data item is present?</a:t>
            </a:r>
          </a:p>
          <a:p>
            <a:r>
              <a:rPr lang="en-US" dirty="0"/>
              <a:t>Consider an IP packet router: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62" y="4038600"/>
            <a:ext cx="5525259" cy="209650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Removed model restriction </a:t>
            </a:r>
          </a:p>
          <a:p>
            <a:pPr lvl="1"/>
            <a:r>
              <a:rPr lang="en-US" dirty="0"/>
              <a:t>Can ask if token present</a:t>
            </a:r>
          </a:p>
          <a:p>
            <a:r>
              <a:rPr lang="en-US" dirty="0"/>
              <a:t>Gained expressive power</a:t>
            </a:r>
          </a:p>
          <a:p>
            <a:pPr lvl="1"/>
            <a:r>
              <a:rPr lang="en-US" dirty="0"/>
              <a:t>Can grab data as shows up</a:t>
            </a:r>
          </a:p>
          <a:p>
            <a:r>
              <a:rPr lang="en-US" dirty="0"/>
              <a:t>Weaken our guarantees</a:t>
            </a:r>
          </a:p>
          <a:p>
            <a:pPr lvl="1"/>
            <a:r>
              <a:rPr lang="en-US" dirty="0"/>
              <a:t>Possible to get non-deterministic behavior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2590800"/>
          <a:ext cx="77724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/>
              <a:t>Capture gross parallel structure with Process Network</a:t>
            </a:r>
          </a:p>
          <a:p>
            <a:r>
              <a:rPr lang="en-US" dirty="0"/>
              <a:t>Use dataflow synchronization for determinism</a:t>
            </a:r>
          </a:p>
          <a:p>
            <a:pPr lvl="1"/>
            <a:r>
              <a:rPr lang="en-US" dirty="0"/>
              <a:t>Abstract out timing of implementations</a:t>
            </a:r>
          </a:p>
          <a:p>
            <a:pPr lvl="1"/>
            <a:r>
              <a:rPr lang="en-US" dirty="0"/>
              <a:t>Give freedom of implementation</a:t>
            </a:r>
          </a:p>
          <a:p>
            <a:r>
              <a:rPr lang="en-US" dirty="0"/>
              <a:t>Exploit freedom to refine mapping to optimize performance</a:t>
            </a:r>
          </a:p>
          <a:p>
            <a:r>
              <a:rPr lang="en-US" dirty="0"/>
              <a:t>Minimally use non-determinism as necessary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Reading for Day 6 on web</a:t>
            </a:r>
          </a:p>
          <a:p>
            <a:r>
              <a:rPr lang="en-US" dirty="0"/>
              <a:t>HW3 due Friday</a:t>
            </a:r>
          </a:p>
          <a:p>
            <a:pPr lvl="1"/>
            <a:r>
              <a:rPr lang="en-US" dirty="0"/>
              <a:t>Implementing multiprocessor solutions on homogeneous (ARM A53) processor cores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 separate locus of control (PC)</a:t>
            </a:r>
          </a:p>
          <a:p>
            <a:r>
              <a:rPr lang="en-US" dirty="0"/>
              <a:t>May share memory (contrast process)</a:t>
            </a:r>
          </a:p>
          <a:p>
            <a:pPr lvl="1"/>
            <a:r>
              <a:rPr lang="en-US" dirty="0"/>
              <a:t>Run in common address space with other threads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FIFO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r>
              <a:rPr lang="en-US" dirty="0"/>
              <a:t>First In First Out</a:t>
            </a:r>
          </a:p>
          <a:p>
            <a:r>
              <a:rPr lang="en-US" dirty="0"/>
              <a:t>Delivers inputs to outputs in order</a:t>
            </a:r>
          </a:p>
          <a:p>
            <a:r>
              <a:rPr lang="en-US" dirty="0"/>
              <a:t>Data presence (empty signal)</a:t>
            </a:r>
          </a:p>
          <a:p>
            <a:pPr lvl="1"/>
            <a:r>
              <a:rPr lang="en-US" dirty="0"/>
              <a:t>Consumer knows when data available</a:t>
            </a:r>
          </a:p>
          <a:p>
            <a:r>
              <a:rPr lang="en-US" dirty="0"/>
              <a:t>Back Pressure (full signal)</a:t>
            </a:r>
          </a:p>
          <a:p>
            <a:pPr lvl="1"/>
            <a:r>
              <a:rPr lang="en-US" dirty="0"/>
              <a:t>Producer knows when at capacity</a:t>
            </a:r>
          </a:p>
          <a:p>
            <a:pPr lvl="2"/>
            <a:r>
              <a:rPr lang="en-US" dirty="0"/>
              <a:t>Typically stalls</a:t>
            </a:r>
          </a:p>
          <a:p>
            <a:r>
              <a:rPr lang="en-US" dirty="0"/>
              <a:t>Decouples producer and consumer processes</a:t>
            </a:r>
          </a:p>
          <a:p>
            <a:pPr lvl="1"/>
            <a:r>
              <a:rPr lang="en-US" dirty="0"/>
              <a:t>Hardware: maybe even different clocks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 dirty="0"/>
              <a:t>Processes allow </a:t>
            </a:r>
            <a:r>
              <a:rPr lang="en-US" i="1" dirty="0"/>
              <a:t>expression</a:t>
            </a:r>
            <a:r>
              <a:rPr lang="en-US" dirty="0"/>
              <a:t> of independent control</a:t>
            </a:r>
          </a:p>
          <a:p>
            <a:r>
              <a:rPr lang="en-US" dirty="0"/>
              <a:t>Convenient for things that advance independently</a:t>
            </a:r>
          </a:p>
          <a:p>
            <a:r>
              <a:rPr lang="en-US" dirty="0"/>
              <a:t>Process (thread) is the easiest way to express some behaviors</a:t>
            </a:r>
          </a:p>
          <a:p>
            <a:pPr lvl="1"/>
            <a:r>
              <a:rPr lang="en-US" dirty="0"/>
              <a:t>Easier than trying to describe as a single process</a:t>
            </a:r>
          </a:p>
          <a:p>
            <a:r>
              <a:rPr lang="en-US" dirty="0"/>
              <a:t>Can be used for performance optimization to improve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41068</TotalTime>
  <Words>2618</Words>
  <Application>Microsoft Macintosh PowerPoint</Application>
  <PresentationFormat>On-screen Show (4:3)</PresentationFormat>
  <Paragraphs>641</Paragraphs>
  <Slides>67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Cambria Math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Programmable SoC</vt:lpstr>
      <vt:lpstr>Reminder</vt:lpstr>
      <vt:lpstr>Term: Process</vt:lpstr>
      <vt:lpstr>Thread</vt:lpstr>
      <vt:lpstr>FIFO</vt:lpstr>
      <vt:lpstr>Process</vt:lpstr>
      <vt:lpstr>Preclass 2</vt:lpstr>
      <vt:lpstr>Preclass 2</vt:lpstr>
      <vt:lpstr>Model (from Day 4) Communicating Threads</vt:lpstr>
      <vt:lpstr>Issues</vt:lpstr>
      <vt:lpstr>Today’s Stand</vt:lpstr>
      <vt:lpstr>Dataflow Process Model</vt:lpstr>
      <vt:lpstr>Operation/Operator</vt:lpstr>
      <vt:lpstr>Dataflow / Control Flow</vt:lpstr>
      <vt:lpstr>Token</vt:lpstr>
      <vt:lpstr>Stream</vt:lpstr>
      <vt:lpstr>Streams</vt:lpstr>
      <vt:lpstr>Variable Delay Source to Sink</vt:lpstr>
      <vt:lpstr>Communication Latency</vt:lpstr>
      <vt:lpstr>On-Chip Delay</vt:lpstr>
      <vt:lpstr>Dataflow gives  Clock Independent Semantics</vt:lpstr>
      <vt:lpstr>Dataflow Process Network</vt:lpstr>
      <vt:lpstr>Dataflow Abstracts Timing</vt:lpstr>
      <vt:lpstr>Some Task Graphs</vt:lpstr>
      <vt:lpstr>Synchronous Dataflow (SDF) with fixed operators</vt:lpstr>
      <vt:lpstr>SDF Operator</vt:lpstr>
      <vt:lpstr>Processor Model</vt:lpstr>
      <vt:lpstr>Time for Graph Iteration on Processors</vt:lpstr>
      <vt:lpstr>Intel Knights Landing</vt:lpstr>
      <vt:lpstr>GRVI/Phallanx</vt:lpstr>
      <vt:lpstr>Map to different processors</vt:lpstr>
      <vt:lpstr>Refine Data Parallel</vt:lpstr>
      <vt:lpstr>Refine Pipeline</vt:lpstr>
      <vt:lpstr>Apple A12 Bionic</vt:lpstr>
      <vt:lpstr>PowerPoint Presentation</vt:lpstr>
      <vt:lpstr>Heterogeneous Processor</vt:lpstr>
      <vt:lpstr>Custom Accelerator</vt:lpstr>
      <vt:lpstr>Operations</vt:lpstr>
      <vt:lpstr>Streams</vt:lpstr>
      <vt:lpstr>Add Delay</vt:lpstr>
      <vt:lpstr>Semantics (meaning)</vt:lpstr>
      <vt:lpstr>Basic Approach</vt:lpstr>
      <vt:lpstr>Approach (1)</vt:lpstr>
      <vt:lpstr>Approach (2)</vt:lpstr>
      <vt:lpstr>Dataflow Variants</vt:lpstr>
      <vt:lpstr>Turing Complete</vt:lpstr>
      <vt:lpstr>DataFlow (DF) Process Network Roundup</vt:lpstr>
      <vt:lpstr>Synchronous Dataflow (SDF) with fixed operators</vt:lpstr>
      <vt:lpstr>Synchronous Dataflow (SDF)</vt:lpstr>
      <vt:lpstr>Multirate Synchronous Dataflow</vt:lpstr>
      <vt:lpstr>Dynamic Dataflow</vt:lpstr>
      <vt:lpstr>Blocking</vt:lpstr>
      <vt:lpstr>Process Network Roundup</vt:lpstr>
      <vt:lpstr>Motivations and Demands  for Options</vt:lpstr>
      <vt:lpstr>Variable Delay Operators</vt:lpstr>
      <vt:lpstr>Variable Delay Operators</vt:lpstr>
      <vt:lpstr>GCD (Preclass 3)</vt:lpstr>
      <vt:lpstr>Dynamic Rates?</vt:lpstr>
      <vt:lpstr>Dynamic Rates?</vt:lpstr>
      <vt:lpstr>When non-blocking necessary?</vt:lpstr>
      <vt:lpstr>Non-Blocking</vt:lpstr>
      <vt:lpstr>Process Network Roundup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166</cp:revision>
  <cp:lastPrinted>2019-09-16T12:56:27Z</cp:lastPrinted>
  <dcterms:created xsi:type="dcterms:W3CDTF">2018-09-17T16:30:11Z</dcterms:created>
  <dcterms:modified xsi:type="dcterms:W3CDTF">2019-09-16T13:46:51Z</dcterms:modified>
</cp:coreProperties>
</file>