
<file path=[Content_Types].xml><?xml version="1.0" encoding="utf-8"?>
<Types xmlns="http://schemas.openxmlformats.org/package/2006/content-types">
  <Default Extension="jpeg" ContentType="image/jpeg"/>
  <Default Extension="pdf" ContentType="application/pdf"/>
  <Default Extension="png" ContentType="image/png"/>
  <Default Extension="rels" ContentType="application/vnd.openxmlformats-package.relationships+xml"/>
  <Default Extension="tiff" ContentType="image/tiff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48" r:id="rId1"/>
  </p:sldMasterIdLst>
  <p:notesMasterIdLst>
    <p:notesMasterId r:id="rId58"/>
  </p:notesMasterIdLst>
  <p:handoutMasterIdLst>
    <p:handoutMasterId r:id="rId59"/>
  </p:handoutMasterIdLst>
  <p:sldIdLst>
    <p:sldId id="256" r:id="rId2"/>
    <p:sldId id="258" r:id="rId3"/>
    <p:sldId id="339" r:id="rId4"/>
    <p:sldId id="332" r:id="rId5"/>
    <p:sldId id="334" r:id="rId6"/>
    <p:sldId id="333" r:id="rId7"/>
    <p:sldId id="335" r:id="rId8"/>
    <p:sldId id="411" r:id="rId9"/>
    <p:sldId id="342" r:id="rId10"/>
    <p:sldId id="341" r:id="rId11"/>
    <p:sldId id="343" r:id="rId12"/>
    <p:sldId id="344" r:id="rId13"/>
    <p:sldId id="346" r:id="rId14"/>
    <p:sldId id="415" r:id="rId15"/>
    <p:sldId id="412" r:id="rId16"/>
    <p:sldId id="413" r:id="rId17"/>
    <p:sldId id="414" r:id="rId18"/>
    <p:sldId id="416" r:id="rId19"/>
    <p:sldId id="347" r:id="rId20"/>
    <p:sldId id="348" r:id="rId21"/>
    <p:sldId id="383" r:id="rId22"/>
    <p:sldId id="345" r:id="rId23"/>
    <p:sldId id="417" r:id="rId24"/>
    <p:sldId id="349" r:id="rId25"/>
    <p:sldId id="418" r:id="rId26"/>
    <p:sldId id="419" r:id="rId27"/>
    <p:sldId id="428" r:id="rId28"/>
    <p:sldId id="350" r:id="rId29"/>
    <p:sldId id="351" r:id="rId30"/>
    <p:sldId id="352" r:id="rId31"/>
    <p:sldId id="353" r:id="rId32"/>
    <p:sldId id="390" r:id="rId33"/>
    <p:sldId id="410" r:id="rId34"/>
    <p:sldId id="363" r:id="rId35"/>
    <p:sldId id="420" r:id="rId36"/>
    <p:sldId id="354" r:id="rId37"/>
    <p:sldId id="357" r:id="rId38"/>
    <p:sldId id="355" r:id="rId39"/>
    <p:sldId id="407" r:id="rId40"/>
    <p:sldId id="358" r:id="rId41"/>
    <p:sldId id="360" r:id="rId42"/>
    <p:sldId id="361" r:id="rId43"/>
    <p:sldId id="394" r:id="rId44"/>
    <p:sldId id="376" r:id="rId45"/>
    <p:sldId id="377" r:id="rId46"/>
    <p:sldId id="381" r:id="rId47"/>
    <p:sldId id="356" r:id="rId48"/>
    <p:sldId id="392" r:id="rId49"/>
    <p:sldId id="378" r:id="rId50"/>
    <p:sldId id="379" r:id="rId51"/>
    <p:sldId id="380" r:id="rId52"/>
    <p:sldId id="391" r:id="rId53"/>
    <p:sldId id="422" r:id="rId54"/>
    <p:sldId id="423" r:id="rId55"/>
    <p:sldId id="340" r:id="rId56"/>
    <p:sldId id="330" r:id="rId57"/>
  </p:sldIdLst>
  <p:sldSz cx="9144000" cy="6858000" type="screen4x3"/>
  <p:notesSz cx="6858000" cy="91440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" charset="0"/>
        <a:ea typeface="+mn-ea"/>
        <a:cs typeface="+mn-cs"/>
      </a:defRPr>
    </a:lvl5pPr>
    <a:lvl6pPr marL="2286000" algn="l" defTabSz="457200" rtl="0" eaLnBrk="1" latinLnBrk="0" hangingPunct="1">
      <a:defRPr sz="2400" kern="1200">
        <a:solidFill>
          <a:schemeClr val="tx1"/>
        </a:solidFill>
        <a:latin typeface="Times New Roman" pitchFamily="1" charset="0"/>
        <a:ea typeface="+mn-ea"/>
        <a:cs typeface="+mn-cs"/>
      </a:defRPr>
    </a:lvl6pPr>
    <a:lvl7pPr marL="2743200" algn="l" defTabSz="457200" rtl="0" eaLnBrk="1" latinLnBrk="0" hangingPunct="1">
      <a:defRPr sz="2400" kern="1200">
        <a:solidFill>
          <a:schemeClr val="tx1"/>
        </a:solidFill>
        <a:latin typeface="Times New Roman" pitchFamily="1" charset="0"/>
        <a:ea typeface="+mn-ea"/>
        <a:cs typeface="+mn-cs"/>
      </a:defRPr>
    </a:lvl7pPr>
    <a:lvl8pPr marL="3200400" algn="l" defTabSz="457200" rtl="0" eaLnBrk="1" latinLnBrk="0" hangingPunct="1">
      <a:defRPr sz="2400" kern="1200">
        <a:solidFill>
          <a:schemeClr val="tx1"/>
        </a:solidFill>
        <a:latin typeface="Times New Roman" pitchFamily="1" charset="0"/>
        <a:ea typeface="+mn-ea"/>
        <a:cs typeface="+mn-cs"/>
      </a:defRPr>
    </a:lvl8pPr>
    <a:lvl9pPr marL="3657600" algn="l" defTabSz="457200" rtl="0" eaLnBrk="1" latinLnBrk="0" hangingPunct="1">
      <a:defRPr sz="2400" kern="1200">
        <a:solidFill>
          <a:schemeClr val="tx1"/>
        </a:solidFill>
        <a:latin typeface="Times New Roman" pitchFamily="1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prnWhat="handouts6" frameSlides="1"/>
  <p:clrMru>
    <a:srgbClr val="FF0000"/>
    <a:srgbClr val="FF66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1"/>
    <p:restoredTop sz="94651"/>
  </p:normalViewPr>
  <p:slideViewPr>
    <p:cSldViewPr>
      <p:cViewPr varScale="1">
        <p:scale>
          <a:sx n="105" d="100"/>
          <a:sy n="105" d="100"/>
        </p:scale>
        <p:origin x="640" y="19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61" Type="http://schemas.openxmlformats.org/officeDocument/2006/relationships/viewProps" Target="viewProps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handoutMaster" Target="handoutMasters/handoutMaster1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Times New Roman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1923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Times New Roman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1924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Times New Roman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1925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Times New Roman" charset="0"/>
              </a:defRPr>
            </a:lvl1pPr>
          </a:lstStyle>
          <a:p>
            <a:pPr>
              <a:defRPr/>
            </a:pPr>
            <a:fld id="{D0899892-1164-F24C-BA69-150C84B6788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Times New Roman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Times New Roman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4340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077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3078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Times New Roman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07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Times New Roman" charset="0"/>
              </a:defRPr>
            </a:lvl1pPr>
          </a:lstStyle>
          <a:p>
            <a:pPr>
              <a:defRPr/>
            </a:pPr>
            <a:fld id="{42F43882-1B58-5C45-81B5-B47D6D18574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hf hdr="0" ftr="0" dt="0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charset="0"/>
        <a:ea typeface="ＭＳ Ｐゴシック" charset="-128"/>
        <a:cs typeface="ＭＳ Ｐゴシック" charset="-128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charset="0"/>
        <a:ea typeface="ＭＳ Ｐゴシック" charset="-128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charset="0"/>
        <a:ea typeface="ＭＳ Ｐゴシック" charset="-128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charset="0"/>
        <a:ea typeface="ＭＳ Ｐゴシック" charset="-128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charset="0"/>
        <a:ea typeface="ＭＳ Ｐゴシック" charset="-128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2F43882-1B58-5C45-81B5-B47D6D185748}" type="slidenum">
              <a:rPr lang="en-US" smtClean="0"/>
              <a:pPr>
                <a:defRPr/>
              </a:pPr>
              <a:t>48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084287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Penn ESE532 Fall 2019 -- DeHon</a:t>
            </a:r>
            <a:endParaRPr lang="en-US" dirty="0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6B543EF-6858-C948-9F00-CBC8B78B547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Penn ESE532 Fall 2019 -- DeHon</a:t>
            </a:r>
            <a:endParaRPr lang="en-US" dirty="0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F7B498E-B385-5A41-8126-38E4C3C6726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Penn ESE532 Fall 2019 -- DeHon</a:t>
            </a:r>
            <a:endParaRPr lang="en-US" dirty="0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C8128B3-0CAB-C141-A479-406975AF209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clipArtAndTx">
  <p:cSld name="Title, Clip Art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6350"/>
            <a:ext cx="8151813" cy="143351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lipArt Placeholder 2"/>
          <p:cNvSpPr>
            <a:spLocks noGrp="1"/>
          </p:cNvSpPr>
          <p:nvPr>
            <p:ph type="clipArt" sz="half" idx="1"/>
          </p:nvPr>
        </p:nvSpPr>
        <p:spPr>
          <a:xfrm>
            <a:off x="612775" y="1600200"/>
            <a:ext cx="3998913" cy="4618038"/>
          </a:xfrm>
        </p:spPr>
        <p:txBody>
          <a:bodyPr rtlCol="0">
            <a:normAutofit/>
          </a:bodyPr>
          <a:lstStyle/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64088" y="1600200"/>
            <a:ext cx="4000500" cy="46180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7"/>
          <p:cNvSpPr>
            <a:spLocks noGrp="1"/>
          </p:cNvSpPr>
          <p:nvPr>
            <p:ph type="dt" sz="half" idx="10"/>
          </p:nvPr>
        </p:nvSpPr>
        <p:spPr/>
        <p:txBody>
          <a:bodyPr anchor="t"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Penn ESE532 Fall 2019 -- DeHon</a:t>
            </a:r>
          </a:p>
        </p:txBody>
      </p:sp>
      <p:sp>
        <p:nvSpPr>
          <p:cNvPr id="6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 anchor="t"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F841C24-9806-7148-BB96-1D4F026A5DC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Penn ESE532 Fall 2019 -- DeHon</a:t>
            </a:r>
            <a:endParaRPr lang="en-US" dirty="0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AFB57DF-B8E1-6E4E-A23B-D02022E33D1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Penn ESE532 Fall 2019 -- DeHon</a:t>
            </a:r>
            <a:endParaRPr lang="en-US" dirty="0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200C9EC-1342-4248-A34A-2968F89D893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Penn ESE532 Fall 2019 -- DeHon</a:t>
            </a:r>
            <a:endParaRPr lang="en-US" dirty="0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0EB10AF-5E98-D541-A2B0-D1503240597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Penn ESE532 Fall 2019 -- DeHon</a:t>
            </a:r>
            <a:endParaRPr lang="en-US" dirty="0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6021EE5-F3BE-894E-AEF9-1B8AF72FF38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Penn ESE532 Fall 2019 -- DeHon</a:t>
            </a:r>
            <a:endParaRPr lang="en-US" dirty="0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403CBD0-DCFA-8C4F-8A48-8F6BFD89AD2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Penn ESE532 Fall 2019 -- DeHon</a:t>
            </a:r>
            <a:endParaRPr lang="en-US" dirty="0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FEF8DC8-9554-F44C-BB0B-55F9A1E06DC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Penn ESE532 Fall 2019 -- DeHon</a:t>
            </a:r>
            <a:endParaRPr lang="en-US" dirty="0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83C8DC1-23AE-CB49-91CB-23A473E8405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Penn ESE532 Fall 2019 -- DeHon</a:t>
            </a:r>
            <a:endParaRPr lang="en-US" dirty="0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9AAC0C0-8AF0-574D-A956-1BC4D162645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0" y="6477000"/>
            <a:ext cx="4191000" cy="38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solidFill>
                  <a:srgbClr val="FF6600"/>
                </a:solidFill>
                <a:latin typeface="+mn-lt"/>
              </a:defRPr>
            </a:lvl1pPr>
          </a:lstStyle>
          <a:p>
            <a:pPr>
              <a:defRPr/>
            </a:pPr>
            <a:r>
              <a:rPr lang="en-US"/>
              <a:t>Penn ESE532 Fall 2019 -- DeHon</a:t>
            </a:r>
            <a:endParaRPr lang="en-US" dirty="0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Times New Roman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2000">
                <a:latin typeface="Times New Roman" charset="0"/>
              </a:defRPr>
            </a:lvl1pPr>
          </a:lstStyle>
          <a:p>
            <a:pPr>
              <a:defRPr/>
            </a:pPr>
            <a:fld id="{23961269-2760-3141-82DA-D43FB4619DC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hf hdr="0" ftr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ＭＳ Ｐゴシック" charset="-128"/>
          <a:cs typeface="ＭＳ Ｐゴシック" charset="-128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-128"/>
          <a:cs typeface="ＭＳ Ｐゴシック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-128"/>
          <a:cs typeface="ＭＳ Ｐゴシック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-128"/>
          <a:cs typeface="ＭＳ Ｐゴシック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-128"/>
          <a:cs typeface="ＭＳ Ｐゴシック" charset="-128"/>
        </a:defRPr>
      </a:lvl5pPr>
      <a:lvl6pPr marL="4572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ＭＳ Ｐゴシック" charset="-128"/>
          <a:cs typeface="ＭＳ Ｐゴシック" charset="-128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ＭＳ Ｐゴシック" charset="-128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ＭＳ Ｐゴシック" charset="-128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400">
          <a:solidFill>
            <a:schemeClr val="tx1"/>
          </a:solidFill>
          <a:latin typeface="+mn-lt"/>
          <a:ea typeface="ＭＳ Ｐゴシック" charset="-128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400">
          <a:solidFill>
            <a:schemeClr val="tx1"/>
          </a:solidFill>
          <a:latin typeface="+mn-lt"/>
          <a:ea typeface="ＭＳ Ｐゴシック" charset="-128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har char="»"/>
        <a:defRPr sz="2400">
          <a:solidFill>
            <a:schemeClr val="tx1"/>
          </a:solidFill>
          <a:latin typeface="+mn-lt"/>
          <a:ea typeface="ＭＳ Ｐゴシック" charset="-128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har char="»"/>
        <a:defRPr sz="2400">
          <a:solidFill>
            <a:schemeClr val="tx1"/>
          </a:solidFill>
          <a:latin typeface="+mn-lt"/>
          <a:ea typeface="ＭＳ Ｐゴシック" charset="-128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har char="»"/>
        <a:defRPr sz="2400">
          <a:solidFill>
            <a:schemeClr val="tx1"/>
          </a:solidFill>
          <a:latin typeface="+mn-lt"/>
          <a:ea typeface="ＭＳ Ｐゴシック" charset="-128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har char="»"/>
        <a:defRPr sz="2400">
          <a:solidFill>
            <a:schemeClr val="tx1"/>
          </a:solidFill>
          <a:latin typeface="+mn-lt"/>
          <a:ea typeface="ＭＳ Ｐゴシック" charset="-128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wmf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4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4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4.pd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5.png"/><Relationship Id="rId4" Type="http://schemas.openxmlformats.org/officeDocument/2006/relationships/image" Target="../media/image16.pdf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4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8.pdf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20.pdf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tif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tiff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Penn ESE532 Fall 2019 -- DeHon</a:t>
            </a:r>
            <a:endParaRPr lang="en-US" dirty="0"/>
          </a:p>
        </p:txBody>
      </p:sp>
      <p:sp>
        <p:nvSpPr>
          <p:cNvPr id="16387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E44AF2E4-C780-3047-9B22-3CF860E98A49}" type="slidenum">
              <a:rPr lang="en-US" smtClean="0">
                <a:latin typeface="Times New Roman" pitchFamily="1" charset="0"/>
              </a:rPr>
              <a:pPr/>
              <a:t>1</a:t>
            </a:fld>
            <a:endParaRPr lang="en-US">
              <a:latin typeface="Times New Roman" pitchFamily="1" charset="0"/>
            </a:endParaRPr>
          </a:p>
        </p:txBody>
      </p:sp>
      <p:sp>
        <p:nvSpPr>
          <p:cNvPr id="1638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09600" y="533400"/>
            <a:ext cx="8001000" cy="1143000"/>
          </a:xfrm>
        </p:spPr>
        <p:txBody>
          <a:bodyPr/>
          <a:lstStyle/>
          <a:p>
            <a:r>
              <a:rPr lang="en-US" dirty="0">
                <a:ea typeface="ＭＳ Ｐゴシック" pitchFamily="1" charset="-128"/>
                <a:cs typeface="ＭＳ Ｐゴシック" pitchFamily="1" charset="-128"/>
              </a:rPr>
              <a:t>ESE532:</a:t>
            </a:r>
            <a:br>
              <a:rPr lang="en-US" dirty="0">
                <a:ea typeface="ＭＳ Ｐゴシック" pitchFamily="1" charset="-128"/>
                <a:cs typeface="ＭＳ Ｐゴシック" pitchFamily="1" charset="-128"/>
              </a:rPr>
            </a:br>
            <a:r>
              <a:rPr lang="en-US" dirty="0">
                <a:ea typeface="ＭＳ Ｐゴシック" pitchFamily="1" charset="-128"/>
                <a:cs typeface="ＭＳ Ｐゴシック" pitchFamily="1" charset="-128"/>
              </a:rPr>
              <a:t>System-on-a-Chip Architecture</a:t>
            </a:r>
          </a:p>
        </p:txBody>
      </p:sp>
      <p:sp>
        <p:nvSpPr>
          <p:cNvPr id="1638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371600" y="3429000"/>
            <a:ext cx="6400800" cy="1752600"/>
          </a:xfrm>
        </p:spPr>
        <p:txBody>
          <a:bodyPr/>
          <a:lstStyle/>
          <a:p>
            <a:r>
              <a:rPr lang="en-US" dirty="0">
                <a:ea typeface="ＭＳ Ｐゴシック" pitchFamily="1" charset="-128"/>
                <a:cs typeface="ＭＳ Ｐゴシック" pitchFamily="1" charset="-128"/>
              </a:rPr>
              <a:t>Day 6:  September 18, 2019</a:t>
            </a:r>
          </a:p>
          <a:p>
            <a:r>
              <a:rPr lang="en-US" dirty="0">
                <a:ea typeface="ＭＳ Ｐゴシック" pitchFamily="1" charset="-128"/>
                <a:cs typeface="ＭＳ Ｐゴシック" pitchFamily="1" charset="-128"/>
              </a:rPr>
              <a:t>Data-Level Parallelism</a:t>
            </a:r>
          </a:p>
        </p:txBody>
      </p:sp>
      <p:pic>
        <p:nvPicPr>
          <p:cNvPr id="16390" name="Picture 5" descr="penn_logo_noname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019800" y="5867400"/>
            <a:ext cx="2952750" cy="819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Preclass</a:t>
            </a:r>
            <a:r>
              <a:rPr lang="en-US" dirty="0"/>
              <a:t> 2</a:t>
            </a:r>
            <a:br>
              <a:rPr lang="en-US" dirty="0"/>
            </a:br>
            <a:r>
              <a:rPr lang="en-US" dirty="0"/>
              <a:t>Common Examples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>
                <a:solidFill>
                  <a:srgbClr val="FF6600"/>
                </a:solidFill>
              </a:rPr>
              <a:t>What are common examples of DLP?</a:t>
            </a:r>
          </a:p>
          <a:p>
            <a:pPr lvl="1"/>
            <a:r>
              <a:rPr lang="en-US" dirty="0">
                <a:solidFill>
                  <a:srgbClr val="FF6600"/>
                </a:solidFill>
              </a:rPr>
              <a:t>Simulation</a:t>
            </a:r>
          </a:p>
          <a:p>
            <a:pPr lvl="1"/>
            <a:r>
              <a:rPr lang="en-US" dirty="0">
                <a:solidFill>
                  <a:srgbClr val="FF6600"/>
                </a:solidFill>
              </a:rPr>
              <a:t>Numerical Linear Algebra</a:t>
            </a:r>
          </a:p>
          <a:p>
            <a:pPr lvl="1"/>
            <a:r>
              <a:rPr lang="en-US" dirty="0">
                <a:solidFill>
                  <a:srgbClr val="FF6600"/>
                </a:solidFill>
              </a:rPr>
              <a:t>Signal or Image Processing</a:t>
            </a:r>
            <a:endParaRPr lang="en-US" b="1" dirty="0">
              <a:solidFill>
                <a:srgbClr val="FF6600"/>
              </a:solidFill>
            </a:endParaRPr>
          </a:p>
          <a:p>
            <a:pPr lvl="1"/>
            <a:r>
              <a:rPr lang="en-US" dirty="0">
                <a:solidFill>
                  <a:srgbClr val="FF6600"/>
                </a:solidFill>
              </a:rPr>
              <a:t>Image Processing</a:t>
            </a:r>
          </a:p>
          <a:p>
            <a:pPr lvl="1"/>
            <a:r>
              <a:rPr lang="en-US" dirty="0">
                <a:solidFill>
                  <a:srgbClr val="FF6600"/>
                </a:solidFill>
              </a:rPr>
              <a:t>Optimization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Penn ESE532 Fall 2019 -- DeHon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AFB57DF-B8E1-6E4E-A23B-D02022E33D11}" type="slidenum">
              <a:rPr lang="en-US" smtClean="0"/>
              <a:pPr>
                <a:defRPr/>
              </a:pPr>
              <a:t>10</a:t>
            </a:fld>
            <a:endParaRPr lang="en-US"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Hardware Architectures</a:t>
            </a:r>
          </a:p>
        </p:txBody>
      </p:sp>
      <p:sp>
        <p:nvSpPr>
          <p:cNvPr id="7" name="Subtitle 6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Penn ESE532 Fall 2019 -- DeHon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AFB57DF-B8E1-6E4E-A23B-D02022E33D11}" type="slidenum">
              <a:rPr lang="en-US" smtClean="0"/>
              <a:pPr>
                <a:defRPr/>
              </a:pPr>
              <a:t>11</a:t>
            </a:fld>
            <a:endParaRPr lang="en-US"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Idea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If we’re going to perform the same operations on different data,</a:t>
            </a:r>
            <a:br>
              <a:rPr lang="en-US" dirty="0"/>
            </a:br>
            <a:r>
              <a:rPr lang="en-US" dirty="0"/>
              <a:t>exploit that to reduce area, energy</a:t>
            </a:r>
          </a:p>
          <a:p>
            <a:pPr lvl="1"/>
            <a:endParaRPr lang="en-US" dirty="0"/>
          </a:p>
          <a:p>
            <a:r>
              <a:rPr lang="en-US" dirty="0"/>
              <a:t>Reduced area means can have more computation on a fixed-size die.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Penn ESE532 Fall 2019 -- DeHon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AFB57DF-B8E1-6E4E-A23B-D02022E33D11}" type="slidenum">
              <a:rPr lang="en-US" smtClean="0"/>
              <a:pPr>
                <a:defRPr/>
              </a:pPr>
              <a:t>12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SIMD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Single Instruction Multiple Data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Penn ESE532 Fall 2019 -- DeHon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AFB57DF-B8E1-6E4E-A23B-D02022E33D11}" type="slidenum">
              <a:rPr lang="en-US" smtClean="0"/>
              <a:pPr>
                <a:defRPr/>
              </a:pPr>
              <a:t>13</a:t>
            </a:fld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2895600"/>
            <a:ext cx="8039100" cy="3220501"/>
          </a:xfrm>
          <a:prstGeom prst="rect">
            <a:avLst/>
          </a:prstGeom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3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Penn ESE532 Fall 2019 -- DeHon</a:t>
            </a:r>
          </a:p>
        </p:txBody>
      </p:sp>
      <p:sp>
        <p:nvSpPr>
          <p:cNvPr id="31747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4C4CAB2E-3D83-944E-8C83-7D7AA7154319}" type="slidenum">
              <a:rPr lang="en-US" smtClean="0">
                <a:latin typeface="Times New Roman" pitchFamily="1" charset="0"/>
              </a:rPr>
              <a:pPr/>
              <a:t>14</a:t>
            </a:fld>
            <a:endParaRPr lang="en-US">
              <a:latin typeface="Times New Roman" pitchFamily="1" charset="0"/>
            </a:endParaRPr>
          </a:p>
        </p:txBody>
      </p:sp>
      <p:pic>
        <p:nvPicPr>
          <p:cNvPr id="31748" name="Picture 2" descr="fa_block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181600" y="2438400"/>
            <a:ext cx="2317750" cy="2366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1749" name="Rectangle 3"/>
          <p:cNvSpPr>
            <a:spLocks noGrp="1" noChangeArrowheads="1"/>
          </p:cNvSpPr>
          <p:nvPr>
            <p:ph type="title"/>
          </p:nvPr>
        </p:nvSpPr>
        <p:spPr>
          <a:xfrm>
            <a:off x="609600" y="0"/>
            <a:ext cx="7772400" cy="1143000"/>
          </a:xfrm>
        </p:spPr>
        <p:txBody>
          <a:bodyPr/>
          <a:lstStyle/>
          <a:p>
            <a:r>
              <a:rPr lang="en-US" dirty="0">
                <a:ea typeface="ＭＳ Ｐゴシック" pitchFamily="1" charset="-128"/>
                <a:cs typeface="ＭＳ Ｐゴシック" pitchFamily="1" charset="-128"/>
              </a:rPr>
              <a:t>Ripple Carry Addition</a:t>
            </a:r>
          </a:p>
        </p:txBody>
      </p:sp>
      <p:sp>
        <p:nvSpPr>
          <p:cNvPr id="12292" name="Rectangle 4"/>
          <p:cNvSpPr>
            <a:spLocks noGrp="1" noChangeArrowheads="1"/>
          </p:cNvSpPr>
          <p:nvPr>
            <p:ph type="body" idx="1"/>
          </p:nvPr>
        </p:nvSpPr>
        <p:spPr>
          <a:xfrm>
            <a:off x="609600" y="1219200"/>
            <a:ext cx="7772400" cy="4114800"/>
          </a:xfrm>
        </p:spPr>
        <p:txBody>
          <a:bodyPr/>
          <a:lstStyle/>
          <a:p>
            <a:r>
              <a:rPr lang="en-US" dirty="0">
                <a:ea typeface="ＭＳ Ｐゴシック" pitchFamily="1" charset="-128"/>
                <a:cs typeface="ＭＳ Ｐゴシック" pitchFamily="1" charset="-128"/>
              </a:rPr>
              <a:t>Can define logic for each bit, then assemble:</a:t>
            </a:r>
          </a:p>
          <a:p>
            <a:pPr lvl="1"/>
            <a:r>
              <a:rPr lang="en-US" b="1" dirty="0"/>
              <a:t>bit slice</a:t>
            </a:r>
            <a:endParaRPr lang="en-US" dirty="0"/>
          </a:p>
        </p:txBody>
      </p:sp>
      <p:pic>
        <p:nvPicPr>
          <p:cNvPr id="31751" name="Picture 5" descr="ripple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810000" y="4595813"/>
            <a:ext cx="5334000" cy="22621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1752" name="Picture 6" descr="full_adder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04800" y="3733800"/>
            <a:ext cx="4076700" cy="2460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Date Placeholder 3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Penn ESE532 Fall 2019 -- DeHon</a:t>
            </a:r>
          </a:p>
        </p:txBody>
      </p:sp>
      <p:sp>
        <p:nvSpPr>
          <p:cNvPr id="54275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8D8F0FB9-3665-4744-B81A-8504A756FD43}" type="slidenum">
              <a:rPr lang="en-US" smtClean="0">
                <a:latin typeface="Times New Roman" pitchFamily="1" charset="0"/>
              </a:rPr>
              <a:pPr/>
              <a:t>15</a:t>
            </a:fld>
            <a:endParaRPr lang="en-US">
              <a:latin typeface="Times New Roman" pitchFamily="1" charset="0"/>
            </a:endParaRPr>
          </a:p>
        </p:txBody>
      </p:sp>
      <p:pic>
        <p:nvPicPr>
          <p:cNvPr id="54276" name="Picture 2" descr="addsub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648200" y="3581400"/>
            <a:ext cx="4495800" cy="27924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4277" name="Rectangle 3"/>
          <p:cNvSpPr>
            <a:spLocks noGrp="1" noChangeArrowheads="1"/>
          </p:cNvSpPr>
          <p:nvPr>
            <p:ph type="title"/>
          </p:nvPr>
        </p:nvSpPr>
        <p:spPr>
          <a:xfrm>
            <a:off x="685800" y="228600"/>
            <a:ext cx="7772400" cy="1143000"/>
          </a:xfrm>
        </p:spPr>
        <p:txBody>
          <a:bodyPr/>
          <a:lstStyle/>
          <a:p>
            <a:r>
              <a:rPr lang="en-US" dirty="0"/>
              <a:t>Arithmetic Logic Unit (ALU)</a:t>
            </a:r>
          </a:p>
        </p:txBody>
      </p:sp>
      <p:sp>
        <p:nvSpPr>
          <p:cNvPr id="54278" name="Rectangle 4"/>
          <p:cNvSpPr>
            <a:spLocks noGrp="1" noChangeArrowheads="1"/>
          </p:cNvSpPr>
          <p:nvPr>
            <p:ph type="body" idx="1"/>
          </p:nvPr>
        </p:nvSpPr>
        <p:spPr>
          <a:xfrm>
            <a:off x="685800" y="1447800"/>
            <a:ext cx="7772400" cy="4114800"/>
          </a:xfrm>
        </p:spPr>
        <p:txBody>
          <a:bodyPr/>
          <a:lstStyle/>
          <a:p>
            <a:r>
              <a:rPr lang="en-US" dirty="0"/>
              <a:t>Observe:</a:t>
            </a:r>
          </a:p>
          <a:p>
            <a:pPr lvl="1"/>
            <a:r>
              <a:rPr lang="en-US" dirty="0">
                <a:ea typeface="ＭＳ Ｐゴシック" pitchFamily="1" charset="-128"/>
              </a:rPr>
              <a:t>with small tweaks can get many functions with basic adder components</a:t>
            </a:r>
          </a:p>
        </p:txBody>
      </p:sp>
      <p:pic>
        <p:nvPicPr>
          <p:cNvPr id="54279" name="Picture 5" descr="full_adder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28600" y="3505200"/>
            <a:ext cx="4914900" cy="2968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Date Placeholder 3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Penn ESE532 Fall 2019 -- DeHon</a:t>
            </a:r>
          </a:p>
        </p:txBody>
      </p:sp>
      <p:sp>
        <p:nvSpPr>
          <p:cNvPr id="55299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1AA6BDD8-6A95-A945-ABF4-D380A836E13B}" type="slidenum">
              <a:rPr lang="en-US" smtClean="0">
                <a:latin typeface="Times New Roman" pitchFamily="1" charset="0"/>
              </a:rPr>
              <a:pPr/>
              <a:t>16</a:t>
            </a:fld>
            <a:endParaRPr lang="en-US">
              <a:latin typeface="Times New Roman" pitchFamily="1" charset="0"/>
            </a:endParaRPr>
          </a:p>
        </p:txBody>
      </p:sp>
      <p:sp>
        <p:nvSpPr>
          <p:cNvPr id="55300" name="Rectangle 3"/>
          <p:cNvSpPr>
            <a:spLocks noGrp="1" noChangeArrowheads="1"/>
          </p:cNvSpPr>
          <p:nvPr>
            <p:ph type="title"/>
          </p:nvPr>
        </p:nvSpPr>
        <p:spPr>
          <a:xfrm>
            <a:off x="685800" y="0"/>
            <a:ext cx="7772400" cy="1143000"/>
          </a:xfrm>
        </p:spPr>
        <p:txBody>
          <a:bodyPr/>
          <a:lstStyle/>
          <a:p>
            <a:r>
              <a:rPr lang="en-US"/>
              <a:t>Arithmetic and Logic Unit</a:t>
            </a:r>
          </a:p>
        </p:txBody>
      </p:sp>
      <p:pic>
        <p:nvPicPr>
          <p:cNvPr id="55302" name="Picture 4" descr="alublock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791200" y="914400"/>
            <a:ext cx="3124200" cy="1373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4800" y="2362200"/>
            <a:ext cx="5056645" cy="2446346"/>
          </a:xfrm>
          <a:prstGeom prst="rect">
            <a:avLst/>
          </a:prstGeom>
        </p:spPr>
      </p:pic>
      <p:pic>
        <p:nvPicPr>
          <p:cNvPr id="55303" name="Picture 6" descr="full_adder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343400" y="4572000"/>
            <a:ext cx="3352800" cy="2024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Penn ESE532 Fall 2019 -- DeHon</a:t>
            </a:r>
          </a:p>
        </p:txBody>
      </p:sp>
      <p:sp>
        <p:nvSpPr>
          <p:cNvPr id="56323" name="Slide Number Placeholder 6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FDE18A7E-78EA-B14E-80B8-FB0C086D5D05}" type="slidenum">
              <a:rPr lang="en-US" smtClean="0">
                <a:latin typeface="Times New Roman" pitchFamily="1" charset="0"/>
              </a:rPr>
              <a:pPr/>
              <a:t>17</a:t>
            </a:fld>
            <a:endParaRPr lang="en-US">
              <a:latin typeface="Times New Roman" pitchFamily="1" charset="0"/>
            </a:endParaRPr>
          </a:p>
        </p:txBody>
      </p:sp>
      <p:sp>
        <p:nvSpPr>
          <p:cNvPr id="56324" name="Rectangle 3"/>
          <p:cNvSpPr>
            <a:spLocks noGrp="1" noChangeArrowheads="1"/>
          </p:cNvSpPr>
          <p:nvPr>
            <p:ph type="title"/>
          </p:nvPr>
        </p:nvSpPr>
        <p:spPr>
          <a:xfrm>
            <a:off x="685800" y="304800"/>
            <a:ext cx="7772400" cy="1143000"/>
          </a:xfrm>
        </p:spPr>
        <p:txBody>
          <a:bodyPr/>
          <a:lstStyle/>
          <a:p>
            <a:r>
              <a:rPr lang="en-US"/>
              <a:t>ALU Functions</a:t>
            </a:r>
          </a:p>
        </p:txBody>
      </p:sp>
      <p:sp>
        <p:nvSpPr>
          <p:cNvPr id="56325" name="Rectangle 4"/>
          <p:cNvSpPr>
            <a:spLocks noGrp="1" noChangeArrowheads="1"/>
          </p:cNvSpPr>
          <p:nvPr>
            <p:ph type="body" sz="half" idx="2"/>
          </p:nvPr>
        </p:nvSpPr>
        <p:spPr>
          <a:xfrm>
            <a:off x="5334000" y="1524000"/>
            <a:ext cx="3810000" cy="4572000"/>
          </a:xfrm>
        </p:spPr>
        <p:txBody>
          <a:bodyPr/>
          <a:lstStyle/>
          <a:p>
            <a:r>
              <a:rPr lang="en-US"/>
              <a:t>A+B w/ Carry</a:t>
            </a:r>
          </a:p>
          <a:p>
            <a:r>
              <a:rPr lang="en-US"/>
              <a:t>B-A</a:t>
            </a:r>
          </a:p>
          <a:p>
            <a:r>
              <a:rPr lang="en-US"/>
              <a:t>A xor B (squash carry)</a:t>
            </a:r>
          </a:p>
          <a:p>
            <a:r>
              <a:rPr lang="en-US"/>
              <a:t>A*B (squash carry)</a:t>
            </a:r>
          </a:p>
          <a:p>
            <a:r>
              <a:rPr lang="en-US"/>
              <a:t>/A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685800" y="5638800"/>
            <a:ext cx="7454986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latin typeface="+mn-lt"/>
              </a:rPr>
              <a:t>Key observation: </a:t>
            </a:r>
            <a:r>
              <a:rPr lang="en-US" dirty="0">
                <a:latin typeface="+mn-lt"/>
              </a:rPr>
              <a:t>every ALU bit does the same thing</a:t>
            </a:r>
          </a:p>
          <a:p>
            <a:r>
              <a:rPr lang="en-US" dirty="0">
                <a:latin typeface="+mn-lt"/>
              </a:rPr>
              <a:t>   on different bits of the data </a:t>
            </a:r>
            <a:r>
              <a:rPr lang="en-US" dirty="0" err="1">
                <a:latin typeface="+mn-lt"/>
              </a:rPr>
              <a:t>word(s</a:t>
            </a:r>
            <a:r>
              <a:rPr lang="en-US" dirty="0">
                <a:latin typeface="+mn-lt"/>
              </a:rPr>
              <a:t>).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800" y="2362200"/>
            <a:ext cx="5056645" cy="244634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228600"/>
            <a:ext cx="7772400" cy="1143000"/>
          </a:xfrm>
        </p:spPr>
        <p:txBody>
          <a:bodyPr/>
          <a:lstStyle/>
          <a:p>
            <a:pPr algn="l"/>
            <a:r>
              <a:rPr lang="en-US" dirty="0"/>
              <a:t>ARM v7 Core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0" y="1981200"/>
            <a:ext cx="3124200" cy="4114800"/>
          </a:xfrm>
        </p:spPr>
        <p:txBody>
          <a:bodyPr/>
          <a:lstStyle/>
          <a:p>
            <a:r>
              <a:rPr lang="en-US" dirty="0">
                <a:solidFill>
                  <a:srgbClr val="000000"/>
                </a:solidFill>
              </a:rPr>
              <a:t>ALU is </a:t>
            </a:r>
            <a:r>
              <a:rPr lang="en-US" dirty="0">
                <a:ea typeface="ＭＳ Ｐゴシック" pitchFamily="1" charset="-128"/>
              </a:rPr>
              <a:t>Key compute operator in a processor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Penn ESE532 Fall 2019 -- DeHon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AFB57DF-B8E1-6E4E-A23B-D02022E33D11}" type="slidenum">
              <a:rPr lang="en-US" smtClean="0"/>
              <a:pPr>
                <a:defRPr/>
              </a:pPr>
              <a:t>18</a:t>
            </a:fld>
            <a:endParaRPr lang="en-US"/>
          </a:p>
        </p:txBody>
      </p:sp>
      <p:pic>
        <p:nvPicPr>
          <p:cNvPr id="6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267200" y="0"/>
            <a:ext cx="514657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152400"/>
            <a:ext cx="7772400" cy="1143000"/>
          </a:xfrm>
        </p:spPr>
        <p:txBody>
          <a:bodyPr/>
          <a:lstStyle/>
          <a:p>
            <a:r>
              <a:rPr lang="en-US" dirty="0"/>
              <a:t>W-bit ALU as SIMD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1000" y="1143000"/>
            <a:ext cx="8458200" cy="4114800"/>
          </a:xfrm>
        </p:spPr>
        <p:txBody>
          <a:bodyPr/>
          <a:lstStyle/>
          <a:p>
            <a:r>
              <a:rPr lang="en-US" dirty="0"/>
              <a:t>Familiar idea</a:t>
            </a:r>
          </a:p>
          <a:p>
            <a:r>
              <a:rPr lang="en-US" dirty="0"/>
              <a:t>A W-bit ALU (W=8, 16, 32, 64, …) is SIMD</a:t>
            </a:r>
          </a:p>
          <a:p>
            <a:r>
              <a:rPr lang="en-US" dirty="0"/>
              <a:t>Each bit of ALU works on separate bits</a:t>
            </a:r>
          </a:p>
          <a:p>
            <a:pPr lvl="1"/>
            <a:r>
              <a:rPr lang="en-US" dirty="0"/>
              <a:t>Performing the same operation on it</a:t>
            </a:r>
          </a:p>
          <a:p>
            <a:pPr lvl="2"/>
            <a:r>
              <a:rPr lang="en-US" dirty="0"/>
              <a:t>Trivial to see bitwise AND, OR, XOR</a:t>
            </a:r>
          </a:p>
          <a:p>
            <a:pPr lvl="2"/>
            <a:r>
              <a:rPr lang="en-US" dirty="0"/>
              <a:t>Also true for ADD (each bit performing Full Adder)</a:t>
            </a:r>
          </a:p>
          <a:p>
            <a:r>
              <a:rPr lang="en-US" dirty="0"/>
              <a:t>Share one instruction across all ALU bits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Penn ESE532 Fall 2019 -- DeHon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AFB57DF-B8E1-6E4E-A23B-D02022E33D11}" type="slidenum">
              <a:rPr lang="en-US" smtClean="0"/>
              <a:pPr>
                <a:defRPr/>
              </a:pPr>
              <a:t>19</a:t>
            </a:fld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76400" y="4854048"/>
            <a:ext cx="6591300" cy="154942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Penn ESE532 Fall 2019 -- DeHon</a:t>
            </a:r>
            <a:endParaRPr lang="en-US" dirty="0"/>
          </a:p>
        </p:txBody>
      </p:sp>
      <p:sp>
        <p:nvSpPr>
          <p:cNvPr id="17411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8E42B669-2AB5-1C45-A868-3081C4E642FE}" type="slidenum">
              <a:rPr lang="en-US" smtClean="0">
                <a:latin typeface="Times New Roman" pitchFamily="1" charset="0"/>
              </a:rPr>
              <a:pPr/>
              <a:t>2</a:t>
            </a:fld>
            <a:endParaRPr lang="en-US">
              <a:latin typeface="Times New Roman" pitchFamily="1" charset="0"/>
            </a:endParaRPr>
          </a:p>
        </p:txBody>
      </p:sp>
      <p:sp>
        <p:nvSpPr>
          <p:cNvPr id="17412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304800"/>
            <a:ext cx="7772400" cy="1143000"/>
          </a:xfrm>
        </p:spPr>
        <p:txBody>
          <a:bodyPr/>
          <a:lstStyle/>
          <a:p>
            <a:r>
              <a:rPr lang="en-US" dirty="0">
                <a:ea typeface="ＭＳ Ｐゴシック" pitchFamily="1" charset="-128"/>
                <a:cs typeface="ＭＳ Ｐゴシック" pitchFamily="1" charset="-128"/>
              </a:rPr>
              <a:t>Today</a:t>
            </a:r>
          </a:p>
        </p:txBody>
      </p:sp>
      <p:sp>
        <p:nvSpPr>
          <p:cNvPr id="1741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1524000"/>
            <a:ext cx="7772400" cy="4114800"/>
          </a:xfrm>
        </p:spPr>
        <p:txBody>
          <a:bodyPr/>
          <a:lstStyle/>
          <a:p>
            <a:pPr>
              <a:buNone/>
            </a:pPr>
            <a:r>
              <a:rPr lang="en-US" dirty="0">
                <a:ea typeface="ＭＳ Ｐゴシック" pitchFamily="1" charset="-128"/>
                <a:cs typeface="ＭＳ Ｐゴシック" pitchFamily="1" charset="-128"/>
              </a:rPr>
              <a:t>Data-level Parallelism</a:t>
            </a:r>
          </a:p>
          <a:p>
            <a:r>
              <a:rPr lang="en-US" dirty="0">
                <a:ea typeface="ＭＳ Ｐゴシック" pitchFamily="1" charset="-128"/>
                <a:cs typeface="ＭＳ Ｐゴシック" pitchFamily="1" charset="-128"/>
              </a:rPr>
              <a:t>For Parallel Decomposition</a:t>
            </a:r>
          </a:p>
          <a:p>
            <a:r>
              <a:rPr lang="en-US" dirty="0">
                <a:ea typeface="ＭＳ Ｐゴシック" pitchFamily="1" charset="-128"/>
                <a:cs typeface="ＭＳ Ｐゴシック" pitchFamily="1" charset="-128"/>
              </a:rPr>
              <a:t>Architectures</a:t>
            </a:r>
          </a:p>
          <a:p>
            <a:r>
              <a:rPr lang="en-US" dirty="0">
                <a:ea typeface="ＭＳ Ｐゴシック" pitchFamily="1" charset="-128"/>
                <a:cs typeface="ＭＳ Ｐゴシック" pitchFamily="1" charset="-128"/>
              </a:rPr>
              <a:t>Concepts</a:t>
            </a:r>
          </a:p>
          <a:p>
            <a:r>
              <a:rPr lang="en-US" dirty="0">
                <a:ea typeface="ＭＳ Ｐゴシック" pitchFamily="1" charset="-128"/>
                <a:cs typeface="ＭＳ Ｐゴシック" pitchFamily="1" charset="-128"/>
              </a:rPr>
              <a:t>NEON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5534526" y="4371474"/>
            <a:ext cx="18466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dirty="0"/>
              <a:t>ALU Bit Slice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Penn ESE532 Fall 2019 -- DeHon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AFB57DF-B8E1-6E4E-A23B-D02022E33D11}" type="slidenum">
              <a:rPr lang="en-US" smtClean="0"/>
              <a:pPr>
                <a:defRPr/>
              </a:pPr>
              <a:t>20</a:t>
            </a:fld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76400" y="4854048"/>
            <a:ext cx="6591300" cy="1549429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400000">
            <a:off x="5319453" y="1690947"/>
            <a:ext cx="3599096" cy="1741201"/>
          </a:xfrm>
          <a:prstGeom prst="rect">
            <a:avLst/>
          </a:prstGeom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Register File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52400" y="1752600"/>
            <a:ext cx="4267200" cy="4114800"/>
          </a:xfrm>
        </p:spPr>
        <p:txBody>
          <a:bodyPr/>
          <a:lstStyle/>
          <a:p>
            <a:r>
              <a:rPr lang="en-US" dirty="0"/>
              <a:t>Small Memory</a:t>
            </a:r>
          </a:p>
          <a:p>
            <a:r>
              <a:rPr lang="en-US" dirty="0"/>
              <a:t>Usually with multiple ports</a:t>
            </a:r>
          </a:p>
          <a:p>
            <a:pPr lvl="1"/>
            <a:r>
              <a:rPr lang="en-US" dirty="0"/>
              <a:t>Ability to perform multiple reads and writes simultaneously</a:t>
            </a:r>
          </a:p>
          <a:p>
            <a:r>
              <a:rPr lang="en-US" dirty="0"/>
              <a:t>Small </a:t>
            </a:r>
          </a:p>
          <a:p>
            <a:pPr lvl="1"/>
            <a:r>
              <a:rPr lang="en-US" dirty="0"/>
              <a:t>To make it fast (small memories fast)</a:t>
            </a:r>
          </a:p>
          <a:p>
            <a:pPr lvl="1"/>
            <a:r>
              <a:rPr lang="en-US" dirty="0"/>
              <a:t>Multiple ports are expensive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Penn ESE532 Fall 2019 -- DeHon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AFB57DF-B8E1-6E4E-A23B-D02022E33D11}" type="slidenum">
              <a:rPr lang="en-US" smtClean="0"/>
              <a:pPr>
                <a:defRPr/>
              </a:pPr>
              <a:t>21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48200" y="2209800"/>
            <a:ext cx="3976605" cy="31623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 bldLvl="2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0"/>
            <a:ext cx="7772400" cy="1143000"/>
          </a:xfrm>
        </p:spPr>
        <p:txBody>
          <a:bodyPr/>
          <a:lstStyle/>
          <a:p>
            <a:r>
              <a:rPr lang="en-US" dirty="0" err="1"/>
              <a:t>Preclass</a:t>
            </a:r>
            <a:r>
              <a:rPr lang="en-US" dirty="0"/>
              <a:t> 4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dirty="0">
                <a:solidFill>
                  <a:srgbClr val="FF6600"/>
                </a:solidFill>
              </a:rPr>
              <a:t>Area W=16?</a:t>
            </a:r>
          </a:p>
          <a:p>
            <a:r>
              <a:rPr lang="en-US" dirty="0">
                <a:solidFill>
                  <a:srgbClr val="FF6600"/>
                </a:solidFill>
              </a:rPr>
              <a:t>Area W=128?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half" idx="2"/>
          </p:nvPr>
        </p:nvSpPr>
        <p:spPr>
          <a:xfrm>
            <a:off x="4648200" y="1295400"/>
            <a:ext cx="3810000" cy="4114800"/>
          </a:xfrm>
        </p:spPr>
        <p:txBody>
          <a:bodyPr/>
          <a:lstStyle/>
          <a:p>
            <a:r>
              <a:rPr lang="en-US" dirty="0">
                <a:solidFill>
                  <a:srgbClr val="FF6600"/>
                </a:solidFill>
              </a:rPr>
              <a:t>Number in 10</a:t>
            </a:r>
            <a:r>
              <a:rPr lang="en-US" baseline="30000" dirty="0">
                <a:solidFill>
                  <a:srgbClr val="FF6600"/>
                </a:solidFill>
              </a:rPr>
              <a:t>8</a:t>
            </a:r>
            <a:endParaRPr lang="en-US" dirty="0">
              <a:solidFill>
                <a:srgbClr val="FF6600"/>
              </a:solidFill>
            </a:endParaRPr>
          </a:p>
          <a:p>
            <a:pPr lvl="1"/>
            <a:r>
              <a:rPr lang="en-US" dirty="0">
                <a:solidFill>
                  <a:srgbClr val="FF6600"/>
                </a:solidFill>
              </a:rPr>
              <a:t>W=16</a:t>
            </a:r>
          </a:p>
          <a:p>
            <a:pPr lvl="1"/>
            <a:r>
              <a:rPr lang="en-US" dirty="0">
                <a:solidFill>
                  <a:srgbClr val="FF6600"/>
                </a:solidFill>
              </a:rPr>
              <a:t>W=128</a:t>
            </a:r>
          </a:p>
          <a:p>
            <a:r>
              <a:rPr lang="en-US" dirty="0">
                <a:solidFill>
                  <a:srgbClr val="FF6600"/>
                </a:solidFill>
              </a:rPr>
              <a:t>Perfect Pack Ratio?</a:t>
            </a:r>
          </a:p>
          <a:p>
            <a:r>
              <a:rPr lang="en-US" dirty="0">
                <a:solidFill>
                  <a:srgbClr val="FF6600"/>
                </a:solidFill>
              </a:rPr>
              <a:t>Why?</a:t>
            </a:r>
          </a:p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Penn ESE532 Fall 2019 -- DeHon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AFB57DF-B8E1-6E4E-A23B-D02022E33D11}" type="slidenum">
              <a:rPr lang="en-US" smtClean="0"/>
              <a:pPr>
                <a:defRPr/>
              </a:pPr>
              <a:t>22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200" y="4191000"/>
            <a:ext cx="7162800" cy="248317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6" grpId="0" build="p" bldLvl="2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To Scale Comparison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Penn ESE532 Fall 2019 -- DeHon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0EB10AF-5E98-D541-A2B0-D1503240597F}" type="slidenum">
              <a:rPr lang="en-US" smtClean="0"/>
              <a:pPr>
                <a:defRPr/>
              </a:pPr>
              <a:t>23</a:t>
            </a:fld>
            <a:endParaRPr lang="en-US"/>
          </a:p>
        </p:txBody>
      </p:sp>
      <p:pic>
        <p:nvPicPr>
          <p:cNvPr id="10" name="Content Placeholder 9" descr="simd_scale_16.pdf"/>
          <p:cNvPicPr>
            <a:picLocks noGrp="1" noChangeAspect="1"/>
          </p:cNvPicPr>
          <p:nvPr>
            <p:ph idx="1"/>
          </p:nvPr>
        </p:nvPicPr>
        <mc:AlternateContent xmlns:mc="http://schemas.openxmlformats.org/markup-compatibility/2006">
          <mc:Choice xmlns:ma="http://schemas.microsoft.com/office/mac/drawingml/2008/main" xmlns:mv="urn:schemas-microsoft-com:mac:vml" xmlns="" Requires="ma">
            <p:blipFill>
              <a:blip r:embed="rId2"/>
              <a:srcRect t="-98289" b="-98289"/>
              <a:stretch>
                <a:fillRect/>
              </a:stretch>
            </p:blipFill>
          </mc:Choice>
          <mc:Fallback>
            <p:blipFill>
              <a:blip r:embed="rId3"/>
              <a:srcRect t="-98289" b="-98289"/>
              <a:stretch>
                <a:fillRect/>
              </a:stretch>
            </p:blipFill>
          </mc:Fallback>
        </mc:AlternateContent>
        <p:spPr>
          <a:xfrm>
            <a:off x="228600" y="2743200"/>
            <a:ext cx="4284134" cy="2268071"/>
          </a:xfrm>
        </p:spPr>
      </p:pic>
      <p:pic>
        <p:nvPicPr>
          <p:cNvPr id="11" name="Picture 10" descr="simd_scale_128.pdf"/>
          <p:cNvPicPr>
            <a:picLocks noChangeAspect="1"/>
          </p:cNvPicPr>
          <p:nvPr/>
        </p:nvPicPr>
        <mc:AlternateContent xmlns:mc="http://schemas.openxmlformats.org/markup-compatibility/2006">
          <mc:Choice xmlns:ma="http://schemas.microsoft.com/office/mac/drawingml/2008/main" xmlns:mv="urn:schemas-microsoft-com:mac:vml" xmlns="" Requires="ma">
            <p:blipFill>
              <a:blip r:embed="rId4"/>
              <a:stretch>
                <a:fillRect/>
              </a:stretch>
            </p:blipFill>
          </mc:Choice>
          <mc:Fallback>
            <p:blipFill>
              <a:blip r:embed="rId5"/>
              <a:stretch>
                <a:fillRect/>
              </a:stretch>
            </p:blipFill>
          </mc:Fallback>
        </mc:AlternateContent>
        <p:spPr>
          <a:xfrm>
            <a:off x="228600" y="5181600"/>
            <a:ext cx="8382000" cy="1021629"/>
          </a:xfrm>
          <a:prstGeom prst="rect">
            <a:avLst/>
          </a:prstGeom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Preclass</a:t>
            </a:r>
            <a:r>
              <a:rPr lang="en-US" dirty="0"/>
              <a:t> 4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dirty="0">
                <a:solidFill>
                  <a:srgbClr val="FF6600"/>
                </a:solidFill>
              </a:rPr>
              <a:t>W for single </a:t>
            </a:r>
            <a:r>
              <a:rPr lang="en-US" dirty="0" err="1">
                <a:solidFill>
                  <a:srgbClr val="FF6600"/>
                </a:solidFill>
              </a:rPr>
              <a:t>datapath</a:t>
            </a:r>
            <a:r>
              <a:rPr lang="en-US" dirty="0">
                <a:solidFill>
                  <a:srgbClr val="FF6600"/>
                </a:solidFill>
              </a:rPr>
              <a:t> in 10</a:t>
            </a:r>
            <a:r>
              <a:rPr lang="en-US" baseline="30000" dirty="0">
                <a:solidFill>
                  <a:srgbClr val="FF6600"/>
                </a:solidFill>
              </a:rPr>
              <a:t>8</a:t>
            </a:r>
            <a:r>
              <a:rPr lang="en-US" dirty="0">
                <a:solidFill>
                  <a:srgbClr val="FF6600"/>
                </a:solidFill>
              </a:rPr>
              <a:t>?</a:t>
            </a:r>
          </a:p>
          <a:p>
            <a:r>
              <a:rPr lang="en-US" dirty="0">
                <a:solidFill>
                  <a:srgbClr val="FF6600"/>
                </a:solidFill>
              </a:rPr>
              <a:t>Perfect 16b pack ratio?</a:t>
            </a:r>
          </a:p>
          <a:p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en-US" dirty="0">
                <a:solidFill>
                  <a:srgbClr val="FF6600"/>
                </a:solidFill>
              </a:rPr>
              <a:t>Compare W=128 perfect pack ratio?</a:t>
            </a:r>
          </a:p>
          <a:p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Penn ESE532 Fall 2019 -- DeHon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0EB10AF-5E98-D541-A2B0-D1503240597F}" type="slidenum">
              <a:rPr lang="en-US" smtClean="0"/>
              <a:pPr>
                <a:defRPr/>
              </a:pPr>
              <a:t>24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200" y="4191000"/>
            <a:ext cx="7162800" cy="248317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4" grpId="0" build="p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228600"/>
            <a:ext cx="7772400" cy="1143000"/>
          </a:xfrm>
        </p:spPr>
        <p:txBody>
          <a:bodyPr/>
          <a:lstStyle/>
          <a:p>
            <a:r>
              <a:rPr lang="en-US" dirty="0"/>
              <a:t>To Scale W=9088</a:t>
            </a:r>
          </a:p>
        </p:txBody>
      </p:sp>
      <p:pic>
        <p:nvPicPr>
          <p:cNvPr id="6" name="Content Placeholder 5" descr="simd_scale_9088.pdf"/>
          <p:cNvPicPr>
            <a:picLocks noGrp="1" noChangeAspect="1"/>
          </p:cNvPicPr>
          <p:nvPr>
            <p:ph idx="1"/>
          </p:nvPr>
        </p:nvPicPr>
        <mc:AlternateContent xmlns:mc="http://schemas.openxmlformats.org/markup-compatibility/2006">
          <mc:Choice xmlns:ma="http://schemas.microsoft.com/office/mac/drawingml/2008/main" xmlns:mv="urn:schemas-microsoft-com:mac:vml" xmlns="" Requires="ma">
            <p:blipFill>
              <a:blip r:embed="rId2"/>
              <a:srcRect l="-20141" r="-20141"/>
              <a:stretch>
                <a:fillRect/>
              </a:stretch>
            </p:blipFill>
          </mc:Choice>
          <mc:Fallback>
            <p:blipFill>
              <a:blip r:embed="rId3"/>
              <a:srcRect l="-20141" r="-20141"/>
              <a:stretch>
                <a:fillRect/>
              </a:stretch>
            </p:blipFill>
          </mc:Fallback>
        </mc:AlternateContent>
        <p:spPr>
          <a:xfrm>
            <a:off x="110067" y="1600201"/>
            <a:ext cx="9067800" cy="4800600"/>
          </a:xfr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Penn ESE532 Fall 2019 -- DeHon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AFB57DF-B8E1-6E4E-A23B-D02022E33D11}" type="slidenum">
              <a:rPr lang="en-US" smtClean="0"/>
              <a:pPr>
                <a:defRPr/>
              </a:pPr>
              <a:t>25</a:t>
            </a:fld>
            <a:endParaRPr lang="en-US"/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To Scale W=1024</a:t>
            </a:r>
          </a:p>
        </p:txBody>
      </p:sp>
      <p:pic>
        <p:nvPicPr>
          <p:cNvPr id="6" name="Content Placeholder 5" descr="simd_scale_1024.pdf"/>
          <p:cNvPicPr>
            <a:picLocks noGrp="1" noChangeAspect="1"/>
          </p:cNvPicPr>
          <p:nvPr>
            <p:ph idx="1"/>
          </p:nvPr>
        </p:nvPicPr>
        <mc:AlternateContent xmlns:mc="http://schemas.openxmlformats.org/markup-compatibility/2006">
          <mc:Choice xmlns:ma="http://schemas.microsoft.com/office/mac/drawingml/2008/main" xmlns:mv="urn:schemas-microsoft-com:mac:vml" xmlns="" Requires="ma">
            <p:blipFill>
              <a:blip r:embed="rId2"/>
              <a:srcRect t="-294" b="-294"/>
              <a:stretch>
                <a:fillRect/>
              </a:stretch>
            </p:blipFill>
          </mc:Choice>
          <mc:Fallback>
            <p:blipFill>
              <a:blip r:embed="rId3"/>
              <a:srcRect t="-294" b="-294"/>
              <a:stretch>
                <a:fillRect/>
              </a:stretch>
            </p:blipFill>
          </mc:Fallback>
        </mc:AlternateContent>
        <p:spPr/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Penn ESE532 Fall 2019 -- DeHon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AFB57DF-B8E1-6E4E-A23B-D02022E33D11}" type="slidenum">
              <a:rPr lang="en-US" smtClean="0"/>
              <a:pPr>
                <a:defRPr/>
              </a:pPr>
              <a:t>26</a:t>
            </a:fld>
            <a:endParaRPr lang="en-US"/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6C150AF-A846-1D4A-8762-357F7D27CE6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Preclass</a:t>
            </a:r>
            <a:r>
              <a:rPr lang="en-US" dirty="0"/>
              <a:t> 6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2FBB8E3-DDED-6045-A655-3D3454AB685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>
                <a:solidFill>
                  <a:srgbClr val="FF6600"/>
                </a:solidFill>
              </a:rPr>
              <a:t>What do we get when add 65280 to 257</a:t>
            </a:r>
          </a:p>
          <a:p>
            <a:pPr lvl="1"/>
            <a:r>
              <a:rPr lang="en-US" dirty="0">
                <a:solidFill>
                  <a:srgbClr val="FF6600"/>
                </a:solidFill>
              </a:rPr>
              <a:t>32b unsigned add?</a:t>
            </a:r>
          </a:p>
          <a:p>
            <a:pPr lvl="1"/>
            <a:r>
              <a:rPr lang="en-US" dirty="0">
                <a:solidFill>
                  <a:srgbClr val="FF6600"/>
                </a:solidFill>
              </a:rPr>
              <a:t>16b unsigned add?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57F8B1E-3269-EE4A-A15C-FC9916DC60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Penn ESE532 Fall 2019 -- DeHon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C6B7830-21B0-F24C-9C6B-AD4AC5A0CF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AFB57DF-B8E1-6E4E-A23B-D02022E33D11}" type="slidenum">
              <a:rPr lang="en-US" smtClean="0"/>
              <a:pPr>
                <a:defRPr/>
              </a:pPr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9257053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ALU vs. SIMD ?</a:t>
            </a:r>
          </a:p>
        </p:txBody>
      </p:sp>
      <p:sp>
        <p:nvSpPr>
          <p:cNvPr id="8" name="Content Placeholder 7"/>
          <p:cNvSpPr>
            <a:spLocks noGrp="1"/>
          </p:cNvSpPr>
          <p:nvPr>
            <p:ph idx="1"/>
          </p:nvPr>
        </p:nvSpPr>
        <p:spPr>
          <a:xfrm>
            <a:off x="685800" y="1981200"/>
            <a:ext cx="8153400" cy="4114800"/>
          </a:xfrm>
        </p:spPr>
        <p:txBody>
          <a:bodyPr/>
          <a:lstStyle/>
          <a:p>
            <a:r>
              <a:rPr lang="en-US" dirty="0">
                <a:solidFill>
                  <a:srgbClr val="FF6600"/>
                </a:solidFill>
              </a:rPr>
              <a:t>What’s different between</a:t>
            </a:r>
          </a:p>
          <a:p>
            <a:pPr lvl="1"/>
            <a:r>
              <a:rPr lang="en-US" dirty="0">
                <a:solidFill>
                  <a:srgbClr val="FF6600"/>
                </a:solidFill>
              </a:rPr>
              <a:t>128b wide ALU</a:t>
            </a:r>
          </a:p>
          <a:p>
            <a:pPr lvl="1"/>
            <a:r>
              <a:rPr lang="en-US" dirty="0">
                <a:solidFill>
                  <a:srgbClr val="FF6600"/>
                </a:solidFill>
              </a:rPr>
              <a:t>SIMD </a:t>
            </a:r>
            <a:r>
              <a:rPr lang="en-US" dirty="0" err="1">
                <a:solidFill>
                  <a:srgbClr val="FF6600"/>
                </a:solidFill>
              </a:rPr>
              <a:t>datapath</a:t>
            </a:r>
            <a:r>
              <a:rPr lang="en-US" dirty="0">
                <a:solidFill>
                  <a:srgbClr val="FF6600"/>
                </a:solidFill>
              </a:rPr>
              <a:t> supporting eight 16b ALU operations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Penn ESE532 Fall 2019 -- DeHon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0EB10AF-5E98-D541-A2B0-D1503240597F}" type="slidenum">
              <a:rPr lang="en-US" smtClean="0"/>
              <a:pPr>
                <a:defRPr/>
              </a:pPr>
              <a:t>28</a:t>
            </a:fld>
            <a:endParaRPr lang="en-US"/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Segmented </a:t>
            </a:r>
            <a:r>
              <a:rPr lang="en-US" dirty="0" err="1"/>
              <a:t>Datapath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Relatively easy (few additional gates) to convert a wide </a:t>
            </a:r>
            <a:r>
              <a:rPr lang="en-US" dirty="0" err="1"/>
              <a:t>datapath</a:t>
            </a:r>
            <a:r>
              <a:rPr lang="en-US" dirty="0"/>
              <a:t> into one supporting a set of smaller operations</a:t>
            </a:r>
          </a:p>
          <a:p>
            <a:pPr lvl="1"/>
            <a:r>
              <a:rPr lang="en-US" dirty="0"/>
              <a:t>Just need to squash the carry at points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Penn ESE532 Fall 2019 -- DeHon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AFB57DF-B8E1-6E4E-A23B-D02022E33D11}" type="slidenum">
              <a:rPr lang="en-US" smtClean="0"/>
              <a:pPr>
                <a:defRPr/>
              </a:pPr>
              <a:t>29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1000" y="4267200"/>
            <a:ext cx="8204200" cy="1982888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Message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Data Parallelism easy basis for decomposition</a:t>
            </a:r>
          </a:p>
          <a:p>
            <a:r>
              <a:rPr lang="en-US" dirty="0"/>
              <a:t>Data Parallel architectures can be compact </a:t>
            </a:r>
          </a:p>
          <a:p>
            <a:pPr lvl="1"/>
            <a:r>
              <a:rPr lang="en-US" dirty="0"/>
              <a:t> pack more computations onto a fixed-size IC die</a:t>
            </a:r>
          </a:p>
          <a:p>
            <a:pPr lvl="1"/>
            <a:r>
              <a:rPr lang="en-US" i="1" dirty="0"/>
              <a:t>OR</a:t>
            </a:r>
            <a:r>
              <a:rPr lang="en-US" dirty="0"/>
              <a:t> perform computation in less area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Penn ESE532 Fall 2019 -- DeHon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AFB57DF-B8E1-6E4E-A23B-D02022E33D11}" type="slidenum">
              <a:rPr lang="en-US" smtClean="0"/>
              <a:pPr>
                <a:defRPr/>
              </a:pPr>
              <a:t>3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Segmented </a:t>
            </a:r>
            <a:r>
              <a:rPr lang="en-US" dirty="0" err="1"/>
              <a:t>Datapath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Relatively easy (few additional gates) to convert a wide </a:t>
            </a:r>
            <a:r>
              <a:rPr lang="en-US" dirty="0" err="1"/>
              <a:t>datapath</a:t>
            </a:r>
            <a:r>
              <a:rPr lang="en-US" dirty="0"/>
              <a:t> into one supporting a set of smaller operations</a:t>
            </a:r>
          </a:p>
          <a:p>
            <a:pPr lvl="1"/>
            <a:r>
              <a:rPr lang="en-US" dirty="0"/>
              <a:t>Just need to squash the carry at points</a:t>
            </a:r>
          </a:p>
          <a:p>
            <a:r>
              <a:rPr lang="en-US" dirty="0"/>
              <a:t>But need to keep instructions (description) small</a:t>
            </a:r>
          </a:p>
          <a:p>
            <a:pPr lvl="1"/>
            <a:r>
              <a:rPr lang="en-US" dirty="0"/>
              <a:t>So typically have limited, homogeneous widths supported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Penn ESE532 Fall 2019 -- DeHon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AFB57DF-B8E1-6E4E-A23B-D02022E33D11}" type="slidenum">
              <a:rPr lang="en-US" smtClean="0"/>
              <a:pPr>
                <a:defRPr/>
              </a:pPr>
              <a:t>30</a:t>
            </a:fld>
            <a:endParaRPr lang="en-US"/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Segmented 128b </a:t>
            </a:r>
            <a:r>
              <a:rPr lang="en-US" dirty="0" err="1"/>
              <a:t>Datapath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1x128b, 2x64b, 4x32b, 8x16b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Penn ESE532 Fall 2019 -- DeHon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AFB57DF-B8E1-6E4E-A23B-D02022E33D11}" type="slidenum">
              <a:rPr lang="en-US" smtClean="0"/>
              <a:pPr>
                <a:defRPr/>
              </a:pPr>
              <a:t>31</a:t>
            </a:fld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8600" y="3505200"/>
            <a:ext cx="8686800" cy="2317794"/>
          </a:xfrm>
          <a:prstGeom prst="rect">
            <a:avLst/>
          </a:prstGeom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Terminology: Vector Lane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3400" y="1828800"/>
            <a:ext cx="8077200" cy="4114800"/>
          </a:xfrm>
        </p:spPr>
        <p:txBody>
          <a:bodyPr/>
          <a:lstStyle/>
          <a:p>
            <a:r>
              <a:rPr lang="en-US" dirty="0"/>
              <a:t>Each of the separate segments called a </a:t>
            </a:r>
            <a:r>
              <a:rPr lang="en-US" b="1" dirty="0"/>
              <a:t>Vector Lane</a:t>
            </a:r>
          </a:p>
          <a:p>
            <a:r>
              <a:rPr lang="en-US" dirty="0"/>
              <a:t>For 16b data, this provides 8 vector lanes</a:t>
            </a:r>
          </a:p>
          <a:p>
            <a:endParaRPr lang="en-US" b="1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Penn ESE532 Fall 2019 -- DeHon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AFB57DF-B8E1-6E4E-A23B-D02022E33D11}" type="slidenum">
              <a:rPr lang="en-US" smtClean="0"/>
              <a:pPr>
                <a:defRPr/>
              </a:pPr>
              <a:t>32</a:t>
            </a:fld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8600" y="3810000"/>
            <a:ext cx="8686800" cy="2317794"/>
          </a:xfrm>
          <a:prstGeom prst="rect">
            <a:avLst/>
          </a:prstGeom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Performance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>
                <a:solidFill>
                  <a:srgbClr val="000000"/>
                </a:solidFill>
              </a:rPr>
              <a:t>Ideally, pack into vector lanes</a:t>
            </a:r>
          </a:p>
          <a:p>
            <a:endParaRPr lang="en-US" dirty="0">
              <a:solidFill>
                <a:srgbClr val="000000"/>
              </a:solidFill>
            </a:endParaRPr>
          </a:p>
          <a:p>
            <a:r>
              <a:rPr lang="en-US" dirty="0">
                <a:solidFill>
                  <a:srgbClr val="000000"/>
                </a:solidFill>
              </a:rPr>
              <a:t>Resource Bound: </a:t>
            </a:r>
            <a:r>
              <a:rPr lang="en-US" dirty="0" err="1">
                <a:solidFill>
                  <a:srgbClr val="000000"/>
                </a:solidFill>
              </a:rPr>
              <a:t>T</a:t>
            </a:r>
            <a:r>
              <a:rPr lang="en-US" baseline="-25000" dirty="0" err="1">
                <a:solidFill>
                  <a:srgbClr val="000000"/>
                </a:solidFill>
              </a:rPr>
              <a:t>vector</a:t>
            </a:r>
            <a:r>
              <a:rPr lang="en-US" dirty="0">
                <a:solidFill>
                  <a:srgbClr val="000000"/>
                </a:solidFill>
              </a:rPr>
              <a:t> = </a:t>
            </a:r>
            <a:r>
              <a:rPr lang="en-US" dirty="0" err="1">
                <a:solidFill>
                  <a:srgbClr val="000000"/>
                </a:solidFill>
              </a:rPr>
              <a:t>N</a:t>
            </a:r>
            <a:r>
              <a:rPr lang="en-US" baseline="-25000" dirty="0" err="1">
                <a:solidFill>
                  <a:srgbClr val="000000"/>
                </a:solidFill>
              </a:rPr>
              <a:t>op</a:t>
            </a:r>
            <a:r>
              <a:rPr lang="en-US" dirty="0">
                <a:solidFill>
                  <a:srgbClr val="000000"/>
                </a:solidFill>
              </a:rPr>
              <a:t>/VL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Penn ESE532 Fall 2019 -- DeHon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AFB57DF-B8E1-6E4E-A23B-D02022E33D11}" type="slidenum">
              <a:rPr lang="en-US" smtClean="0"/>
              <a:pPr>
                <a:defRPr/>
              </a:pPr>
              <a:t>33</a:t>
            </a:fld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8600" y="3962400"/>
            <a:ext cx="8686800" cy="2317794"/>
          </a:xfrm>
          <a:prstGeom prst="rect">
            <a:avLst/>
          </a:prstGeom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Preclass</a:t>
            </a:r>
            <a:r>
              <a:rPr lang="en-US" dirty="0"/>
              <a:t> 5:</a:t>
            </a:r>
            <a:br>
              <a:rPr lang="en-US" dirty="0"/>
            </a:br>
            <a:r>
              <a:rPr lang="en-US" dirty="0"/>
              <a:t>Vector Length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981200"/>
            <a:ext cx="8153400" cy="4114800"/>
          </a:xfrm>
        </p:spPr>
        <p:txBody>
          <a:bodyPr/>
          <a:lstStyle/>
          <a:p>
            <a:r>
              <a:rPr lang="en-US" dirty="0"/>
              <a:t>May not match physical hardware length</a:t>
            </a:r>
          </a:p>
          <a:p>
            <a:r>
              <a:rPr lang="en-US" dirty="0"/>
              <a:t>What happens when </a:t>
            </a:r>
          </a:p>
          <a:p>
            <a:pPr lvl="1"/>
            <a:r>
              <a:rPr lang="en-US" dirty="0">
                <a:solidFill>
                  <a:srgbClr val="FF6600"/>
                </a:solidFill>
              </a:rPr>
              <a:t>Vector length &gt; Vector Lanes?</a:t>
            </a:r>
          </a:p>
          <a:p>
            <a:pPr lvl="1"/>
            <a:r>
              <a:rPr lang="en-US" dirty="0">
                <a:solidFill>
                  <a:srgbClr val="FF6600"/>
                </a:solidFill>
              </a:rPr>
              <a:t>Vector length &lt; Vector Lanes?</a:t>
            </a:r>
          </a:p>
          <a:p>
            <a:pPr lvl="1"/>
            <a:r>
              <a:rPr lang="en-US" dirty="0">
                <a:solidFill>
                  <a:srgbClr val="FF6600"/>
                </a:solidFill>
              </a:rPr>
              <a:t>Vector length % (Vector Lanes) !=0</a:t>
            </a:r>
          </a:p>
          <a:p>
            <a:pPr lvl="2"/>
            <a:r>
              <a:rPr lang="en-US" dirty="0">
                <a:solidFill>
                  <a:srgbClr val="FF6600"/>
                </a:solidFill>
              </a:rPr>
              <a:t>E.g. vector length 20, for 8 </a:t>
            </a:r>
            <a:r>
              <a:rPr lang="en-US" dirty="0" err="1">
                <a:solidFill>
                  <a:srgbClr val="FF6600"/>
                </a:solidFill>
              </a:rPr>
              <a:t>hdw</a:t>
            </a:r>
            <a:r>
              <a:rPr lang="en-US" dirty="0">
                <a:solidFill>
                  <a:srgbClr val="FF6600"/>
                </a:solidFill>
              </a:rPr>
              <a:t> operators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Penn ESE532 Fall 2019 -- DeHon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AFB57DF-B8E1-6E4E-A23B-D02022E33D11}" type="slidenum">
              <a:rPr lang="en-US" smtClean="0"/>
              <a:pPr>
                <a:defRPr/>
              </a:pPr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21640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Performance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>
              <a:solidFill>
                <a:srgbClr val="000000"/>
              </a:solidFill>
            </a:endParaRPr>
          </a:p>
          <a:p>
            <a:r>
              <a:rPr lang="en-US" dirty="0">
                <a:solidFill>
                  <a:srgbClr val="000000"/>
                </a:solidFill>
              </a:rPr>
              <a:t>Resource Bound </a:t>
            </a:r>
          </a:p>
          <a:p>
            <a:pPr marL="457200" lvl="1" indent="0">
              <a:buNone/>
            </a:pPr>
            <a:r>
              <a:rPr lang="en-US" dirty="0">
                <a:solidFill>
                  <a:srgbClr val="000000"/>
                </a:solidFill>
              </a:rPr>
              <a:t>  </a:t>
            </a:r>
            <a:r>
              <a:rPr lang="en-US" dirty="0" err="1">
                <a:solidFill>
                  <a:srgbClr val="000000"/>
                </a:solidFill>
              </a:rPr>
              <a:t>T</a:t>
            </a:r>
            <a:r>
              <a:rPr lang="en-US" baseline="-25000" dirty="0" err="1">
                <a:solidFill>
                  <a:srgbClr val="000000"/>
                </a:solidFill>
              </a:rPr>
              <a:t>vector</a:t>
            </a:r>
            <a:r>
              <a:rPr lang="en-US" dirty="0">
                <a:solidFill>
                  <a:srgbClr val="000000"/>
                </a:solidFill>
              </a:rPr>
              <a:t> = ceil(</a:t>
            </a:r>
            <a:r>
              <a:rPr lang="en-US" dirty="0" err="1">
                <a:solidFill>
                  <a:srgbClr val="000000"/>
                </a:solidFill>
              </a:rPr>
              <a:t>N</a:t>
            </a:r>
            <a:r>
              <a:rPr lang="en-US" baseline="-25000" dirty="0" err="1">
                <a:solidFill>
                  <a:srgbClr val="000000"/>
                </a:solidFill>
              </a:rPr>
              <a:t>op</a:t>
            </a:r>
            <a:r>
              <a:rPr lang="en-US" dirty="0">
                <a:solidFill>
                  <a:srgbClr val="000000"/>
                </a:solidFill>
              </a:rPr>
              <a:t>/VL)*</a:t>
            </a:r>
            <a:r>
              <a:rPr lang="en-US" dirty="0" err="1">
                <a:solidFill>
                  <a:srgbClr val="000000"/>
                </a:solidFill>
              </a:rPr>
              <a:t>T</a:t>
            </a:r>
            <a:r>
              <a:rPr lang="en-US" baseline="-25000" dirty="0" err="1">
                <a:solidFill>
                  <a:srgbClr val="000000"/>
                </a:solidFill>
              </a:rPr>
              <a:t>cycle</a:t>
            </a:r>
            <a:endParaRPr lang="en-US" baseline="-25000" dirty="0">
              <a:solidFill>
                <a:srgbClr val="000000"/>
              </a:solidFill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Penn ESE532 Fall 2019 -- DeHon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AFB57DF-B8E1-6E4E-A23B-D02022E33D11}" type="slidenum">
              <a:rPr lang="en-US" smtClean="0"/>
              <a:pPr>
                <a:defRPr/>
              </a:pPr>
              <a:t>35</a:t>
            </a:fld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8600" y="3962400"/>
            <a:ext cx="8686800" cy="23177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7406548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Preclass</a:t>
            </a:r>
            <a:r>
              <a:rPr lang="en-US" dirty="0"/>
              <a:t> 3:</a:t>
            </a:r>
            <a:br>
              <a:rPr lang="en-US" dirty="0"/>
            </a:br>
            <a:r>
              <a:rPr lang="en-US" dirty="0"/>
              <a:t>Opportunity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Don’t need 64b variables for lots of things</a:t>
            </a:r>
          </a:p>
          <a:p>
            <a:r>
              <a:rPr lang="en-US" dirty="0">
                <a:solidFill>
                  <a:srgbClr val="FF6600"/>
                </a:solidFill>
              </a:rPr>
              <a:t>Natural data sizes?</a:t>
            </a:r>
          </a:p>
          <a:p>
            <a:pPr lvl="1"/>
            <a:r>
              <a:rPr lang="en-US" dirty="0">
                <a:solidFill>
                  <a:srgbClr val="FF6600"/>
                </a:solidFill>
              </a:rPr>
              <a:t>Audio samples?</a:t>
            </a:r>
          </a:p>
          <a:p>
            <a:pPr lvl="1"/>
            <a:r>
              <a:rPr lang="en-US" dirty="0">
                <a:solidFill>
                  <a:srgbClr val="FF6600"/>
                </a:solidFill>
              </a:rPr>
              <a:t>Input from A/D?</a:t>
            </a:r>
          </a:p>
          <a:p>
            <a:pPr lvl="1"/>
            <a:r>
              <a:rPr lang="en-US" dirty="0">
                <a:solidFill>
                  <a:srgbClr val="FF6600"/>
                </a:solidFill>
              </a:rPr>
              <a:t>Video Pixels?</a:t>
            </a:r>
          </a:p>
          <a:p>
            <a:pPr lvl="1"/>
            <a:r>
              <a:rPr lang="en-US" dirty="0">
                <a:solidFill>
                  <a:srgbClr val="FF6600"/>
                </a:solidFill>
              </a:rPr>
              <a:t>X, Y coordinates for 4K </a:t>
            </a:r>
            <a:r>
              <a:rPr lang="en-US" dirty="0" err="1">
                <a:solidFill>
                  <a:srgbClr val="FF6600"/>
                </a:solidFill>
              </a:rPr>
              <a:t>x</a:t>
            </a:r>
            <a:r>
              <a:rPr lang="en-US" dirty="0">
                <a:solidFill>
                  <a:srgbClr val="FF6600"/>
                </a:solidFill>
              </a:rPr>
              <a:t> 4K image?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Penn ESE532 Fall 2019 -- DeHon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AFB57DF-B8E1-6E4E-A23B-D02022E33D11}" type="slidenum">
              <a:rPr lang="en-US" smtClean="0"/>
              <a:pPr>
                <a:defRPr/>
              </a:pPr>
              <a:t>36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 bldLvl="2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Vector Computation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Easy to map to SIMD flow if can express computation as operation on vectors</a:t>
            </a:r>
          </a:p>
          <a:p>
            <a:pPr lvl="1"/>
            <a:r>
              <a:rPr lang="en-US" dirty="0"/>
              <a:t>Vector Add</a:t>
            </a:r>
          </a:p>
          <a:p>
            <a:pPr lvl="1"/>
            <a:r>
              <a:rPr lang="en-US" dirty="0"/>
              <a:t>Vector Multiply</a:t>
            </a:r>
          </a:p>
          <a:p>
            <a:pPr lvl="1"/>
            <a:r>
              <a:rPr lang="en-US" dirty="0"/>
              <a:t>Dot Product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Penn ESE532 Fall 2019 -- DeHon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AFB57DF-B8E1-6E4E-A23B-D02022E33D11}" type="slidenum">
              <a:rPr lang="en-US" smtClean="0"/>
              <a:pPr>
                <a:defRPr/>
              </a:pPr>
              <a:t>37</a:t>
            </a:fld>
            <a:endParaRPr lang="en-US"/>
          </a:p>
        </p:txBody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Concepts</a:t>
            </a:r>
          </a:p>
        </p:txBody>
      </p:sp>
      <p:sp>
        <p:nvSpPr>
          <p:cNvPr id="7" name="Subtitle 6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Penn ESE532 Fall 2019 -- DeHon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AFB57DF-B8E1-6E4E-A23B-D02022E33D11}" type="slidenum">
              <a:rPr lang="en-US" smtClean="0"/>
              <a:pPr>
                <a:defRPr/>
              </a:pPr>
              <a:t>38</a:t>
            </a:fld>
            <a:endParaRPr lang="en-US"/>
          </a:p>
        </p:txBody>
      </p: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609600"/>
            <a:ext cx="7772400" cy="1143000"/>
          </a:xfrm>
        </p:spPr>
        <p:txBody>
          <a:bodyPr/>
          <a:lstStyle/>
          <a:p>
            <a:r>
              <a:rPr lang="en-US" dirty="0"/>
              <a:t>Terminology: Scalar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Simple:  non-vector</a:t>
            </a:r>
          </a:p>
          <a:p>
            <a:r>
              <a:rPr lang="en-US" dirty="0"/>
              <a:t>When we have a vector unit controlled by a normal (non-vector) processor core often need to distinguish: </a:t>
            </a:r>
          </a:p>
          <a:p>
            <a:pPr lvl="1"/>
            <a:r>
              <a:rPr lang="en-US" dirty="0"/>
              <a:t>Vector operations that are performed on the vector unit</a:t>
            </a:r>
          </a:p>
          <a:p>
            <a:pPr lvl="1"/>
            <a:r>
              <a:rPr lang="en-US" dirty="0"/>
              <a:t>Normal=non-vector=scalar operations performed on the base processor core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Penn ESE532 Fall 2019 -- DeHon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AFB57DF-B8E1-6E4E-A23B-D02022E33D11}" type="slidenum">
              <a:rPr lang="en-US" smtClean="0"/>
              <a:pPr>
                <a:defRPr/>
              </a:pPr>
              <a:t>39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Preclass</a:t>
            </a:r>
            <a:r>
              <a:rPr lang="en-US" dirty="0"/>
              <a:t> 1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400 news articles</a:t>
            </a:r>
          </a:p>
          <a:p>
            <a:r>
              <a:rPr lang="en-US" dirty="0"/>
              <a:t>Count total occurrences of a string </a:t>
            </a:r>
          </a:p>
          <a:p>
            <a:r>
              <a:rPr lang="en-US" dirty="0">
                <a:solidFill>
                  <a:srgbClr val="FF6600"/>
                </a:solidFill>
              </a:rPr>
              <a:t>How can we exploit data-level parallelism on task?</a:t>
            </a:r>
          </a:p>
          <a:p>
            <a:r>
              <a:rPr lang="en-US" dirty="0">
                <a:solidFill>
                  <a:srgbClr val="FF6600"/>
                </a:solidFill>
              </a:rPr>
              <a:t>How much parallelism can we exploit?</a:t>
            </a:r>
          </a:p>
          <a:p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Penn ESE532 Fall 2019 -- DeHon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AFB57DF-B8E1-6E4E-A23B-D02022E33D11}" type="slidenum">
              <a:rPr lang="en-US" smtClean="0"/>
              <a:pPr>
                <a:defRPr/>
              </a:pPr>
              <a:t>4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0"/>
            <a:ext cx="7772400" cy="1143000"/>
          </a:xfrm>
        </p:spPr>
        <p:txBody>
          <a:bodyPr/>
          <a:lstStyle/>
          <a:p>
            <a:r>
              <a:rPr lang="en-US" dirty="0"/>
              <a:t>Vector Register File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0" y="1143000"/>
            <a:ext cx="7772400" cy="4114800"/>
          </a:xfrm>
        </p:spPr>
        <p:txBody>
          <a:bodyPr/>
          <a:lstStyle/>
          <a:p>
            <a:r>
              <a:rPr lang="en-US" dirty="0"/>
              <a:t>Need to be able to feed the SIMD compute units</a:t>
            </a:r>
          </a:p>
          <a:p>
            <a:pPr lvl="1"/>
            <a:r>
              <a:rPr lang="en-US" dirty="0"/>
              <a:t>Not be bottlenecked on data movement to the SIMD ALU</a:t>
            </a:r>
          </a:p>
          <a:p>
            <a:r>
              <a:rPr lang="en-US" dirty="0"/>
              <a:t>Wide RF to supply</a:t>
            </a:r>
          </a:p>
          <a:p>
            <a:r>
              <a:rPr lang="en-US" dirty="0"/>
              <a:t>With wide path to memory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Penn ESE532 Fall 2019 -- DeHon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AFB57DF-B8E1-6E4E-A23B-D02022E33D11}" type="slidenum">
              <a:rPr lang="en-US" smtClean="0"/>
              <a:pPr>
                <a:defRPr/>
              </a:pPr>
              <a:t>40</a:t>
            </a:fld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200" y="4419600"/>
            <a:ext cx="7696200" cy="205348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Point-wise Vector Operations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Easy – just like wide-word operations </a:t>
            </a:r>
            <a:br>
              <a:rPr lang="en-US" dirty="0"/>
            </a:br>
            <a:r>
              <a:rPr lang="en-US" dirty="0"/>
              <a:t>(now with segmentation)</a:t>
            </a:r>
          </a:p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Penn ESE532 Fall 2019 -- DeHon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AFB57DF-B8E1-6E4E-A23B-D02022E33D11}" type="slidenum">
              <a:rPr lang="en-US" smtClean="0"/>
              <a:pPr>
                <a:defRPr/>
              </a:pPr>
              <a:t>41</a:t>
            </a:fld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2000" y="4038600"/>
            <a:ext cx="7696200" cy="2053484"/>
          </a:xfrm>
          <a:prstGeom prst="rect">
            <a:avLst/>
          </a:prstGeom>
        </p:spPr>
      </p:pic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Point-wise Vector Operations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…but alignment matters.</a:t>
            </a:r>
          </a:p>
          <a:p>
            <a:r>
              <a:rPr lang="en-US" dirty="0"/>
              <a:t>If not aligned, need to perform data movement operations to get aligned</a:t>
            </a:r>
          </a:p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Penn ESE532 Fall 2019 -- DeHon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AFB57DF-B8E1-6E4E-A23B-D02022E33D11}" type="slidenum">
              <a:rPr lang="en-US" smtClean="0"/>
              <a:pPr>
                <a:defRPr/>
              </a:pPr>
              <a:t>42</a:t>
            </a:fld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2000" y="4191000"/>
            <a:ext cx="7696200" cy="2053484"/>
          </a:xfrm>
          <a:prstGeom prst="rect">
            <a:avLst/>
          </a:prstGeom>
        </p:spPr>
      </p:pic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Ideal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for (</a:t>
            </a:r>
            <a:r>
              <a:rPr lang="en-US" dirty="0" err="1"/>
              <a:t>i</a:t>
            </a:r>
            <a:r>
              <a:rPr lang="en-US" dirty="0"/>
              <a:t>=0;i&lt;64;i=</a:t>
            </a:r>
            <a:r>
              <a:rPr lang="en-US" dirty="0" err="1"/>
              <a:t>i</a:t>
            </a:r>
            <a:r>
              <a:rPr lang="en-US" dirty="0"/>
              <a:t>++)</a:t>
            </a:r>
          </a:p>
          <a:p>
            <a:pPr lvl="1"/>
            <a:r>
              <a:rPr lang="en-US" dirty="0" err="1"/>
              <a:t>c[i</a:t>
            </a:r>
            <a:r>
              <a:rPr lang="en-US" dirty="0"/>
              <a:t>]=</a:t>
            </a:r>
            <a:r>
              <a:rPr lang="en-US" dirty="0" err="1"/>
              <a:t>a[i]+b[i</a:t>
            </a:r>
            <a:r>
              <a:rPr lang="en-US" dirty="0"/>
              <a:t>]</a:t>
            </a:r>
          </a:p>
          <a:p>
            <a:pPr lvl="1"/>
            <a:endParaRPr lang="en-US" dirty="0"/>
          </a:p>
          <a:p>
            <a:r>
              <a:rPr lang="en-US" dirty="0"/>
              <a:t>No data dependencies</a:t>
            </a:r>
          </a:p>
          <a:p>
            <a:r>
              <a:rPr lang="en-US" dirty="0"/>
              <a:t>Access every element</a:t>
            </a:r>
          </a:p>
          <a:p>
            <a:r>
              <a:rPr lang="en-US" dirty="0"/>
              <a:t>Number of operations is a </a:t>
            </a:r>
            <a:br>
              <a:rPr lang="en-US" dirty="0"/>
            </a:br>
            <a:r>
              <a:rPr lang="en-US" dirty="0"/>
              <a:t>multiple of number of vector lanes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Penn ESE532 Fall 2019 -- DeHon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AFB57DF-B8E1-6E4E-A23B-D02022E33D11}" type="slidenum">
              <a:rPr lang="en-US" smtClean="0"/>
              <a:pPr>
                <a:defRPr/>
              </a:pPr>
              <a:t>43</a:t>
            </a:fld>
            <a:endParaRPr lang="en-US"/>
          </a:p>
        </p:txBody>
      </p:sp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Skipping Elements?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>
                <a:solidFill>
                  <a:srgbClr val="FF6600"/>
                </a:solidFill>
              </a:rPr>
              <a:t>How does this work with </a:t>
            </a:r>
            <a:r>
              <a:rPr lang="en-US" dirty="0" err="1">
                <a:solidFill>
                  <a:srgbClr val="FF6600"/>
                </a:solidFill>
              </a:rPr>
              <a:t>datapath</a:t>
            </a:r>
            <a:r>
              <a:rPr lang="en-US" dirty="0">
                <a:solidFill>
                  <a:srgbClr val="FF6600"/>
                </a:solidFill>
              </a:rPr>
              <a:t>?</a:t>
            </a:r>
          </a:p>
          <a:p>
            <a:pPr lvl="1"/>
            <a:r>
              <a:rPr lang="en-US" dirty="0">
                <a:solidFill>
                  <a:srgbClr val="FF6600"/>
                </a:solidFill>
              </a:rPr>
              <a:t>Assume loaded a[0], a[1], …a[63] and b[0], b[1], …b[63]  into vector register file</a:t>
            </a:r>
          </a:p>
          <a:p>
            <a:r>
              <a:rPr lang="en-US" dirty="0"/>
              <a:t>for (</a:t>
            </a:r>
            <a:r>
              <a:rPr lang="en-US" dirty="0" err="1"/>
              <a:t>i</a:t>
            </a:r>
            <a:r>
              <a:rPr lang="en-US" dirty="0"/>
              <a:t>=0;i&lt;64;i=i+2)</a:t>
            </a:r>
          </a:p>
          <a:p>
            <a:pPr lvl="1"/>
            <a:r>
              <a:rPr lang="en-US" dirty="0"/>
              <a:t>c[i/2]=</a:t>
            </a:r>
            <a:r>
              <a:rPr lang="en-US" dirty="0" err="1"/>
              <a:t>a[i]+b[i</a:t>
            </a:r>
            <a:r>
              <a:rPr lang="en-US" dirty="0"/>
              <a:t>]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Penn ESE532 Fall 2019 -- DeHon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AFB57DF-B8E1-6E4E-A23B-D02022E33D11}" type="slidenum">
              <a:rPr lang="en-US" smtClean="0"/>
              <a:pPr>
                <a:defRPr/>
              </a:pPr>
              <a:t>44</a:t>
            </a:fld>
            <a:endParaRPr lang="en-US"/>
          </a:p>
        </p:txBody>
      </p:sp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Stride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Stride: the distance between vector elements used</a:t>
            </a:r>
          </a:p>
          <a:p>
            <a:r>
              <a:rPr lang="en-US" dirty="0"/>
              <a:t>for (</a:t>
            </a:r>
            <a:r>
              <a:rPr lang="en-US" dirty="0" err="1"/>
              <a:t>i</a:t>
            </a:r>
            <a:r>
              <a:rPr lang="en-US" dirty="0"/>
              <a:t>=0;i&lt;64;i=i+2)</a:t>
            </a:r>
          </a:p>
          <a:p>
            <a:pPr lvl="1"/>
            <a:r>
              <a:rPr lang="en-US" dirty="0"/>
              <a:t>c[i/2]=</a:t>
            </a:r>
            <a:r>
              <a:rPr lang="en-US" dirty="0" err="1"/>
              <a:t>a[i]+b[i</a:t>
            </a:r>
            <a:r>
              <a:rPr lang="en-US" dirty="0"/>
              <a:t>]</a:t>
            </a:r>
          </a:p>
          <a:p>
            <a:pPr lvl="1"/>
            <a:endParaRPr lang="en-US" dirty="0"/>
          </a:p>
          <a:p>
            <a:r>
              <a:rPr lang="en-US" dirty="0"/>
              <a:t>Accessing data with stride=2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Penn ESE532 Fall 2019 -- DeHon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AFB57DF-B8E1-6E4E-A23B-D02022E33D11}" type="slidenum">
              <a:rPr lang="en-US" smtClean="0"/>
              <a:pPr>
                <a:defRPr/>
              </a:pPr>
              <a:t>45</a:t>
            </a:fld>
            <a:endParaRPr lang="en-US"/>
          </a:p>
        </p:txBody>
      </p:sp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Load/Store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err="1"/>
              <a:t>Strided</a:t>
            </a:r>
            <a:r>
              <a:rPr lang="en-US" dirty="0"/>
              <a:t> load/stores</a:t>
            </a:r>
          </a:p>
          <a:p>
            <a:pPr lvl="1"/>
            <a:r>
              <a:rPr lang="en-US" dirty="0"/>
              <a:t>Some architectures will provide </a:t>
            </a:r>
            <a:r>
              <a:rPr lang="en-US" dirty="0" err="1"/>
              <a:t>strided</a:t>
            </a:r>
            <a:r>
              <a:rPr lang="en-US" dirty="0"/>
              <a:t> memory access that compact when read into register file </a:t>
            </a:r>
          </a:p>
          <a:p>
            <a:r>
              <a:rPr lang="en-US" dirty="0"/>
              <a:t>Scatter/gather</a:t>
            </a:r>
          </a:p>
          <a:p>
            <a:pPr lvl="1"/>
            <a:r>
              <a:rPr lang="en-US" dirty="0"/>
              <a:t>Some architectures will provide memory operations to grab data from different places to construct a dense vector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Penn ESE532 Fall 2019 -- DeHon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AFB57DF-B8E1-6E4E-A23B-D02022E33D11}" type="slidenum">
              <a:rPr lang="en-US" smtClean="0"/>
              <a:pPr>
                <a:defRPr/>
              </a:pPr>
              <a:t>46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Neon</a:t>
            </a:r>
          </a:p>
        </p:txBody>
      </p:sp>
      <p:sp>
        <p:nvSpPr>
          <p:cNvPr id="7" name="Subtitle 6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ARM Vector Accelerator on </a:t>
            </a:r>
            <a:r>
              <a:rPr lang="en-US" dirty="0" err="1"/>
              <a:t>Zynq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Penn ESE532 Fall 2019 -- DeHon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AFB57DF-B8E1-6E4E-A23B-D02022E33D11}" type="slidenum">
              <a:rPr lang="en-US" smtClean="0"/>
              <a:pPr>
                <a:defRPr/>
              </a:pPr>
              <a:t>47</a:t>
            </a:fld>
            <a:endParaRPr lang="en-US"/>
          </a:p>
        </p:txBody>
      </p:sp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0"/>
            <a:ext cx="7772400" cy="850810"/>
          </a:xfrm>
        </p:spPr>
        <p:txBody>
          <a:bodyPr/>
          <a:lstStyle/>
          <a:p>
            <a:r>
              <a:rPr lang="en-US" dirty="0"/>
              <a:t>Programmable </a:t>
            </a:r>
            <a:r>
              <a:rPr lang="en-US" dirty="0" err="1"/>
              <a:t>SoC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Penn ESE532 Fall 2019 -- DeHon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AFB57DF-B8E1-6E4E-A23B-D02022E33D11}" type="slidenum">
              <a:rPr lang="en-US" smtClean="0"/>
              <a:pPr>
                <a:defRPr/>
              </a:pPr>
              <a:t>48</a:t>
            </a:fld>
            <a:endParaRPr lang="en-US"/>
          </a:p>
        </p:txBody>
      </p:sp>
      <p:sp>
        <p:nvSpPr>
          <p:cNvPr id="8" name="Content Placeholder 7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0F08AE6-21A2-8F40-BB13-80FCC3268AB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00402" y="884338"/>
            <a:ext cx="5781196" cy="585479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F55C29D8-023B-894B-8DED-942189523778}"/>
              </a:ext>
            </a:extLst>
          </p:cNvPr>
          <p:cNvSpPr txBox="1"/>
          <p:nvPr/>
        </p:nvSpPr>
        <p:spPr>
          <a:xfrm>
            <a:off x="7543800" y="2824014"/>
            <a:ext cx="1606530" cy="230832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+mn-lt"/>
              </a:rPr>
              <a:t>UG1085</a:t>
            </a:r>
          </a:p>
          <a:p>
            <a:r>
              <a:rPr lang="en-US" dirty="0">
                <a:latin typeface="+mn-lt"/>
              </a:rPr>
              <a:t>Xilinx</a:t>
            </a:r>
          </a:p>
          <a:p>
            <a:r>
              <a:rPr lang="en-US" dirty="0" err="1">
                <a:latin typeface="+mn-lt"/>
              </a:rPr>
              <a:t>UltraScale</a:t>
            </a:r>
            <a:endParaRPr lang="en-US" dirty="0">
              <a:latin typeface="+mn-lt"/>
            </a:endParaRPr>
          </a:p>
          <a:p>
            <a:r>
              <a:rPr lang="en-US" dirty="0">
                <a:latin typeface="+mn-lt"/>
              </a:rPr>
              <a:t>Zynq</a:t>
            </a:r>
          </a:p>
          <a:p>
            <a:r>
              <a:rPr lang="en-US" dirty="0">
                <a:latin typeface="+mn-lt"/>
              </a:rPr>
              <a:t>TRM</a:t>
            </a:r>
          </a:p>
          <a:p>
            <a:r>
              <a:rPr lang="en-US" dirty="0">
                <a:latin typeface="+mn-lt"/>
              </a:rPr>
              <a:t>(p27)</a:t>
            </a:r>
          </a:p>
        </p:txBody>
      </p:sp>
    </p:spTree>
    <p:extLst>
      <p:ext uri="{BB962C8B-B14F-4D97-AF65-F5344CB8AC3E}">
        <p14:creationId xmlns:p14="http://schemas.microsoft.com/office/powerpoint/2010/main" val="990434099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2272" y="223144"/>
            <a:ext cx="7772400" cy="1143000"/>
          </a:xfrm>
        </p:spPr>
        <p:txBody>
          <a:bodyPr/>
          <a:lstStyle/>
          <a:p>
            <a:r>
              <a:rPr lang="en-US" dirty="0"/>
              <a:t>APU </a:t>
            </a:r>
            <a:r>
              <a:rPr lang="en-US" dirty="0" err="1"/>
              <a:t>MPcore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Penn ESE532 Fall 2019 -- DeHon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AFB57DF-B8E1-6E4E-A23B-D02022E33D11}" type="slidenum">
              <a:rPr lang="en-US" smtClean="0"/>
              <a:pPr>
                <a:defRPr/>
              </a:pPr>
              <a:t>49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C11DC6DA-1A35-704F-A20E-42A21A710C1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2600" y="1407132"/>
            <a:ext cx="7061200" cy="502888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F69E556B-CA0B-6B4E-BBB9-D5F136BD3992}"/>
              </a:ext>
            </a:extLst>
          </p:cNvPr>
          <p:cNvSpPr txBox="1"/>
          <p:nvPr/>
        </p:nvSpPr>
        <p:spPr>
          <a:xfrm>
            <a:off x="7543800" y="2824014"/>
            <a:ext cx="1606530" cy="230832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+mn-lt"/>
              </a:rPr>
              <a:t>UG1085</a:t>
            </a:r>
          </a:p>
          <a:p>
            <a:r>
              <a:rPr lang="en-US" dirty="0">
                <a:latin typeface="+mn-lt"/>
              </a:rPr>
              <a:t>Xilinx</a:t>
            </a:r>
          </a:p>
          <a:p>
            <a:r>
              <a:rPr lang="en-US" dirty="0" err="1">
                <a:latin typeface="+mn-lt"/>
              </a:rPr>
              <a:t>UltraScale</a:t>
            </a:r>
            <a:endParaRPr lang="en-US" dirty="0">
              <a:latin typeface="+mn-lt"/>
            </a:endParaRPr>
          </a:p>
          <a:p>
            <a:r>
              <a:rPr lang="en-US" dirty="0">
                <a:latin typeface="+mn-lt"/>
              </a:rPr>
              <a:t>Zynq</a:t>
            </a:r>
          </a:p>
          <a:p>
            <a:r>
              <a:rPr lang="en-US" dirty="0">
                <a:latin typeface="+mn-lt"/>
              </a:rPr>
              <a:t>TRM</a:t>
            </a:r>
          </a:p>
          <a:p>
            <a:r>
              <a:rPr lang="en-US" dirty="0">
                <a:latin typeface="+mn-lt"/>
              </a:rPr>
              <a:t>(p53)</a:t>
            </a: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Parallel Decomposition</a:t>
            </a:r>
          </a:p>
        </p:txBody>
      </p:sp>
      <p:sp>
        <p:nvSpPr>
          <p:cNvPr id="7" name="Subtitle 6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Penn ESE532 Fall 2019 -- DeHon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AFB57DF-B8E1-6E4E-A23B-D02022E33D11}" type="slidenum">
              <a:rPr lang="en-US" smtClean="0"/>
              <a:pPr>
                <a:defRPr/>
              </a:pPr>
              <a:t>5</a:t>
            </a:fld>
            <a:endParaRPr lang="en-US"/>
          </a:p>
        </p:txBody>
      </p:sp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Neon Vector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128b wide register file, 16 registers</a:t>
            </a:r>
          </a:p>
          <a:p>
            <a:r>
              <a:rPr lang="en-US" dirty="0"/>
              <a:t>Support</a:t>
            </a:r>
          </a:p>
          <a:p>
            <a:pPr lvl="1"/>
            <a:r>
              <a:rPr lang="en-US" dirty="0"/>
              <a:t>2x64b</a:t>
            </a:r>
          </a:p>
          <a:p>
            <a:pPr lvl="1"/>
            <a:r>
              <a:rPr lang="en-US" dirty="0"/>
              <a:t>4x32b  (also Single-Precision Float)</a:t>
            </a:r>
          </a:p>
          <a:p>
            <a:pPr lvl="1"/>
            <a:r>
              <a:rPr lang="en-US" dirty="0"/>
              <a:t>8x16b</a:t>
            </a:r>
          </a:p>
          <a:p>
            <a:pPr lvl="1"/>
            <a:r>
              <a:rPr lang="en-US" dirty="0"/>
              <a:t>16x8b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Penn ESE532 Fall 2019 -- DeHon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AFB57DF-B8E1-6E4E-A23B-D02022E33D11}" type="slidenum">
              <a:rPr lang="en-US" smtClean="0"/>
              <a:pPr>
                <a:defRPr/>
              </a:pPr>
              <a:t>50</a:t>
            </a:fld>
            <a:endParaRPr lang="en-US"/>
          </a:p>
        </p:txBody>
      </p:sp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28600"/>
            <a:ext cx="7772400" cy="1143000"/>
          </a:xfrm>
        </p:spPr>
        <p:txBody>
          <a:bodyPr/>
          <a:lstStyle/>
          <a:p>
            <a:r>
              <a:rPr lang="en-US" dirty="0"/>
              <a:t>Sample Instructions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1000" y="1295400"/>
            <a:ext cx="8229600" cy="4114800"/>
          </a:xfrm>
        </p:spPr>
        <p:txBody>
          <a:bodyPr/>
          <a:lstStyle/>
          <a:p>
            <a:r>
              <a:rPr lang="en-US" dirty="0"/>
              <a:t>VADD – basic vector</a:t>
            </a:r>
          </a:p>
          <a:p>
            <a:r>
              <a:rPr lang="en-US" dirty="0"/>
              <a:t>VCEQ – compare equal</a:t>
            </a:r>
          </a:p>
          <a:p>
            <a:pPr lvl="1"/>
            <a:r>
              <a:rPr lang="en-US" dirty="0"/>
              <a:t>Sets to all 0s or 1s, useful for masking</a:t>
            </a:r>
          </a:p>
          <a:p>
            <a:r>
              <a:rPr lang="en-US" dirty="0"/>
              <a:t>VMIN – avoid using if’s</a:t>
            </a:r>
          </a:p>
          <a:p>
            <a:r>
              <a:rPr lang="en-US" dirty="0"/>
              <a:t>VMLA – accumulating multiply</a:t>
            </a:r>
          </a:p>
          <a:p>
            <a:r>
              <a:rPr lang="en-US" dirty="0"/>
              <a:t>VPADAL – maybe useful for reduce</a:t>
            </a:r>
          </a:p>
          <a:p>
            <a:pPr lvl="1"/>
            <a:r>
              <a:rPr lang="en-US" dirty="0"/>
              <a:t>Vector pair-wise add</a:t>
            </a:r>
          </a:p>
          <a:p>
            <a:r>
              <a:rPr lang="en-US" dirty="0"/>
              <a:t>VEXT – for “shifting” vector alignment</a:t>
            </a:r>
          </a:p>
          <a:p>
            <a:r>
              <a:rPr lang="en-US" dirty="0" err="1"/>
              <a:t>VLDn</a:t>
            </a:r>
            <a:r>
              <a:rPr lang="en-US" dirty="0"/>
              <a:t> – </a:t>
            </a:r>
            <a:r>
              <a:rPr lang="en-US" dirty="0" err="1"/>
              <a:t>deinterleaving</a:t>
            </a:r>
            <a:r>
              <a:rPr lang="en-US" dirty="0"/>
              <a:t> load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Penn ESE532 Fall 2019 -- DeHon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AFB57DF-B8E1-6E4E-A23B-D02022E33D11}" type="slidenum">
              <a:rPr lang="en-US" smtClean="0"/>
              <a:pPr>
                <a:defRPr/>
              </a:pPr>
              <a:t>51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Neon Notes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Didn’t see</a:t>
            </a:r>
          </a:p>
          <a:p>
            <a:pPr lvl="1"/>
            <a:r>
              <a:rPr lang="en-US" dirty="0"/>
              <a:t>Vector-wide reduce operation</a:t>
            </a:r>
          </a:p>
          <a:p>
            <a:r>
              <a:rPr lang="en-US" dirty="0"/>
              <a:t>Do need to think about operations being pipelined within lanes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Penn ESE532 Fall 2019 -- DeHon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AFB57DF-B8E1-6E4E-A23B-D02022E33D11}" type="slidenum">
              <a:rPr lang="en-US" smtClean="0"/>
              <a:pPr>
                <a:defRPr/>
              </a:pPr>
              <a:t>52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225552"/>
            <a:ext cx="7772400" cy="1143000"/>
          </a:xfrm>
        </p:spPr>
        <p:txBody>
          <a:bodyPr/>
          <a:lstStyle/>
          <a:p>
            <a:r>
              <a:rPr lang="en-US" dirty="0"/>
              <a:t>ARM Cortex A53</a:t>
            </a:r>
            <a:br>
              <a:rPr lang="en-US" dirty="0"/>
            </a:br>
            <a:r>
              <a:rPr lang="en-US" dirty="0"/>
              <a:t>(similar to A-7 Pipeline)</a:t>
            </a:r>
          </a:p>
        </p:txBody>
      </p:sp>
      <p:pic>
        <p:nvPicPr>
          <p:cNvPr id="6" name="Content Placeholder 5" descr="arma7-a7pipeline-4ea040a-intro.png"/>
          <p:cNvPicPr>
            <a:picLocks noGrp="1" noChangeAspect="1"/>
          </p:cNvPicPr>
          <p:nvPr>
            <p:ph idx="1"/>
          </p:nvPr>
        </p:nvPicPr>
        <p:blipFill>
          <a:blip r:embed="rId2"/>
          <a:srcRect l="-20203" r="-20203"/>
          <a:stretch>
            <a:fillRect/>
          </a:stretch>
        </p:blipFill>
        <p:spPr>
          <a:xfrm>
            <a:off x="685800" y="1752600"/>
            <a:ext cx="7772400" cy="4114800"/>
          </a:xfr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Penn ESE532 Fall 2019 -- DeHon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AFB57DF-B8E1-6E4E-A23B-D02022E33D11}" type="slidenum">
              <a:rPr lang="en-US" smtClean="0"/>
              <a:pPr>
                <a:defRPr/>
              </a:pPr>
              <a:t>53</a:t>
            </a:fld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304800" y="6038237"/>
            <a:ext cx="856145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https://arstechnica.com/gadgets/2011/10/arms-new-cortex-a7-is-tailor-made-for-android-superphones/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12361F9-765F-AB44-9033-FC7B1BDA3838}"/>
              </a:ext>
            </a:extLst>
          </p:cNvPr>
          <p:cNvSpPr txBox="1"/>
          <p:nvPr/>
        </p:nvSpPr>
        <p:spPr>
          <a:xfrm>
            <a:off x="304800" y="5638800"/>
            <a:ext cx="880247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>
                <a:latin typeface="+mn-lt"/>
              </a:rPr>
              <a:t>https://</a:t>
            </a:r>
            <a:r>
              <a:rPr lang="en-US" sz="1800" dirty="0" err="1">
                <a:latin typeface="+mn-lt"/>
              </a:rPr>
              <a:t>www.anandtech.com</a:t>
            </a:r>
            <a:r>
              <a:rPr lang="en-US" sz="1800" dirty="0">
                <a:latin typeface="+mn-lt"/>
              </a:rPr>
              <a:t>/show/8718/the-samsung-galaxy-note-4-exynos-review/3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F7D18F4-BCC3-9340-AEAC-F1CEF3809032}"/>
              </a:ext>
            </a:extLst>
          </p:cNvPr>
          <p:cNvSpPr txBox="1"/>
          <p:nvPr/>
        </p:nvSpPr>
        <p:spPr>
          <a:xfrm>
            <a:off x="320040" y="1687419"/>
            <a:ext cx="1880643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+mn-lt"/>
              </a:rPr>
              <a:t>2-issue</a:t>
            </a:r>
          </a:p>
          <a:p>
            <a:r>
              <a:rPr lang="en-US" dirty="0">
                <a:latin typeface="+mn-lt"/>
              </a:rPr>
              <a:t>In-order</a:t>
            </a:r>
          </a:p>
          <a:p>
            <a:r>
              <a:rPr lang="en-US" dirty="0">
                <a:latin typeface="+mn-lt"/>
              </a:rPr>
              <a:t>8-stage pipe</a:t>
            </a:r>
          </a:p>
        </p:txBody>
      </p:sp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ARM Cortex A-15 Pipeline</a:t>
            </a:r>
          </a:p>
        </p:txBody>
      </p:sp>
      <p:pic>
        <p:nvPicPr>
          <p:cNvPr id="6" name="Content Placeholder 5" descr="4062.ARMmaterial3_coretxA15.jpg"/>
          <p:cNvPicPr>
            <a:picLocks noGrp="1" noChangeAspect="1"/>
          </p:cNvPicPr>
          <p:nvPr>
            <p:ph idx="1"/>
          </p:nvPr>
        </p:nvPicPr>
        <p:blipFill>
          <a:blip r:embed="rId2"/>
          <a:srcRect t="-17139" b="-17139"/>
          <a:stretch>
            <a:fillRect/>
          </a:stretch>
        </p:blipFill>
        <p:spPr>
          <a:xfrm>
            <a:off x="685800" y="1295400"/>
            <a:ext cx="8060267" cy="4267200"/>
          </a:xfr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Penn ESE532 Fall 2019 -- DeHon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AFB57DF-B8E1-6E4E-A23B-D02022E33D11}" type="slidenum">
              <a:rPr lang="en-US" smtClean="0"/>
              <a:pPr>
                <a:defRPr/>
              </a:pPr>
              <a:t>54</a:t>
            </a:fld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609600" y="5181600"/>
            <a:ext cx="814804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/>
              <a:t>https://community.arm.com/processors/f/discussions/4271/out-of-order-for-cortex-a15</a:t>
            </a:r>
          </a:p>
        </p:txBody>
      </p:sp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Big Ideas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0" y="1752600"/>
            <a:ext cx="7772400" cy="4114800"/>
          </a:xfrm>
        </p:spPr>
        <p:txBody>
          <a:bodyPr/>
          <a:lstStyle/>
          <a:p>
            <a:r>
              <a:rPr lang="en-US" dirty="0"/>
              <a:t>Data Parallelism easy basis for decomposition</a:t>
            </a:r>
          </a:p>
          <a:p>
            <a:r>
              <a:rPr lang="en-US" dirty="0"/>
              <a:t>Data Parallel architectures can be compact – pack more computations onto a chip</a:t>
            </a:r>
          </a:p>
          <a:p>
            <a:pPr lvl="1"/>
            <a:r>
              <a:rPr lang="en-US" dirty="0"/>
              <a:t>SIMD, Pipelined</a:t>
            </a:r>
          </a:p>
          <a:p>
            <a:pPr lvl="1"/>
            <a:r>
              <a:rPr lang="en-US" dirty="0"/>
              <a:t>Benefit by sharing (instructions)</a:t>
            </a:r>
          </a:p>
          <a:p>
            <a:pPr lvl="1"/>
            <a:r>
              <a:rPr lang="en-US" dirty="0"/>
              <a:t>Performance can be brittle</a:t>
            </a:r>
          </a:p>
          <a:p>
            <a:pPr lvl="2"/>
            <a:r>
              <a:rPr lang="en-US" dirty="0"/>
              <a:t>Drop from peak as mismatch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Penn ESE532 Fall 2019 -- DeHon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AFB57DF-B8E1-6E4E-A23B-D02022E33D11}" type="slidenum">
              <a:rPr lang="en-US" smtClean="0"/>
              <a:pPr>
                <a:defRPr/>
              </a:pPr>
              <a:t>55</a:t>
            </a:fld>
            <a:endParaRPr lang="en-US"/>
          </a:p>
        </p:txBody>
      </p:sp>
    </p:spTree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0"/>
            <a:ext cx="7772400" cy="1143000"/>
          </a:xfrm>
        </p:spPr>
        <p:txBody>
          <a:bodyPr/>
          <a:lstStyle/>
          <a:p>
            <a:r>
              <a:rPr lang="en-US" dirty="0"/>
              <a:t>Admin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1136585"/>
            <a:ext cx="8153400" cy="4114800"/>
          </a:xfrm>
        </p:spPr>
        <p:txBody>
          <a:bodyPr/>
          <a:lstStyle/>
          <a:p>
            <a:r>
              <a:rPr lang="en-US" dirty="0" err="1"/>
              <a:t>SDSoC</a:t>
            </a:r>
            <a:r>
              <a:rPr lang="en-US" dirty="0"/>
              <a:t> available on Linux machines</a:t>
            </a:r>
          </a:p>
          <a:p>
            <a:pPr lvl="1"/>
            <a:r>
              <a:rPr lang="en-US"/>
              <a:t>See piazza</a:t>
            </a:r>
          </a:p>
          <a:p>
            <a:r>
              <a:rPr lang="en-US"/>
              <a:t>Reading </a:t>
            </a:r>
            <a:r>
              <a:rPr lang="en-US" dirty="0"/>
              <a:t>for Day 7 online</a:t>
            </a:r>
          </a:p>
          <a:p>
            <a:r>
              <a:rPr lang="en-US" dirty="0"/>
              <a:t>HW3 due Friday</a:t>
            </a:r>
          </a:p>
          <a:p>
            <a:r>
              <a:rPr lang="en-US" dirty="0"/>
              <a:t>HW4 out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Penn ESE532 Fall 2019 -- DeHon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AFB57DF-B8E1-6E4E-A23B-D02022E33D11}" type="slidenum">
              <a:rPr lang="en-US" smtClean="0"/>
              <a:pPr>
                <a:defRPr/>
              </a:pPr>
              <a:t>56</a:t>
            </a:fld>
            <a:endParaRPr lang="en-US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Data Parallel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Data-level parallelism can serve as an organizing principle for parallel task decomposition</a:t>
            </a:r>
          </a:p>
          <a:p>
            <a:endParaRPr lang="en-US" dirty="0"/>
          </a:p>
          <a:p>
            <a:r>
              <a:rPr lang="en-US" dirty="0"/>
              <a:t>Run computation on independent data in parallel</a:t>
            </a:r>
          </a:p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Penn ESE532 Fall 2019 -- DeHon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AFB57DF-B8E1-6E4E-A23B-D02022E33D11}" type="slidenum">
              <a:rPr lang="en-US" smtClean="0"/>
              <a:pPr>
                <a:defRPr/>
              </a:pPr>
              <a:t>6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Exploit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Can exploit with</a:t>
            </a:r>
          </a:p>
          <a:p>
            <a:pPr lvl="1"/>
            <a:r>
              <a:rPr lang="en-US" dirty="0"/>
              <a:t>Threads</a:t>
            </a:r>
          </a:p>
          <a:p>
            <a:pPr lvl="1"/>
            <a:r>
              <a:rPr lang="en-US" dirty="0"/>
              <a:t>Pipeline Parallelism</a:t>
            </a:r>
          </a:p>
          <a:p>
            <a:pPr lvl="1"/>
            <a:r>
              <a:rPr lang="en-US" dirty="0"/>
              <a:t>Instruction-level Parallelism</a:t>
            </a:r>
          </a:p>
          <a:p>
            <a:pPr lvl="1"/>
            <a:r>
              <a:rPr lang="en-US" dirty="0"/>
              <a:t>Fine-grained Data-Level Parallelism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Penn ESE532 Fall 2019 -- DeHon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AFB57DF-B8E1-6E4E-A23B-D02022E33D11}" type="slidenum">
              <a:rPr lang="en-US" smtClean="0"/>
              <a:pPr>
                <a:defRPr/>
              </a:pPr>
              <a:t>7</a:t>
            </a:fld>
            <a:endParaRPr lang="en-US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Performance Benefit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r>
                  <a:rPr lang="en-US" dirty="0"/>
                  <a:t>Ideally linear in number of processors (resources)</a:t>
                </a:r>
              </a:p>
              <a:p>
                <a:endParaRPr lang="en-US" dirty="0"/>
              </a:p>
              <a:p>
                <a:r>
                  <a:rPr lang="en-US" dirty="0"/>
                  <a:t>Resource Bound:  </a:t>
                </a:r>
              </a:p>
              <a:p>
                <a:pPr lvl="1">
                  <a:buFont typeface="Courier New" panose="02070309020205020404" pitchFamily="49" charset="0"/>
                  <a:buChar char="o"/>
                </a:pPr>
                <a:r>
                  <a:rPr lang="en-US" dirty="0" err="1"/>
                  <a:t>T</a:t>
                </a:r>
                <a:r>
                  <a:rPr lang="en-US" baseline="-25000" dirty="0" err="1"/>
                  <a:t>dp</a:t>
                </a:r>
                <a:r>
                  <a:rPr lang="en-US" dirty="0"/>
                  <a:t> = (</a:t>
                </a:r>
                <a:r>
                  <a:rPr lang="en-US" dirty="0" err="1"/>
                  <a:t>T</a:t>
                </a:r>
                <a:r>
                  <a:rPr lang="en-US" baseline="-25000" dirty="0" err="1"/>
                  <a:t>single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×</m:t>
                    </m:r>
                  </m:oMath>
                </a14:m>
                <a:r>
                  <a:rPr lang="en-US" dirty="0" err="1"/>
                  <a:t>N</a:t>
                </a:r>
                <a:r>
                  <a:rPr lang="en-US" baseline="-25000" dirty="0" err="1"/>
                  <a:t>data</a:t>
                </a:r>
                <a:r>
                  <a:rPr lang="en-US" dirty="0"/>
                  <a:t> )/ P</a:t>
                </a:r>
              </a:p>
              <a:p>
                <a:endParaRPr lang="en-US" dirty="0"/>
              </a:p>
              <a:p>
                <a:r>
                  <a:rPr lang="en-US" dirty="0" err="1"/>
                  <a:t>T</a:t>
                </a:r>
                <a:r>
                  <a:rPr lang="en-US" baseline="-25000" dirty="0" err="1"/>
                  <a:t>single</a:t>
                </a:r>
                <a:r>
                  <a:rPr lang="en-US" dirty="0"/>
                  <a:t> = Latency on single data item</a:t>
                </a:r>
              </a:p>
              <a:p>
                <a:r>
                  <a:rPr lang="en-US" dirty="0" err="1"/>
                  <a:t>T</a:t>
                </a:r>
                <a:r>
                  <a:rPr lang="en-US" baseline="-25000" dirty="0" err="1"/>
                  <a:t>dp</a:t>
                </a:r>
                <a:r>
                  <a:rPr lang="en-US" dirty="0"/>
                  <a:t> = </a:t>
                </a:r>
                <a:r>
                  <a:rPr lang="en-US" dirty="0" err="1"/>
                  <a:t>max(T</a:t>
                </a:r>
                <a:r>
                  <a:rPr lang="en-US" baseline="-25000" dirty="0" err="1"/>
                  <a:t>single</a:t>
                </a:r>
                <a:r>
                  <a:rPr lang="en-US" dirty="0" err="1"/>
                  <a:t>,N</a:t>
                </a:r>
                <a:r>
                  <a:rPr lang="en-US" baseline="-25000" dirty="0" err="1"/>
                  <a:t>data</a:t>
                </a:r>
                <a:r>
                  <a:rPr lang="en-US" dirty="0"/>
                  <a:t> / P)</a:t>
                </a:r>
              </a:p>
              <a:p>
                <a:endParaRPr lang="en-US" dirty="0"/>
              </a:p>
              <a:p>
                <a:endParaRPr lang="en-US" dirty="0"/>
              </a:p>
              <a:p>
                <a:endParaRPr lang="en-US" dirty="0"/>
              </a:p>
            </p:txBody>
          </p:sp>
        </mc:Choice>
        <mc:Fallback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1631" t="-2160" b="-1388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Penn ESE532 Fall 2019 -- DeHon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AFB57DF-B8E1-6E4E-A23B-D02022E33D11}" type="slidenum">
              <a:rPr lang="en-US" smtClean="0"/>
              <a:pPr>
                <a:defRPr/>
              </a:pPr>
              <a:t>8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SPMD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None/>
            </a:pPr>
            <a:r>
              <a:rPr lang="en-US" dirty="0"/>
              <a:t>Single Program Multiple Data</a:t>
            </a:r>
          </a:p>
          <a:p>
            <a:r>
              <a:rPr lang="en-US" dirty="0"/>
              <a:t>Only need to write code once</a:t>
            </a:r>
          </a:p>
          <a:p>
            <a:r>
              <a:rPr lang="en-US" dirty="0"/>
              <a:t>Get to use many times</a:t>
            </a:r>
          </a:p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Penn ESE532 Fall 2019 -- DeHon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AFB57DF-B8E1-6E4E-A23B-D02022E33D11}" type="slidenum">
              <a:rPr lang="en-US" smtClean="0"/>
              <a:pPr>
                <a:defRPr/>
              </a:pPr>
              <a:t>9</a:t>
            </a:fld>
            <a:endParaRPr lang="en-US"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Blank Presentation">
  <a:themeElements>
    <a:clrScheme name="Blank Presentatio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Blank Presentatio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imes New Roman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imes New Roman" charset="0"/>
          </a:defRPr>
        </a:defPPr>
      </a:lstStyle>
    </a:lnDef>
  </a:objectDefaults>
  <a:extraClrSchemeLst>
    <a:extraClrScheme>
      <a:clrScheme name="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C:\Program Files\Microsoft Office\Templates\Blank Presentation.pot</Template>
  <TotalTime>41579</TotalTime>
  <Words>1661</Words>
  <Application>Microsoft Macintosh PowerPoint</Application>
  <PresentationFormat>On-screen Show (4:3)</PresentationFormat>
  <Paragraphs>363</Paragraphs>
  <Slides>56</Slides>
  <Notes>1</Notes>
  <HiddenSlides>1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56</vt:i4>
      </vt:variant>
    </vt:vector>
  </HeadingPairs>
  <TitlesOfParts>
    <vt:vector size="61" baseType="lpstr">
      <vt:lpstr>Arial</vt:lpstr>
      <vt:lpstr>Cambria Math</vt:lpstr>
      <vt:lpstr>Courier New</vt:lpstr>
      <vt:lpstr>Times New Roman</vt:lpstr>
      <vt:lpstr>Blank Presentation</vt:lpstr>
      <vt:lpstr>ESE532: System-on-a-Chip Architecture</vt:lpstr>
      <vt:lpstr>Today</vt:lpstr>
      <vt:lpstr>Message</vt:lpstr>
      <vt:lpstr>Preclass 1</vt:lpstr>
      <vt:lpstr>Parallel Decomposition</vt:lpstr>
      <vt:lpstr>Data Parallel </vt:lpstr>
      <vt:lpstr>Exploit</vt:lpstr>
      <vt:lpstr>Performance Benefit</vt:lpstr>
      <vt:lpstr>SPMD</vt:lpstr>
      <vt:lpstr>Preclass 2 Common Examples</vt:lpstr>
      <vt:lpstr>Hardware Architectures</vt:lpstr>
      <vt:lpstr>Idea</vt:lpstr>
      <vt:lpstr>SIMD</vt:lpstr>
      <vt:lpstr>Ripple Carry Addition</vt:lpstr>
      <vt:lpstr>Arithmetic Logic Unit (ALU)</vt:lpstr>
      <vt:lpstr>Arithmetic and Logic Unit</vt:lpstr>
      <vt:lpstr>ALU Functions</vt:lpstr>
      <vt:lpstr>ARM v7 Core</vt:lpstr>
      <vt:lpstr>W-bit ALU as SIMD</vt:lpstr>
      <vt:lpstr>ALU Bit Slice</vt:lpstr>
      <vt:lpstr>Register File</vt:lpstr>
      <vt:lpstr>Preclass 4</vt:lpstr>
      <vt:lpstr>To Scale Comparison</vt:lpstr>
      <vt:lpstr>Preclass 4</vt:lpstr>
      <vt:lpstr>To Scale W=9088</vt:lpstr>
      <vt:lpstr>To Scale W=1024</vt:lpstr>
      <vt:lpstr>Preclass 6</vt:lpstr>
      <vt:lpstr>ALU vs. SIMD ?</vt:lpstr>
      <vt:lpstr>Segmented Datapath</vt:lpstr>
      <vt:lpstr>Segmented Datapath</vt:lpstr>
      <vt:lpstr>Segmented 128b Datapath</vt:lpstr>
      <vt:lpstr>Terminology: Vector Lane</vt:lpstr>
      <vt:lpstr>Performance</vt:lpstr>
      <vt:lpstr>Preclass 5: Vector Length</vt:lpstr>
      <vt:lpstr>Performance</vt:lpstr>
      <vt:lpstr>Preclass 3: Opportunity</vt:lpstr>
      <vt:lpstr>Vector Computation</vt:lpstr>
      <vt:lpstr>Concepts</vt:lpstr>
      <vt:lpstr>Terminology: Scalar</vt:lpstr>
      <vt:lpstr>Vector Register File</vt:lpstr>
      <vt:lpstr>Point-wise Vector Operations</vt:lpstr>
      <vt:lpstr>Point-wise Vector Operations</vt:lpstr>
      <vt:lpstr>Ideal</vt:lpstr>
      <vt:lpstr>Skipping Elements?</vt:lpstr>
      <vt:lpstr>Stride</vt:lpstr>
      <vt:lpstr>Load/Store</vt:lpstr>
      <vt:lpstr>Neon</vt:lpstr>
      <vt:lpstr>Programmable SoC</vt:lpstr>
      <vt:lpstr>APU MPcore</vt:lpstr>
      <vt:lpstr>Neon Vector</vt:lpstr>
      <vt:lpstr>Sample Instructions</vt:lpstr>
      <vt:lpstr>Neon Notes</vt:lpstr>
      <vt:lpstr>ARM Cortex A53 (similar to A-7 Pipeline)</vt:lpstr>
      <vt:lpstr>ARM Cortex A-15 Pipeline</vt:lpstr>
      <vt:lpstr>Big Ideas</vt:lpstr>
      <vt:lpstr>Admin</vt:lpstr>
    </vt:vector>
  </TitlesOfParts>
  <Company>California Institute of Technology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No Slide Title</dc:title>
  <dc:creator>Andre' DeHon</dc:creator>
  <cp:lastModifiedBy>Dehon, Andre</cp:lastModifiedBy>
  <cp:revision>161</cp:revision>
  <cp:lastPrinted>2018-09-19T13:57:20Z</cp:lastPrinted>
  <dcterms:created xsi:type="dcterms:W3CDTF">2018-09-18T19:14:37Z</dcterms:created>
  <dcterms:modified xsi:type="dcterms:W3CDTF">2019-09-18T00:22:48Z</dcterms:modified>
</cp:coreProperties>
</file>