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df" ContentType="application/pd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256" r:id="rId2"/>
    <p:sldId id="258" r:id="rId3"/>
    <p:sldId id="339" r:id="rId4"/>
    <p:sldId id="451" r:id="rId5"/>
    <p:sldId id="379" r:id="rId6"/>
    <p:sldId id="382" r:id="rId7"/>
    <p:sldId id="435" r:id="rId8"/>
    <p:sldId id="384" r:id="rId9"/>
    <p:sldId id="385" r:id="rId10"/>
    <p:sldId id="386" r:id="rId11"/>
    <p:sldId id="390" r:id="rId12"/>
    <p:sldId id="391" r:id="rId13"/>
    <p:sldId id="392" r:id="rId14"/>
    <p:sldId id="491" r:id="rId15"/>
    <p:sldId id="393" r:id="rId16"/>
    <p:sldId id="394" r:id="rId17"/>
    <p:sldId id="395" r:id="rId18"/>
    <p:sldId id="396" r:id="rId19"/>
    <p:sldId id="397" r:id="rId20"/>
    <p:sldId id="398" r:id="rId21"/>
    <p:sldId id="444" r:id="rId22"/>
    <p:sldId id="399" r:id="rId23"/>
    <p:sldId id="400" r:id="rId24"/>
    <p:sldId id="403" r:id="rId25"/>
    <p:sldId id="404" r:id="rId26"/>
    <p:sldId id="402" r:id="rId27"/>
    <p:sldId id="405" r:id="rId28"/>
    <p:sldId id="406" r:id="rId29"/>
    <p:sldId id="453" r:id="rId30"/>
    <p:sldId id="454" r:id="rId31"/>
    <p:sldId id="455" r:id="rId32"/>
    <p:sldId id="465" r:id="rId33"/>
    <p:sldId id="466" r:id="rId34"/>
    <p:sldId id="456" r:id="rId35"/>
    <p:sldId id="408" r:id="rId36"/>
    <p:sldId id="409" r:id="rId37"/>
    <p:sldId id="410" r:id="rId38"/>
    <p:sldId id="411" r:id="rId39"/>
    <p:sldId id="412" r:id="rId40"/>
    <p:sldId id="413" r:id="rId41"/>
    <p:sldId id="414" r:id="rId42"/>
    <p:sldId id="415" r:id="rId43"/>
    <p:sldId id="416" r:id="rId44"/>
    <p:sldId id="417" r:id="rId45"/>
    <p:sldId id="431" r:id="rId46"/>
    <p:sldId id="418" r:id="rId47"/>
    <p:sldId id="419" r:id="rId48"/>
    <p:sldId id="420" r:id="rId49"/>
    <p:sldId id="421" r:id="rId50"/>
    <p:sldId id="464" r:id="rId51"/>
    <p:sldId id="423" r:id="rId52"/>
    <p:sldId id="432" r:id="rId53"/>
    <p:sldId id="424" r:id="rId54"/>
    <p:sldId id="425" r:id="rId55"/>
    <p:sldId id="430" r:id="rId56"/>
    <p:sldId id="428" r:id="rId57"/>
    <p:sldId id="429" r:id="rId58"/>
    <p:sldId id="381" r:id="rId59"/>
    <p:sldId id="330" r:id="rId6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FF0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1"/>
  </p:normalViewPr>
  <p:slideViewPr>
    <p:cSldViewPr>
      <p:cViewPr varScale="1">
        <p:scale>
          <a:sx n="105" d="100"/>
          <a:sy n="105" d="100"/>
        </p:scale>
        <p:origin x="64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D0899892-1164-F24C-BA69-150C84B67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42F43882-1B58-5C45-81B5-B47D6D1857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62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119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543EF-6858-C948-9F00-CBC8B78B54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B498E-B385-5A41-8126-38E4C3C67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128B3-0CAB-C141-A479-406975AF20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350"/>
            <a:ext cx="8151813" cy="14335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12775" y="1600200"/>
            <a:ext cx="3998913" cy="4618038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64088" y="1600200"/>
            <a:ext cx="4000500" cy="4618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anchor="t"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2019 -- DeHon</a:t>
            </a:r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 anchor="t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41C24-9806-7148-BB96-1D4F026A5D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B57DF-B8E1-6E4E-A23B-D02022E33D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0C9EC-1342-4248-A34A-2968F89D8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B10AF-5E98-D541-A2B0-D150324059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21EE5-F3BE-894E-AEF9-1B8AF72FF3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3CBD0-DCFA-8C4F-8A48-8F6BFD89AD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F8DC8-9554-F44C-BB0B-55F9A1E06D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C8DC1-23AE-CB49-91CB-23A473E840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AC0C0-8AF0-574D-A956-1BC4D1626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77000"/>
            <a:ext cx="419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66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000">
                <a:latin typeface="Times New Roman" charset="0"/>
              </a:defRPr>
            </a:lvl1pPr>
          </a:lstStyle>
          <a:p>
            <a:pPr>
              <a:defRPr/>
            </a:pPr>
            <a:fld id="{23961269-2760-3141-82DA-D43FB4619D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pd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d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163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44AF2E4-C780-3047-9B22-3CF860E98A49}" type="slidenum">
              <a:rPr lang="en-US" smtClean="0">
                <a:latin typeface="Times New Roman" pitchFamily="1" charset="0"/>
              </a:rPr>
              <a:pPr/>
              <a:t>1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533400"/>
            <a:ext cx="80010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ESE532:</a:t>
            </a:r>
            <a:br>
              <a:rPr lang="en-US" dirty="0">
                <a:ea typeface="ＭＳ Ｐゴシック" pitchFamily="1" charset="-128"/>
                <a:cs typeface="ＭＳ Ｐゴシック" pitchFamily="1" charset="-128"/>
              </a:rPr>
            </a:b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System-on-a-Chip Architecture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Day 8:  September 25, 2019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Spatial Computations</a:t>
            </a:r>
          </a:p>
        </p:txBody>
      </p:sp>
      <p:pic>
        <p:nvPicPr>
          <p:cNvPr id="16390" name="Picture 5" descr="penn_logo_nona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5867400"/>
            <a:ext cx="295275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Accelerators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dirty="0"/>
              <a:t>Compression/decompression</a:t>
            </a:r>
          </a:p>
          <a:p>
            <a:r>
              <a:rPr lang="en-US" dirty="0"/>
              <a:t>Encryption/decryption</a:t>
            </a:r>
          </a:p>
          <a:p>
            <a:r>
              <a:rPr lang="en-US" dirty="0"/>
              <a:t>Encoding (ECC, Checksum)</a:t>
            </a:r>
          </a:p>
          <a:p>
            <a:r>
              <a:rPr lang="en-US" dirty="0"/>
              <a:t>Discrete Cosine Transform (DCT)</a:t>
            </a:r>
          </a:p>
          <a:p>
            <a:r>
              <a:rPr lang="en-US" dirty="0"/>
              <a:t>Sorter</a:t>
            </a:r>
          </a:p>
          <a:p>
            <a:r>
              <a:rPr lang="en-US" dirty="0"/>
              <a:t>Taylor Series Approximation of function</a:t>
            </a:r>
          </a:p>
          <a:p>
            <a:r>
              <a:rPr lang="en-US" dirty="0"/>
              <a:t>Transistor evaluator</a:t>
            </a:r>
          </a:p>
          <a:p>
            <a:r>
              <a:rPr lang="en-US" dirty="0"/>
              <a:t>Tensor or Neural Network evaluator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Dataflow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Replace operator with custom accelerator</a:t>
            </a:r>
          </a:p>
          <a:p>
            <a:r>
              <a:rPr lang="en-US" dirty="0"/>
              <a:t>Stream data to/from it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B10AF-5E98-D541-A2B0-D1503240597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Dataflow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429000"/>
            <a:ext cx="8077200" cy="78146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Application-Specific </a:t>
            </a:r>
            <a:r>
              <a:rPr lang="en-US" dirty="0" err="1"/>
              <a:t>SoCs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dedicated applications</a:t>
            </a:r>
            <a:br>
              <a:rPr lang="en-US" dirty="0"/>
            </a:br>
            <a:r>
              <a:rPr lang="en-US" dirty="0"/>
              <a:t>may build custom hardware for accelerators</a:t>
            </a:r>
          </a:p>
          <a:p>
            <a:pPr lvl="1"/>
            <a:r>
              <a:rPr lang="en-US" dirty="0"/>
              <a:t>Layout VLSI, </a:t>
            </a:r>
            <a:r>
              <a:rPr lang="en-US" dirty="0" err="1"/>
              <a:t>fab</a:t>
            </a:r>
            <a:r>
              <a:rPr lang="en-US" dirty="0"/>
              <a:t> unique chips</a:t>
            </a:r>
          </a:p>
          <a:p>
            <a:pPr lvl="1"/>
            <a:r>
              <a:rPr lang="en-US" dirty="0"/>
              <a:t>ESE370, 570</a:t>
            </a:r>
          </a:p>
          <a:p>
            <a:r>
              <a:rPr lang="en-US" dirty="0"/>
              <a:t>Video-encoder – include custom DCT, motion-estimation engines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D8EFF-0272-8748-9C97-C669A9365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45542"/>
            <a:ext cx="7772400" cy="1143000"/>
          </a:xfrm>
        </p:spPr>
        <p:txBody>
          <a:bodyPr/>
          <a:lstStyle/>
          <a:p>
            <a:r>
              <a:rPr lang="en-US" dirty="0"/>
              <a:t>Apple A12 Bionic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E6EE8-DA0B-5149-91C5-58BA907E6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748" y="1371600"/>
            <a:ext cx="3924300" cy="4114800"/>
          </a:xfrm>
        </p:spPr>
        <p:txBody>
          <a:bodyPr/>
          <a:lstStyle/>
          <a:p>
            <a:r>
              <a:rPr lang="en-US" dirty="0"/>
              <a:t>84mm</a:t>
            </a:r>
            <a:r>
              <a:rPr lang="en-US" baseline="30000" dirty="0"/>
              <a:t>2</a:t>
            </a:r>
            <a:r>
              <a:rPr lang="en-US" dirty="0"/>
              <a:t>, 7nm</a:t>
            </a:r>
          </a:p>
          <a:p>
            <a:r>
              <a:rPr lang="en-US" dirty="0"/>
              <a:t>7 Billion Tr.</a:t>
            </a:r>
          </a:p>
          <a:p>
            <a:r>
              <a:rPr lang="en-US" dirty="0"/>
              <a:t>iPhone XS, XR</a:t>
            </a:r>
          </a:p>
          <a:p>
            <a:pPr lvl="1"/>
            <a:r>
              <a:rPr lang="en-US" dirty="0" err="1"/>
              <a:t>IPad</a:t>
            </a:r>
            <a:r>
              <a:rPr lang="en-US" dirty="0"/>
              <a:t> 2019</a:t>
            </a:r>
          </a:p>
          <a:p>
            <a:r>
              <a:rPr lang="en-US" sz="2800" dirty="0"/>
              <a:t>6 ARM cores</a:t>
            </a:r>
          </a:p>
          <a:p>
            <a:pPr lvl="1"/>
            <a:r>
              <a:rPr lang="en-US" sz="2400" dirty="0"/>
              <a:t>2 fast </a:t>
            </a:r>
          </a:p>
          <a:p>
            <a:pPr lvl="1"/>
            <a:r>
              <a:rPr lang="en-US" sz="2400" dirty="0"/>
              <a:t>4 low energy</a:t>
            </a:r>
          </a:p>
          <a:p>
            <a:r>
              <a:rPr lang="en-US" sz="2800" dirty="0"/>
              <a:t>4 custom GPUs </a:t>
            </a:r>
          </a:p>
          <a:p>
            <a:r>
              <a:rPr lang="en-US" sz="2800" dirty="0"/>
              <a:t>Neural Engine</a:t>
            </a:r>
          </a:p>
          <a:p>
            <a:pPr lvl="1"/>
            <a:r>
              <a:rPr lang="en-US" sz="2400" dirty="0"/>
              <a:t>5 Trillion ops/s?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087E6-C07A-8843-949D-6726FAC85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5BC57D-7C52-4642-8737-DE8A7BF57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72FF52-92B9-AE43-B6F1-235236177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840" y="1335024"/>
            <a:ext cx="4806412" cy="411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715492-4C96-0E49-B96B-BF3521ED052D}"/>
              </a:ext>
            </a:extLst>
          </p:cNvPr>
          <p:cNvSpPr txBox="1"/>
          <p:nvPr/>
        </p:nvSpPr>
        <p:spPr>
          <a:xfrm>
            <a:off x="3581400" y="6323891"/>
            <a:ext cx="4186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A13 8.5B </a:t>
            </a:r>
            <a:r>
              <a:rPr lang="en-US" dirty="0" err="1">
                <a:latin typeface="+mn-lt"/>
              </a:rPr>
              <a:t>tr</a:t>
            </a:r>
            <a:r>
              <a:rPr lang="en-US" dirty="0">
                <a:latin typeface="+mn-lt"/>
              </a:rPr>
              <a:t>; still 6 ARM cores</a:t>
            </a:r>
          </a:p>
        </p:txBody>
      </p:sp>
    </p:spTree>
    <p:extLst>
      <p:ext uri="{BB962C8B-B14F-4D97-AF65-F5344CB8AC3E}">
        <p14:creationId xmlns:p14="http://schemas.microsoft.com/office/powerpoint/2010/main" val="2514332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Customizable Accelerators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 post-fabrication configurability</a:t>
            </a:r>
            <a:br>
              <a:rPr lang="en-US" dirty="0"/>
            </a:br>
            <a:r>
              <a:rPr lang="en-US" dirty="0"/>
              <a:t>can exploit without unique fabrication</a:t>
            </a:r>
          </a:p>
          <a:p>
            <a:endParaRPr lang="en-US" dirty="0"/>
          </a:p>
          <a:p>
            <a:r>
              <a:rPr lang="en-US" dirty="0"/>
              <a:t>Need programmable substrate that allows us to wire-up computations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Field-Programmable </a:t>
            </a:r>
            <a:br>
              <a:rPr lang="en-US" dirty="0"/>
            </a:br>
            <a:r>
              <a:rPr lang="en-US" dirty="0"/>
              <a:t>Gate Arrays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FPGAs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FPGA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Idea: Can wire up programmable gates in the “field”</a:t>
            </a:r>
          </a:p>
          <a:p>
            <a:pPr lvl="1"/>
            <a:r>
              <a:rPr lang="en-US" dirty="0"/>
              <a:t>After fabrication</a:t>
            </a:r>
          </a:p>
          <a:p>
            <a:pPr lvl="1"/>
            <a:r>
              <a:rPr lang="en-US" dirty="0"/>
              <a:t>At your desk</a:t>
            </a:r>
          </a:p>
          <a:p>
            <a:pPr lvl="1"/>
            <a:r>
              <a:rPr lang="en-US" dirty="0"/>
              <a:t>When part “boots”</a:t>
            </a:r>
          </a:p>
          <a:p>
            <a:r>
              <a:rPr lang="en-US" dirty="0"/>
              <a:t>Like a “Gate Array”</a:t>
            </a:r>
          </a:p>
          <a:p>
            <a:pPr lvl="1"/>
            <a:r>
              <a:rPr lang="en-US" dirty="0"/>
              <a:t>But not hardwired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Gate Array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81200"/>
            <a:ext cx="8153400" cy="4114800"/>
          </a:xfrm>
        </p:spPr>
        <p:txBody>
          <a:bodyPr/>
          <a:lstStyle/>
          <a:p>
            <a:r>
              <a:rPr lang="en-US" dirty="0"/>
              <a:t>Idea: Provide a collection of uncommitted gates</a:t>
            </a:r>
          </a:p>
          <a:p>
            <a:r>
              <a:rPr lang="en-US" dirty="0"/>
              <a:t>Create your “custom” logic by wiring together the gates</a:t>
            </a:r>
          </a:p>
          <a:p>
            <a:r>
              <a:rPr lang="en-US" dirty="0"/>
              <a:t>Less layout, fewer masks than full custom</a:t>
            </a:r>
          </a:p>
          <a:p>
            <a:pPr lvl="1"/>
            <a:r>
              <a:rPr lang="en-US" dirty="0"/>
              <a:t>Since only wiring together pre-</a:t>
            </a:r>
            <a:r>
              <a:rPr lang="en-US" dirty="0" err="1"/>
              <a:t>fab</a:t>
            </a:r>
            <a:r>
              <a:rPr lang="en-US" dirty="0"/>
              <a:t> gates</a:t>
            </a:r>
          </a:p>
          <a:p>
            <a:pPr lvl="1">
              <a:buNone/>
            </a:pPr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lower cost (fewer masks)</a:t>
            </a:r>
          </a:p>
          <a:p>
            <a:pPr lvl="1">
              <a:buNone/>
            </a:pPr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lower manufacturing delay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Gate Array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524000"/>
            <a:ext cx="6762590" cy="5130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174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E42B669-2AB5-1C45-A868-3081C4E642FE}" type="slidenum">
              <a:rPr lang="en-US" smtClean="0">
                <a:latin typeface="Times New Roman" pitchFamily="1" charset="0"/>
              </a:rPr>
              <a:pPr/>
              <a:t>2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Today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Accelerator Pipelines</a:t>
            </a:r>
          </a:p>
          <a:p>
            <a:r>
              <a:rPr lang="en-US" dirty="0" err="1">
                <a:ea typeface="ＭＳ Ｐゴシック" pitchFamily="1" charset="-128"/>
                <a:cs typeface="ＭＳ Ｐゴシック" pitchFamily="1" charset="-128"/>
              </a:rPr>
              <a:t>FPGAs</a:t>
            </a:r>
            <a:endParaRPr lang="en-US" dirty="0">
              <a:ea typeface="ＭＳ Ｐゴシック" pitchFamily="1" charset="-128"/>
              <a:cs typeface="ＭＳ Ｐゴシック" pitchFamily="1" charset="-128"/>
            </a:endParaRPr>
          </a:p>
          <a:p>
            <a:r>
              <a:rPr lang="en-US" dirty="0" err="1">
                <a:ea typeface="ＭＳ Ｐゴシック" pitchFamily="1" charset="-128"/>
                <a:cs typeface="ＭＳ Ｐゴシック" pitchFamily="1" charset="-128"/>
              </a:rPr>
              <a:t>Zynq</a:t>
            </a: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 Computational Capacity</a:t>
            </a:r>
          </a:p>
          <a:p>
            <a:endParaRPr lang="en-US" dirty="0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34526" y="4371474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FPGA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Remove the need to even fabricate the wiring mask</a:t>
            </a:r>
          </a:p>
          <a:p>
            <a:r>
              <a:rPr lang="en-US" dirty="0"/>
              <a:t>Make “customization” soft</a:t>
            </a:r>
          </a:p>
          <a:p>
            <a:r>
              <a:rPr lang="en-US" dirty="0"/>
              <a:t>Key trick:</a:t>
            </a:r>
          </a:p>
          <a:p>
            <a:pPr lvl="1"/>
            <a:r>
              <a:rPr lang="en-US" dirty="0"/>
              <a:t>Use reprogrammable configuration bits</a:t>
            </a:r>
          </a:p>
          <a:p>
            <a:pPr lvl="1"/>
            <a:r>
              <a:rPr lang="en-US" dirty="0"/>
              <a:t>Typically: static-RAM bits</a:t>
            </a:r>
          </a:p>
          <a:p>
            <a:pPr lvl="2"/>
            <a:r>
              <a:rPr lang="en-US" dirty="0"/>
              <a:t>Like SRAM cells or latches in memory</a:t>
            </a:r>
          </a:p>
          <a:p>
            <a:pPr lvl="2"/>
            <a:r>
              <a:rPr lang="en-US" dirty="0"/>
              <a:t>Hold a configuration value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889" y="338809"/>
            <a:ext cx="7772400" cy="1143000"/>
          </a:xfrm>
        </p:spPr>
        <p:txBody>
          <a:bodyPr/>
          <a:lstStyle/>
          <a:p>
            <a:r>
              <a:rPr lang="en-US" dirty="0"/>
              <a:t>Multiplexer Gate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889" y="1371600"/>
            <a:ext cx="7772400" cy="4114800"/>
          </a:xfrm>
        </p:spPr>
        <p:txBody>
          <a:bodyPr/>
          <a:lstStyle/>
          <a:p>
            <a:r>
              <a:rPr lang="en-US" dirty="0"/>
              <a:t>MUX</a:t>
            </a:r>
          </a:p>
          <a:p>
            <a:pPr lvl="1"/>
            <a:r>
              <a:rPr lang="en-US" dirty="0"/>
              <a:t>When S=0, output=i0</a:t>
            </a:r>
          </a:p>
          <a:p>
            <a:pPr lvl="1"/>
            <a:r>
              <a:rPr lang="en-US" dirty="0"/>
              <a:t>When S=1, output=i1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sz="4400" dirty="0"/>
              <a:t>Out = /s*i0 + s*i1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8" name="Picture 7" descr="mux2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858000" y="659329"/>
            <a:ext cx="1313745" cy="208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555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686800" cy="1143000"/>
          </a:xfrm>
        </p:spPr>
        <p:txBody>
          <a:bodyPr/>
          <a:lstStyle/>
          <a:p>
            <a:r>
              <a:rPr lang="en-US" dirty="0" err="1"/>
              <a:t>Mux</a:t>
            </a:r>
            <a:r>
              <a:rPr lang="en-US" dirty="0"/>
              <a:t> with configuration bits </a:t>
            </a:r>
            <a:br>
              <a:rPr lang="en-US" dirty="0"/>
            </a:br>
            <a:r>
              <a:rPr lang="en-US" dirty="0"/>
              <a:t>= programmable gate</a:t>
            </a:r>
          </a:p>
        </p:txBody>
      </p:sp>
      <p:pic>
        <p:nvPicPr>
          <p:cNvPr id="49157" name="Picture 4" descr="day16mux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4322763"/>
            <a:ext cx="6934200" cy="253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9222A5-A914-1641-AC3A-7F2A8CBD014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4a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077200" cy="41148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How do we program to behave as and2?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396C1-6BF1-8746-A750-D4706F8BE7B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895600"/>
            <a:ext cx="6756400" cy="346893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4b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077200" cy="41148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How do we program to behave as xor2?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396C1-6BF1-8746-A750-D4706F8BE7B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895600"/>
            <a:ext cx="6756400" cy="346893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/>
              <a:t>Mux as Logic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8534400" cy="4114800"/>
          </a:xfrm>
        </p:spPr>
        <p:txBody>
          <a:bodyPr/>
          <a:lstStyle/>
          <a:p>
            <a:r>
              <a:rPr lang="en-US" dirty="0"/>
              <a:t>Just by “configuring” data into this mux4,</a:t>
            </a:r>
          </a:p>
          <a:p>
            <a:pPr lvl="1"/>
            <a:r>
              <a:rPr lang="en-US" dirty="0">
                <a:ea typeface="ＭＳ Ｐゴシック" pitchFamily="1" charset="-128"/>
              </a:rPr>
              <a:t>Can select </a:t>
            </a:r>
            <a:r>
              <a:rPr lang="en-US" b="1" dirty="0">
                <a:ea typeface="ＭＳ Ｐゴシック" pitchFamily="1" charset="-128"/>
              </a:rPr>
              <a:t>any</a:t>
            </a:r>
            <a:r>
              <a:rPr lang="en-US" dirty="0">
                <a:ea typeface="ＭＳ Ｐゴシック" pitchFamily="1" charset="-128"/>
              </a:rPr>
              <a:t> two input function</a:t>
            </a:r>
          </a:p>
          <a:p>
            <a:endParaRPr lang="en-US" dirty="0"/>
          </a:p>
        </p:txBody>
      </p:sp>
      <p:pic>
        <p:nvPicPr>
          <p:cNvPr id="50181" name="Picture 4" descr="day16mux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4879975"/>
            <a:ext cx="5410200" cy="197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9222A5-A914-1641-AC3A-7F2A8CBD0145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LUT – </a:t>
            </a:r>
            <a:r>
              <a:rPr lang="en-US" dirty="0" err="1"/>
              <a:t>LookUp</a:t>
            </a:r>
            <a:r>
              <a:rPr lang="en-US" dirty="0"/>
              <a:t> Table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8534400" cy="41148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</a:rPr>
              <a:t>When use a </a:t>
            </a:r>
            <a:r>
              <a:rPr lang="en-US" dirty="0" err="1">
                <a:ea typeface="ＭＳ Ｐゴシック" pitchFamily="1" charset="-128"/>
              </a:rPr>
              <a:t>mux</a:t>
            </a:r>
            <a:r>
              <a:rPr lang="en-US" dirty="0">
                <a:ea typeface="ＭＳ Ｐゴシック" pitchFamily="1" charset="-128"/>
              </a:rPr>
              <a:t> as programmable gate</a:t>
            </a:r>
          </a:p>
          <a:p>
            <a:pPr lvl="1"/>
            <a:r>
              <a:rPr lang="en-US" dirty="0">
                <a:ea typeface="ＭＳ Ｐゴシック" pitchFamily="1" charset="-128"/>
              </a:rPr>
              <a:t>Call it a </a:t>
            </a:r>
            <a:r>
              <a:rPr lang="en-US" dirty="0" err="1">
                <a:solidFill>
                  <a:srgbClr val="3366FF"/>
                </a:solidFill>
                <a:ea typeface="ＭＳ Ｐゴシック" pitchFamily="1" charset="-128"/>
              </a:rPr>
              <a:t>LookUp</a:t>
            </a:r>
            <a:r>
              <a:rPr lang="en-US" dirty="0">
                <a:solidFill>
                  <a:srgbClr val="3366FF"/>
                </a:solidFill>
                <a:ea typeface="ＭＳ Ｐゴシック" pitchFamily="1" charset="-128"/>
              </a:rPr>
              <a:t> Table (LUT)</a:t>
            </a:r>
          </a:p>
          <a:p>
            <a:pPr lvl="1"/>
            <a:r>
              <a:rPr lang="en-US" dirty="0">
                <a:ea typeface="ＭＳ Ｐゴシック" pitchFamily="1" charset="-128"/>
              </a:rPr>
              <a:t>Implementing the Truth Table for small # of inputs</a:t>
            </a:r>
          </a:p>
          <a:p>
            <a:pPr lvl="2"/>
            <a:r>
              <a:rPr lang="en-US" dirty="0">
                <a:ea typeface="ＭＳ Ｐゴシック" pitchFamily="1" charset="-128"/>
              </a:rPr>
              <a:t># of inputs =</a:t>
            </a:r>
            <a:r>
              <a:rPr lang="en-US" dirty="0" err="1">
                <a:ea typeface="ＭＳ Ｐゴシック" pitchFamily="1" charset="-128"/>
              </a:rPr>
              <a:t>k</a:t>
            </a:r>
            <a:r>
              <a:rPr lang="en-US" dirty="0">
                <a:ea typeface="ＭＳ Ｐゴシック" pitchFamily="1" charset="-128"/>
              </a:rPr>
              <a:t>  (need mux-2</a:t>
            </a:r>
            <a:r>
              <a:rPr lang="en-US" baseline="30000" dirty="0">
                <a:ea typeface="ＭＳ Ｐゴシック" pitchFamily="1" charset="-128"/>
              </a:rPr>
              <a:t>k</a:t>
            </a:r>
            <a:r>
              <a:rPr lang="en-US" dirty="0">
                <a:ea typeface="ＭＳ Ｐゴシック" pitchFamily="1" charset="-128"/>
              </a:rPr>
              <a:t>)</a:t>
            </a:r>
          </a:p>
          <a:p>
            <a:pPr lvl="1"/>
            <a:r>
              <a:rPr lang="en-US" dirty="0">
                <a:ea typeface="ＭＳ Ｐゴシック" pitchFamily="1" charset="-128"/>
              </a:rPr>
              <a:t>Just lookup the output result in the table</a:t>
            </a:r>
          </a:p>
          <a:p>
            <a:endParaRPr lang="en-US" dirty="0"/>
          </a:p>
        </p:txBody>
      </p:sp>
      <p:pic>
        <p:nvPicPr>
          <p:cNvPr id="50181" name="Picture 4" descr="day16mux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1953" y="4495800"/>
            <a:ext cx="500204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9222A5-A914-1641-AC3A-7F2A8CBD0145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4343400"/>
            <a:ext cx="3808518" cy="1955407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How do we program full adder?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971800"/>
            <a:ext cx="8674100" cy="295991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FPGA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Programmable gates + wiring</a:t>
            </a:r>
          </a:p>
          <a:p>
            <a:pPr lvl="1"/>
            <a:r>
              <a:rPr lang="en-US" dirty="0"/>
              <a:t>(both built from </a:t>
            </a:r>
            <a:r>
              <a:rPr lang="en-US" dirty="0" err="1"/>
              <a:t>muxes</a:t>
            </a:r>
            <a:r>
              <a:rPr lang="en-US" dirty="0"/>
              <a:t> </a:t>
            </a:r>
            <a:r>
              <a:rPr lang="en-US" dirty="0" err="1"/>
              <a:t>w</a:t>
            </a:r>
            <a:r>
              <a:rPr lang="en-US" dirty="0"/>
              <a:t>/ </a:t>
            </a:r>
            <a:r>
              <a:rPr lang="en-US" dirty="0" err="1"/>
              <a:t>config</a:t>
            </a:r>
            <a:r>
              <a:rPr lang="en-US" dirty="0"/>
              <a:t>. bits)</a:t>
            </a:r>
          </a:p>
          <a:p>
            <a:r>
              <a:rPr lang="en-US" dirty="0"/>
              <a:t>Can wire up any collection of gates</a:t>
            </a:r>
          </a:p>
          <a:p>
            <a:pPr lvl="1"/>
            <a:r>
              <a:rPr lang="en-US" dirty="0"/>
              <a:t>Like a gate array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Simplistic FPGA</a:t>
            </a:r>
            <a:br>
              <a:rPr lang="en-US" dirty="0"/>
            </a:br>
            <a:r>
              <a:rPr lang="en-US" dirty="0"/>
              <a:t>(illustrate possibility)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305800" cy="4114800"/>
          </a:xfrm>
        </p:spPr>
        <p:txBody>
          <a:bodyPr/>
          <a:lstStyle/>
          <a:p>
            <a:r>
              <a:rPr lang="en-US" dirty="0"/>
              <a:t>Every LUT input has a </a:t>
            </a:r>
            <a:r>
              <a:rPr lang="en-US" dirty="0" err="1"/>
              <a:t>mux</a:t>
            </a:r>
            <a:endParaRPr lang="en-US" dirty="0"/>
          </a:p>
          <a:p>
            <a:r>
              <a:rPr lang="en-US" dirty="0"/>
              <a:t>Every such </a:t>
            </a:r>
            <a:r>
              <a:rPr lang="en-US" dirty="0" err="1"/>
              <a:t>mux</a:t>
            </a:r>
            <a:r>
              <a:rPr lang="en-US" dirty="0"/>
              <a:t> has </a:t>
            </a:r>
            <a:r>
              <a:rPr lang="en-US" dirty="0" err="1"/>
              <a:t>m</a:t>
            </a:r>
            <a:r>
              <a:rPr lang="en-US" dirty="0"/>
              <a:t>=(N+I) inputs</a:t>
            </a:r>
          </a:p>
          <a:p>
            <a:pPr lvl="1"/>
            <a:r>
              <a:rPr lang="en-US" dirty="0"/>
              <a:t>An input for each LUT output  (N 2-LUTs)</a:t>
            </a:r>
          </a:p>
          <a:p>
            <a:pPr lvl="1"/>
            <a:r>
              <a:rPr lang="en-US" dirty="0"/>
              <a:t>An input for each Circuit Input (I Circuit inputs)</a:t>
            </a:r>
          </a:p>
          <a:p>
            <a:r>
              <a:rPr lang="en-US" dirty="0"/>
              <a:t>Each Circuit Output has an </a:t>
            </a:r>
            <a:r>
              <a:rPr lang="en-US" dirty="0" err="1"/>
              <a:t>m</a:t>
            </a:r>
            <a:r>
              <a:rPr lang="en-US" dirty="0"/>
              <a:t>-input </a:t>
            </a:r>
            <a:r>
              <a:rPr lang="en-US" dirty="0" err="1"/>
              <a:t>mux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343400"/>
            <a:ext cx="6769100" cy="23098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Message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876800"/>
          </a:xfrm>
        </p:spPr>
        <p:txBody>
          <a:bodyPr/>
          <a:lstStyle/>
          <a:p>
            <a:r>
              <a:rPr lang="en-US" dirty="0"/>
              <a:t>Custom accelerators efficient for large computations</a:t>
            </a:r>
          </a:p>
          <a:p>
            <a:pPr lvl="1"/>
            <a:r>
              <a:rPr lang="en-US" dirty="0"/>
              <a:t>Exploit Instruction-level parallelism</a:t>
            </a:r>
          </a:p>
          <a:p>
            <a:pPr lvl="1"/>
            <a:r>
              <a:rPr lang="en-US" dirty="0"/>
              <a:t>Run many low-level operations in parallel</a:t>
            </a:r>
          </a:p>
          <a:p>
            <a:r>
              <a:rPr lang="en-US" dirty="0"/>
              <a:t>Field Programmable Gate Arrays (</a:t>
            </a:r>
            <a:r>
              <a:rPr lang="en-US" dirty="0" err="1"/>
              <a:t>FPGAs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Allow post-fabrication configuration of custom accelerator pipelines</a:t>
            </a:r>
          </a:p>
          <a:p>
            <a:pPr lvl="1"/>
            <a:r>
              <a:rPr lang="en-US" dirty="0"/>
              <a:t>Can offer high computational capacity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Simplistic FPGA</a:t>
            </a:r>
            <a:br>
              <a:rPr lang="en-US" dirty="0"/>
            </a:br>
            <a:r>
              <a:rPr lang="en-US" dirty="0"/>
              <a:t>(illustrate possibility)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305800" cy="4114800"/>
          </a:xfrm>
        </p:spPr>
        <p:txBody>
          <a:bodyPr/>
          <a:lstStyle/>
          <a:p>
            <a:r>
              <a:rPr lang="en-US" sz="2800" dirty="0"/>
              <a:t>N 2-LUTs, I Circuit Inputs, O Circuit Outputs</a:t>
            </a:r>
          </a:p>
          <a:p>
            <a:r>
              <a:rPr lang="en-US" sz="2800" dirty="0"/>
              <a:t>2N+O </a:t>
            </a:r>
            <a:r>
              <a:rPr lang="en-US" sz="2800" dirty="0" err="1"/>
              <a:t>muxes</a:t>
            </a:r>
            <a:r>
              <a:rPr lang="en-US" sz="2800" dirty="0"/>
              <a:t> to connect</a:t>
            </a:r>
          </a:p>
          <a:p>
            <a:r>
              <a:rPr lang="en-US" dirty="0">
                <a:solidFill>
                  <a:srgbClr val="0000FF"/>
                </a:solidFill>
              </a:rPr>
              <a:t>Can build </a:t>
            </a:r>
            <a:r>
              <a:rPr lang="en-US" b="1" dirty="0">
                <a:solidFill>
                  <a:srgbClr val="0000FF"/>
                </a:solidFill>
              </a:rPr>
              <a:t>any</a:t>
            </a:r>
            <a:r>
              <a:rPr lang="en-US" dirty="0">
                <a:solidFill>
                  <a:srgbClr val="0000FF"/>
                </a:solidFill>
              </a:rPr>
              <a:t> combinational logic circuit that doesn’t need more than N 2-input gates, I inputs, O outputs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267200"/>
            <a:ext cx="6769100" cy="230986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Preclass</a:t>
            </a:r>
            <a:r>
              <a:rPr lang="en-US" dirty="0">
                <a:solidFill>
                  <a:schemeClr val="tx1"/>
                </a:solidFill>
              </a:rPr>
              <a:t> 3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How big is an m-input mux?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455" y="1694688"/>
            <a:ext cx="8153400" cy="41148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In terms of 2-input </a:t>
            </a:r>
            <a:r>
              <a:rPr lang="en-US" dirty="0" err="1">
                <a:solidFill>
                  <a:srgbClr val="FF6600"/>
                </a:solidFill>
              </a:rPr>
              <a:t>muxes</a:t>
            </a:r>
            <a:r>
              <a:rPr lang="en-US" dirty="0">
                <a:solidFill>
                  <a:srgbClr val="FF6600"/>
                </a:solidFill>
              </a:rPr>
              <a:t>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Warmup: how many for 4-input (</a:t>
            </a:r>
            <a:r>
              <a:rPr lang="en-US" dirty="0" err="1">
                <a:solidFill>
                  <a:srgbClr val="FF6600"/>
                </a:solidFill>
              </a:rPr>
              <a:t>Preclass</a:t>
            </a:r>
            <a:r>
              <a:rPr lang="en-US" dirty="0">
                <a:solidFill>
                  <a:srgbClr val="FF6600"/>
                </a:solidFill>
              </a:rPr>
              <a:t> 2)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Warmup: how many for 8-input (below)</a:t>
            </a:r>
          </a:p>
          <a:p>
            <a:pPr lvl="1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6" name="Picture 5" descr="mux8_mux2_tree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06792" y="4099052"/>
            <a:ext cx="5282984" cy="2565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0600" y="3487219"/>
            <a:ext cx="5350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+mn-lt"/>
              </a:rPr>
              <a:t>m</a:t>
            </a:r>
            <a:r>
              <a:rPr lang="en-US" dirty="0">
                <a:latin typeface="+mn-lt"/>
              </a:rPr>
              <a:t> inputs – what we are selecting from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10400" y="4191000"/>
            <a:ext cx="174814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log</a:t>
            </a:r>
            <a:r>
              <a:rPr lang="en-US" baseline="-25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(m) bits</a:t>
            </a:r>
          </a:p>
          <a:p>
            <a:r>
              <a:rPr lang="en-US" dirty="0">
                <a:latin typeface="+mn-lt"/>
              </a:rPr>
              <a:t>to select</a:t>
            </a:r>
          </a:p>
          <a:p>
            <a:r>
              <a:rPr lang="en-US" dirty="0">
                <a:latin typeface="+mn-lt"/>
              </a:rPr>
              <a:t>which input</a:t>
            </a:r>
          </a:p>
          <a:p>
            <a:r>
              <a:rPr lang="en-US" dirty="0">
                <a:latin typeface="+mn-lt"/>
              </a:rPr>
              <a:t>routed to</a:t>
            </a:r>
          </a:p>
          <a:p>
            <a:r>
              <a:rPr lang="en-US" dirty="0">
                <a:latin typeface="+mn-lt"/>
              </a:rPr>
              <a:t>output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552B5D3-CDF7-3240-9134-2ABA7B267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Math: Series Sums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2C4DE1E-8006-5544-B7CF-52C763A6D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92" y="2057400"/>
            <a:ext cx="7772400" cy="4114800"/>
          </a:xfrm>
        </p:spPr>
        <p:txBody>
          <a:bodyPr/>
          <a:lstStyle/>
          <a:p>
            <a:r>
              <a:rPr lang="en-US" dirty="0"/>
              <a:t>A</a:t>
            </a:r>
            <a:r>
              <a:rPr lang="en-US" baseline="-25000" dirty="0"/>
              <a:t>0</a:t>
            </a:r>
            <a:r>
              <a:rPr lang="en-US" dirty="0"/>
              <a:t>(1+r+r</a:t>
            </a:r>
            <a:r>
              <a:rPr lang="en-US" baseline="30000" dirty="0"/>
              <a:t>2</a:t>
            </a:r>
            <a:r>
              <a:rPr lang="en-US" dirty="0"/>
              <a:t>+r</a:t>
            </a:r>
            <a:r>
              <a:rPr lang="en-US" baseline="30000" dirty="0"/>
              <a:t>3</a:t>
            </a:r>
            <a:r>
              <a:rPr lang="en-US" dirty="0"/>
              <a:t>+r</a:t>
            </a:r>
            <a:r>
              <a:rPr lang="en-US" baseline="30000" dirty="0"/>
              <a:t>4</a:t>
            </a:r>
            <a:r>
              <a:rPr lang="en-US" dirty="0"/>
              <a:t>+…)</a:t>
            </a:r>
          </a:p>
          <a:p>
            <a:r>
              <a:rPr lang="en-US" dirty="0"/>
              <a:t>A</a:t>
            </a:r>
            <a:r>
              <a:rPr lang="en-US" baseline="-25000" dirty="0"/>
              <a:t>0</a:t>
            </a:r>
            <a:r>
              <a:rPr lang="en-US" dirty="0"/>
              <a:t>(1+r+r</a:t>
            </a:r>
            <a:r>
              <a:rPr lang="en-US" baseline="30000" dirty="0"/>
              <a:t>2</a:t>
            </a:r>
            <a:r>
              <a:rPr lang="en-US" dirty="0"/>
              <a:t>+r</a:t>
            </a:r>
            <a:r>
              <a:rPr lang="en-US" baseline="30000" dirty="0"/>
              <a:t>3</a:t>
            </a:r>
            <a:r>
              <a:rPr lang="en-US" dirty="0"/>
              <a:t>+r</a:t>
            </a:r>
            <a:r>
              <a:rPr lang="en-US" baseline="30000" dirty="0"/>
              <a:t>4</a:t>
            </a:r>
            <a:r>
              <a:rPr lang="en-US" dirty="0"/>
              <a:t>+…)*(1-r)</a:t>
            </a:r>
            <a:br>
              <a:rPr lang="en-US" dirty="0"/>
            </a:br>
            <a:r>
              <a:rPr lang="en-US" dirty="0"/>
              <a:t>=A</a:t>
            </a:r>
            <a:r>
              <a:rPr lang="en-US" baseline="-25000" dirty="0"/>
              <a:t>0</a:t>
            </a:r>
            <a:r>
              <a:rPr lang="en-US" dirty="0"/>
              <a:t>+ A</a:t>
            </a:r>
            <a:r>
              <a:rPr lang="en-US" baseline="-25000" dirty="0"/>
              <a:t>0 </a:t>
            </a:r>
            <a:r>
              <a:rPr lang="en-US" dirty="0"/>
              <a:t>r+ A</a:t>
            </a:r>
            <a:r>
              <a:rPr lang="en-US" baseline="-25000" dirty="0"/>
              <a:t>0 </a:t>
            </a:r>
            <a:r>
              <a:rPr lang="en-US" dirty="0"/>
              <a:t>r</a:t>
            </a:r>
            <a:r>
              <a:rPr lang="en-US" baseline="30000" dirty="0"/>
              <a:t>2</a:t>
            </a:r>
            <a:r>
              <a:rPr lang="en-US" dirty="0"/>
              <a:t>+ A</a:t>
            </a:r>
            <a:r>
              <a:rPr lang="en-US" baseline="-25000" dirty="0"/>
              <a:t>0 </a:t>
            </a:r>
            <a:r>
              <a:rPr lang="en-US" dirty="0"/>
              <a:t>r</a:t>
            </a:r>
            <a:r>
              <a:rPr lang="en-US" baseline="30000" dirty="0"/>
              <a:t>3</a:t>
            </a:r>
            <a:r>
              <a:rPr lang="en-US" dirty="0"/>
              <a:t>+ A</a:t>
            </a:r>
            <a:r>
              <a:rPr lang="en-US" baseline="-25000" dirty="0"/>
              <a:t>0 </a:t>
            </a:r>
            <a:r>
              <a:rPr lang="en-US" dirty="0"/>
              <a:t>r</a:t>
            </a:r>
            <a:r>
              <a:rPr lang="en-US" baseline="30000" dirty="0"/>
              <a:t>4</a:t>
            </a:r>
            <a:r>
              <a:rPr lang="en-US" dirty="0"/>
              <a:t>+…</a:t>
            </a:r>
            <a:br>
              <a:rPr lang="en-US" dirty="0"/>
            </a:br>
            <a:r>
              <a:rPr lang="en-US" dirty="0"/>
              <a:t>       - A</a:t>
            </a:r>
            <a:r>
              <a:rPr lang="en-US" baseline="-25000" dirty="0"/>
              <a:t>0 </a:t>
            </a:r>
            <a:r>
              <a:rPr lang="en-US" dirty="0"/>
              <a:t>r - A</a:t>
            </a:r>
            <a:r>
              <a:rPr lang="en-US" baseline="-25000" dirty="0"/>
              <a:t>0 </a:t>
            </a:r>
            <a:r>
              <a:rPr lang="en-US" dirty="0"/>
              <a:t>r</a:t>
            </a:r>
            <a:r>
              <a:rPr lang="en-US" baseline="30000" dirty="0"/>
              <a:t>2 </a:t>
            </a:r>
            <a:r>
              <a:rPr lang="en-US" dirty="0"/>
              <a:t>- A</a:t>
            </a:r>
            <a:r>
              <a:rPr lang="en-US" baseline="-25000" dirty="0"/>
              <a:t>0 </a:t>
            </a:r>
            <a:r>
              <a:rPr lang="en-US" dirty="0"/>
              <a:t>r</a:t>
            </a:r>
            <a:r>
              <a:rPr lang="en-US" baseline="30000" dirty="0"/>
              <a:t>3 </a:t>
            </a:r>
            <a:r>
              <a:rPr lang="en-US" dirty="0"/>
              <a:t>- A</a:t>
            </a:r>
            <a:r>
              <a:rPr lang="en-US" baseline="-25000" dirty="0"/>
              <a:t>0 </a:t>
            </a:r>
            <a:r>
              <a:rPr lang="en-US" dirty="0"/>
              <a:t>r</a:t>
            </a:r>
            <a:r>
              <a:rPr lang="en-US" baseline="30000" dirty="0"/>
              <a:t>4</a:t>
            </a:r>
            <a:r>
              <a:rPr lang="en-US" dirty="0"/>
              <a:t>-…</a:t>
            </a:r>
            <a:br>
              <a:rPr lang="en-US" dirty="0"/>
            </a:br>
            <a:r>
              <a:rPr lang="en-US" dirty="0"/>
              <a:t>= A</a:t>
            </a:r>
            <a:r>
              <a:rPr lang="en-US" baseline="-25000" dirty="0"/>
              <a:t>0                                                        </a:t>
            </a:r>
            <a:r>
              <a:rPr lang="en-US" dirty="0"/>
              <a:t>(when r&lt;1)</a:t>
            </a:r>
            <a:endParaRPr lang="en-US" baseline="-25000" dirty="0"/>
          </a:p>
          <a:p>
            <a:r>
              <a:rPr lang="en-US" dirty="0"/>
              <a:t>A</a:t>
            </a:r>
            <a:r>
              <a:rPr lang="en-US" baseline="-25000" dirty="0"/>
              <a:t>0</a:t>
            </a:r>
            <a:r>
              <a:rPr lang="en-US" dirty="0"/>
              <a:t>(1+r+r</a:t>
            </a:r>
            <a:r>
              <a:rPr lang="en-US" baseline="30000" dirty="0"/>
              <a:t>2</a:t>
            </a:r>
            <a:r>
              <a:rPr lang="en-US" dirty="0"/>
              <a:t>+r</a:t>
            </a:r>
            <a:r>
              <a:rPr lang="en-US" baseline="30000" dirty="0"/>
              <a:t>3</a:t>
            </a:r>
            <a:r>
              <a:rPr lang="en-US" dirty="0"/>
              <a:t>+r</a:t>
            </a:r>
            <a:r>
              <a:rPr lang="en-US" baseline="30000" dirty="0"/>
              <a:t>4</a:t>
            </a:r>
            <a:r>
              <a:rPr lang="en-US" dirty="0"/>
              <a:t>+…)*(1-r)=A</a:t>
            </a:r>
            <a:r>
              <a:rPr lang="en-US" baseline="-25000" dirty="0"/>
              <a:t>0</a:t>
            </a:r>
          </a:p>
          <a:p>
            <a:r>
              <a:rPr lang="en-US" dirty="0"/>
              <a:t>A</a:t>
            </a:r>
            <a:r>
              <a:rPr lang="en-US" baseline="-25000" dirty="0"/>
              <a:t>0</a:t>
            </a:r>
            <a:r>
              <a:rPr lang="en-US" dirty="0"/>
              <a:t>(1+r+r</a:t>
            </a:r>
            <a:r>
              <a:rPr lang="en-US" baseline="30000" dirty="0"/>
              <a:t>2</a:t>
            </a:r>
            <a:r>
              <a:rPr lang="en-US" dirty="0"/>
              <a:t>+r</a:t>
            </a:r>
            <a:r>
              <a:rPr lang="en-US" baseline="30000" dirty="0"/>
              <a:t>3</a:t>
            </a:r>
            <a:r>
              <a:rPr lang="en-US" dirty="0"/>
              <a:t>+r</a:t>
            </a:r>
            <a:r>
              <a:rPr lang="en-US" baseline="30000" dirty="0"/>
              <a:t>4</a:t>
            </a:r>
            <a:r>
              <a:rPr lang="en-US" dirty="0"/>
              <a:t>+…)=A</a:t>
            </a:r>
            <a:r>
              <a:rPr lang="en-US" baseline="-25000" dirty="0"/>
              <a:t>0</a:t>
            </a:r>
            <a:r>
              <a:rPr lang="en-US" dirty="0"/>
              <a:t>/(1-r)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D1C1C-91DF-D041-A365-8574C8B42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6FB4F-DEE1-3A41-86A4-834841510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60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196B9-F08C-C04E-974A-67E6BEC46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Receding Sum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9923463-020C-614A-BD9D-A423905B35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0800" y="2514600"/>
            <a:ext cx="3484605" cy="350266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9E118-20C9-B342-BA9A-D4DAAC31E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E9A53B-FEAA-D74A-B587-D7C50EB5C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5162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Simplistic FPGA</a:t>
            </a:r>
            <a:br>
              <a:rPr lang="en-US" dirty="0"/>
            </a:br>
            <a:r>
              <a:rPr lang="en-US" dirty="0"/>
              <a:t>(</a:t>
            </a:r>
            <a:r>
              <a:rPr lang="en-US" sz="3600" dirty="0"/>
              <a:t>illustrate possibility…and expense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305800" cy="4114800"/>
          </a:xfrm>
        </p:spPr>
        <p:txBody>
          <a:bodyPr/>
          <a:lstStyle/>
          <a:p>
            <a:r>
              <a:rPr lang="en-US" dirty="0"/>
              <a:t>2N+O </a:t>
            </a:r>
            <a:r>
              <a:rPr lang="en-US" dirty="0" err="1"/>
              <a:t>m</a:t>
            </a:r>
            <a:r>
              <a:rPr lang="en-US" dirty="0"/>
              <a:t>-input </a:t>
            </a:r>
            <a:r>
              <a:rPr lang="en-US" dirty="0" err="1"/>
              <a:t>muxs</a:t>
            </a:r>
            <a:r>
              <a:rPr lang="en-US" dirty="0"/>
              <a:t>; </a:t>
            </a:r>
            <a:r>
              <a:rPr lang="en-US" dirty="0" err="1"/>
              <a:t>m</a:t>
            </a:r>
            <a:r>
              <a:rPr lang="en-US" dirty="0"/>
              <a:t>=N+I</a:t>
            </a:r>
          </a:p>
          <a:p>
            <a:r>
              <a:rPr lang="en-US" dirty="0"/>
              <a:t>Each </a:t>
            </a:r>
            <a:r>
              <a:rPr lang="en-US" dirty="0" err="1"/>
              <a:t>m</a:t>
            </a:r>
            <a:r>
              <a:rPr lang="en-US" dirty="0"/>
              <a:t>-input </a:t>
            </a:r>
            <a:r>
              <a:rPr lang="en-US" dirty="0" err="1"/>
              <a:t>mux</a:t>
            </a:r>
            <a:r>
              <a:rPr lang="en-US" dirty="0"/>
              <a:t> is m-1 2-input </a:t>
            </a:r>
            <a:r>
              <a:rPr lang="en-US" dirty="0" err="1"/>
              <a:t>muxes</a:t>
            </a:r>
            <a:endParaRPr lang="en-US" dirty="0"/>
          </a:p>
          <a:p>
            <a:r>
              <a:rPr lang="en-US" dirty="0"/>
              <a:t>Requires: (2N+O)*(N+I-1) 2-input </a:t>
            </a:r>
            <a:r>
              <a:rPr lang="en-US" dirty="0" err="1"/>
              <a:t>muxes</a:t>
            </a:r>
            <a:endParaRPr lang="en-US" dirty="0"/>
          </a:p>
          <a:p>
            <a:r>
              <a:rPr lang="en-US" dirty="0" err="1"/>
              <a:t>Mux</a:t>
            </a:r>
            <a:r>
              <a:rPr lang="en-US" dirty="0"/>
              <a:t> area grows as ~N</a:t>
            </a:r>
            <a:r>
              <a:rPr lang="en-US" baseline="30000" dirty="0"/>
              <a:t>2  </a:t>
            </a:r>
            <a:endParaRPr lang="en-US" dirty="0"/>
          </a:p>
          <a:p>
            <a:pPr lvl="1"/>
            <a:r>
              <a:rPr lang="en-US" dirty="0"/>
              <a:t>when gate (LUT) area grows as 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419600"/>
            <a:ext cx="6769100" cy="23098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Interconnect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Fully connected mux input is too expensive</a:t>
            </a:r>
          </a:p>
          <a:p>
            <a:pPr lvl="1"/>
            <a:r>
              <a:rPr lang="en-US" dirty="0"/>
              <a:t>…and not necessary</a:t>
            </a:r>
          </a:p>
          <a:p>
            <a:r>
              <a:rPr lang="en-US" dirty="0"/>
              <a:t>Want</a:t>
            </a:r>
          </a:p>
          <a:p>
            <a:pPr lvl="1"/>
            <a:r>
              <a:rPr lang="en-US" dirty="0"/>
              <a:t>To be able to wire up gates</a:t>
            </a:r>
          </a:p>
          <a:p>
            <a:pPr lvl="1"/>
            <a:r>
              <a:rPr lang="en-US" dirty="0"/>
              <a:t>Economical with wires and </a:t>
            </a:r>
            <a:r>
              <a:rPr lang="en-US" dirty="0" err="1"/>
              <a:t>muxes</a:t>
            </a:r>
            <a:endParaRPr lang="en-US" dirty="0"/>
          </a:p>
          <a:p>
            <a:pPr lvl="2"/>
            <a:r>
              <a:rPr lang="en-US" dirty="0"/>
              <a:t>…and configuration bits</a:t>
            </a:r>
          </a:p>
          <a:p>
            <a:pPr lvl="1"/>
            <a:r>
              <a:rPr lang="en-US" dirty="0"/>
              <a:t>Exploit locality (keep wires short)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Simple FPGA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066800"/>
            <a:ext cx="5796437" cy="53721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FPGA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905000"/>
            <a:ext cx="8475414" cy="4354657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Flip-Flops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7772400" cy="4114800"/>
          </a:xfrm>
        </p:spPr>
        <p:txBody>
          <a:bodyPr/>
          <a:lstStyle/>
          <a:p>
            <a:r>
              <a:rPr lang="en-US" dirty="0"/>
              <a:t>Want to be able to pipeline logic</a:t>
            </a:r>
          </a:p>
          <a:p>
            <a:r>
              <a:rPr lang="en-US" dirty="0"/>
              <a:t>…and generally hold state</a:t>
            </a:r>
          </a:p>
          <a:p>
            <a:pPr lvl="1"/>
            <a:r>
              <a:rPr lang="en-US" dirty="0"/>
              <a:t>E.g. implement hold Input-N in </a:t>
            </a:r>
            <a:r>
              <a:rPr lang="en-US" dirty="0" err="1"/>
              <a:t>preclass</a:t>
            </a:r>
            <a:r>
              <a:rPr lang="en-US" dirty="0"/>
              <a:t> 1</a:t>
            </a:r>
          </a:p>
          <a:p>
            <a:r>
              <a:rPr lang="en-US" dirty="0"/>
              <a:t>Add optional flip-flop on each gate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0488" y="4114800"/>
            <a:ext cx="3358939" cy="2495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FPGA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42" y="2438400"/>
            <a:ext cx="8949558" cy="352845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Accelerator </a:t>
            </a:r>
            <a:r>
              <a:rPr lang="en-US" dirty="0" err="1"/>
              <a:t>Datapaths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B10AF-5E98-D541-A2B0-D1503240597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dirty="0"/>
              <a:t>FPGA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7772400" cy="4419600"/>
          </a:xfrm>
        </p:spPr>
        <p:txBody>
          <a:bodyPr/>
          <a:lstStyle/>
          <a:p>
            <a:r>
              <a:rPr lang="en-US" dirty="0"/>
              <a:t>Raises many architectural design questions</a:t>
            </a:r>
          </a:p>
          <a:p>
            <a:pPr lvl="1"/>
            <a:r>
              <a:rPr lang="en-US" dirty="0"/>
              <a:t>How big (many inputs) should the gates have?</a:t>
            </a:r>
          </a:p>
          <a:p>
            <a:pPr lvl="2"/>
            <a:r>
              <a:rPr lang="en-US" dirty="0"/>
              <a:t>Are </a:t>
            </a:r>
            <a:r>
              <a:rPr lang="en-US" dirty="0" err="1"/>
              <a:t>LUTs</a:t>
            </a:r>
            <a:r>
              <a:rPr lang="en-US" dirty="0"/>
              <a:t> really the right thing…</a:t>
            </a:r>
          </a:p>
          <a:p>
            <a:pPr lvl="1"/>
            <a:r>
              <a:rPr lang="en-US" dirty="0"/>
              <a:t>How rich is the interconnect?</a:t>
            </a:r>
          </a:p>
          <a:p>
            <a:pPr lvl="2"/>
            <a:r>
              <a:rPr lang="en-US" dirty="0"/>
              <a:t>Wires/channel</a:t>
            </a:r>
          </a:p>
          <a:p>
            <a:pPr lvl="2"/>
            <a:r>
              <a:rPr lang="en-US" dirty="0"/>
              <a:t>Wire length</a:t>
            </a:r>
          </a:p>
          <a:p>
            <a:pPr lvl="2"/>
            <a:r>
              <a:rPr lang="en-US" dirty="0"/>
              <a:t>Switching options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</a:t>
            </a:r>
            <a:r>
              <a:rPr lang="en-US" dirty="0" err="1"/>
              <a:t>FPGAs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Logic Blocks</a:t>
            </a:r>
          </a:p>
          <a:p>
            <a:pPr lvl="1"/>
            <a:r>
              <a:rPr lang="en-US" dirty="0"/>
              <a:t>hardwired fast-carry logic</a:t>
            </a:r>
          </a:p>
          <a:p>
            <a:pPr lvl="2"/>
            <a:r>
              <a:rPr lang="en-US" dirty="0"/>
              <a:t>Can implement adder bit in single “LUT”</a:t>
            </a:r>
          </a:p>
          <a:p>
            <a:pPr lvl="1"/>
            <a:r>
              <a:rPr lang="en-US" dirty="0"/>
              <a:t>Speed optimized: 6-LUTs</a:t>
            </a:r>
          </a:p>
          <a:p>
            <a:pPr lvl="1"/>
            <a:r>
              <a:rPr lang="en-US" dirty="0"/>
              <a:t>Energy, Cost optimization: 4-LUTs </a:t>
            </a:r>
          </a:p>
          <a:p>
            <a:pPr lvl="1"/>
            <a:r>
              <a:rPr lang="en-US" dirty="0"/>
              <a:t>Clusters many </a:t>
            </a:r>
            <a:r>
              <a:rPr lang="en-US" dirty="0" err="1"/>
              <a:t>LUTs</a:t>
            </a:r>
            <a:r>
              <a:rPr lang="en-US" dirty="0"/>
              <a:t> into a tile</a:t>
            </a:r>
          </a:p>
          <a:p>
            <a:r>
              <a:rPr lang="en-US" dirty="0"/>
              <a:t>Interconnect</a:t>
            </a:r>
          </a:p>
          <a:p>
            <a:pPr lvl="1"/>
            <a:r>
              <a:rPr lang="en-US" dirty="0"/>
              <a:t>Mesh, segments of length 4 and longer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than </a:t>
            </a:r>
            <a:r>
              <a:rPr lang="en-US" dirty="0" err="1"/>
              <a:t>LUTs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Should there be more than </a:t>
            </a:r>
            <a:r>
              <a:rPr lang="en-US" dirty="0" err="1"/>
              <a:t>LUTs</a:t>
            </a:r>
            <a:r>
              <a:rPr lang="en-US" dirty="0"/>
              <a:t> in the “array” fabric?</a:t>
            </a:r>
          </a:p>
          <a:p>
            <a:r>
              <a:rPr lang="en-US" dirty="0">
                <a:solidFill>
                  <a:srgbClr val="FF6600"/>
                </a:solidFill>
              </a:rPr>
              <a:t>What else might we want?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Embedded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r>
              <a:rPr lang="en-US" dirty="0"/>
              <a:t>One flip-flop per LUT doesn’t store state densely</a:t>
            </a:r>
          </a:p>
          <a:p>
            <a:r>
              <a:rPr lang="en-US" dirty="0"/>
              <a:t>Want memory close to logic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3581400"/>
            <a:ext cx="3215150" cy="3074091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 Memory in Array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Replace logic clusters</a:t>
            </a:r>
          </a:p>
          <a:p>
            <a:r>
              <a:rPr lang="en-US" dirty="0"/>
              <a:t>Convenient to replace columns</a:t>
            </a:r>
          </a:p>
          <a:p>
            <a:pPr lvl="1"/>
            <a:r>
              <a:rPr lang="en-US" dirty="0"/>
              <a:t>Since area of memory may not match area of logic cluster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dirty="0"/>
              <a:t>Embedded Memory in FPGA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685800" y="1447800"/>
          <a:ext cx="7772406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1141-706A-D742-9CE7-16C1F66AF0D7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8600" y="762000"/>
            <a:ext cx="1159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Logic</a:t>
            </a:r>
          </a:p>
          <a:p>
            <a:r>
              <a:rPr lang="en-US" dirty="0">
                <a:latin typeface="+mn-lt"/>
              </a:rPr>
              <a:t>Cluster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09800" y="762000"/>
            <a:ext cx="12961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Memory</a:t>
            </a:r>
          </a:p>
          <a:p>
            <a:r>
              <a:rPr lang="en-US" dirty="0">
                <a:latin typeface="+mn-lt"/>
              </a:rPr>
              <a:t>Bank</a:t>
            </a:r>
          </a:p>
        </p:txBody>
      </p:sp>
      <p:cxnSp>
        <p:nvCxnSpPr>
          <p:cNvPr id="10" name="Straight Arrow Connector 9"/>
          <p:cNvCxnSpPr>
            <a:stCxn id="8" idx="2"/>
          </p:cNvCxnSpPr>
          <p:nvPr/>
        </p:nvCxnSpPr>
        <p:spPr bwMode="auto">
          <a:xfrm rot="5400000">
            <a:off x="2263536" y="1844061"/>
            <a:ext cx="845403" cy="34327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>
            <a:stCxn id="7" idx="2"/>
          </p:cNvCxnSpPr>
          <p:nvPr/>
        </p:nvCxnSpPr>
        <p:spPr bwMode="auto">
          <a:xfrm rot="16200000" flipH="1">
            <a:off x="667284" y="1734083"/>
            <a:ext cx="388203" cy="10602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4800600" y="1752600"/>
            <a:ext cx="16002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4800600" y="838200"/>
            <a:ext cx="16387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Memory</a:t>
            </a:r>
          </a:p>
          <a:p>
            <a:r>
              <a:rPr lang="en-US" dirty="0">
                <a:latin typeface="+mn-lt"/>
              </a:rPr>
              <a:t>Frequency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2000" y="5867400"/>
            <a:ext cx="7436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Memory banks on Xilinx called </a:t>
            </a:r>
            <a:r>
              <a:rPr lang="en-US" dirty="0" err="1">
                <a:latin typeface="+mn-lt"/>
              </a:rPr>
              <a:t>BRAMs</a:t>
            </a:r>
            <a:r>
              <a:rPr lang="en-US" dirty="0">
                <a:latin typeface="+mn-lt"/>
              </a:rPr>
              <a:t> (Block </a:t>
            </a:r>
            <a:r>
              <a:rPr lang="en-US" dirty="0" err="1">
                <a:latin typeface="+mn-lt"/>
              </a:rPr>
              <a:t>RAMs</a:t>
            </a:r>
            <a:r>
              <a:rPr lang="en-US" dirty="0">
                <a:latin typeface="+mn-lt"/>
              </a:rPr>
              <a:t>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Hardwired Multipliers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build multipliers out of </a:t>
            </a:r>
            <a:r>
              <a:rPr lang="en-US" dirty="0" err="1"/>
              <a:t>LUTs</a:t>
            </a:r>
            <a:endParaRPr lang="en-US" dirty="0"/>
          </a:p>
          <a:p>
            <a:pPr lvl="1"/>
            <a:r>
              <a:rPr lang="en-US" dirty="0"/>
              <a:t>Just as can implement multiplies on processor out of adds</a:t>
            </a:r>
          </a:p>
          <a:p>
            <a:r>
              <a:rPr lang="en-US" dirty="0"/>
              <a:t>But, custom multiplier is smaller than LUT-configured multiplier</a:t>
            </a:r>
          </a:p>
          <a:p>
            <a:pPr lvl="1"/>
            <a:r>
              <a:rPr lang="en-US" dirty="0"/>
              <a:t>…and multipliers common in signal processing, scientific/engineering compute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Multiplier Integration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r>
              <a:rPr lang="en-US" dirty="0"/>
              <a:t>Integrate like memories</a:t>
            </a:r>
          </a:p>
          <a:p>
            <a:pPr lvl="1"/>
            <a:r>
              <a:rPr lang="en-US" dirty="0"/>
              <a:t>Replace columns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graphicFrame>
        <p:nvGraphicFramePr>
          <p:cNvPr id="7" name="Content Placeholder 5"/>
          <p:cNvGraphicFramePr>
            <a:graphicFrameLocks/>
          </p:cNvGraphicFramePr>
          <p:nvPr/>
        </p:nvGraphicFramePr>
        <p:xfrm>
          <a:off x="533400" y="2819400"/>
          <a:ext cx="7772406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FPGA Architecture Design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33600"/>
            <a:ext cx="7772400" cy="3962400"/>
          </a:xfrm>
        </p:spPr>
        <p:txBody>
          <a:bodyPr/>
          <a:lstStyle/>
          <a:p>
            <a:r>
              <a:rPr lang="en-US" dirty="0"/>
              <a:t>Size of Memories? Multipliers?</a:t>
            </a:r>
          </a:p>
          <a:p>
            <a:r>
              <a:rPr lang="en-US" dirty="0"/>
              <a:t>Mix of </a:t>
            </a:r>
            <a:r>
              <a:rPr lang="en-US" dirty="0" err="1"/>
              <a:t>LUTs</a:t>
            </a:r>
            <a:r>
              <a:rPr lang="en-US" dirty="0"/>
              <a:t>, Memories, Multipliers?</a:t>
            </a:r>
          </a:p>
          <a:p>
            <a:r>
              <a:rPr lang="en-US" dirty="0"/>
              <a:t>Add processors? Floating-point?</a:t>
            </a:r>
          </a:p>
          <a:p>
            <a:r>
              <a:rPr lang="en-US" dirty="0"/>
              <a:t>Other hardwired blocks?</a:t>
            </a:r>
          </a:p>
          <a:p>
            <a:r>
              <a:rPr lang="en-US" dirty="0"/>
              <a:t>How manage configuration?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Zynq </a:t>
            </a:r>
            <a:r>
              <a:rPr lang="en-US" dirty="0" err="1"/>
              <a:t>MPSoC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Pipeline Graph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7772400" cy="4114800"/>
          </a:xfrm>
        </p:spPr>
        <p:txBody>
          <a:bodyPr/>
          <a:lstStyle/>
          <a:p>
            <a:r>
              <a:rPr lang="en-US" dirty="0"/>
              <a:t>Last time: pipelined simple loop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B1829E-AF60-0D4A-B690-4EC72B634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260" y="1467104"/>
            <a:ext cx="2631440" cy="52628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2287F3-8767-6542-8190-A294DFF73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632" y="3429000"/>
            <a:ext cx="410423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4753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402" y="884338"/>
            <a:ext cx="5781196" cy="5854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(p27)</a:t>
            </a:r>
          </a:p>
        </p:txBody>
      </p:sp>
    </p:spTree>
    <p:extLst>
      <p:ext uri="{BB962C8B-B14F-4D97-AF65-F5344CB8AC3E}">
        <p14:creationId xmlns:p14="http://schemas.microsoft.com/office/powerpoint/2010/main" val="13017806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ZU3EG (Ultra96)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6-LUTs:   70,560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DSP Blocks: 360</a:t>
            </a:r>
          </a:p>
          <a:p>
            <a:pPr lvl="1"/>
            <a:r>
              <a:rPr lang="en-US" dirty="0"/>
              <a:t>18x27 multiply, 48b accumulate</a:t>
            </a:r>
          </a:p>
          <a:p>
            <a:r>
              <a:rPr lang="en-US" dirty="0"/>
              <a:t>Block RAMs (BRAMs): 216</a:t>
            </a:r>
          </a:p>
          <a:p>
            <a:pPr lvl="1"/>
            <a:r>
              <a:rPr lang="en-US" dirty="0"/>
              <a:t>36Kb</a:t>
            </a:r>
          </a:p>
          <a:p>
            <a:pPr lvl="1"/>
            <a:r>
              <a:rPr lang="en-US" dirty="0"/>
              <a:t>Dual port</a:t>
            </a:r>
          </a:p>
          <a:p>
            <a:pPr lvl="1"/>
            <a:r>
              <a:rPr lang="en-US" dirty="0"/>
              <a:t>Up to 72b wide  (512x72)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634" y="259080"/>
            <a:ext cx="7772400" cy="1143000"/>
          </a:xfrm>
        </p:spPr>
        <p:txBody>
          <a:bodyPr/>
          <a:lstStyle/>
          <a:p>
            <a:r>
              <a:rPr lang="en-US" dirty="0"/>
              <a:t>DSP48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75369" y="6076188"/>
            <a:ext cx="6355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Xilinx UG579 </a:t>
            </a:r>
            <a:r>
              <a:rPr lang="en-US" dirty="0" err="1"/>
              <a:t>UltraScale</a:t>
            </a:r>
            <a:r>
              <a:rPr lang="en-US" dirty="0"/>
              <a:t> DSP Slice User’s Guide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443275-52EB-E14B-9600-E0EE7C43C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770888"/>
            <a:ext cx="8664868" cy="43053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D08A71-69F0-BA41-84AE-FF350C25B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416770"/>
            <a:ext cx="9067800" cy="2307629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 Capacity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compare between ARM/NEON and FPGA array?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Adder-bits/second?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Multiply-accumulators/second?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Capacity </a:t>
            </a:r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Density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572000"/>
          </a:xfrm>
        </p:spPr>
        <p:txBody>
          <a:bodyPr/>
          <a:lstStyle/>
          <a:p>
            <a:r>
              <a:rPr lang="en-US" dirty="0"/>
              <a:t>Says </a:t>
            </a:r>
            <a:r>
              <a:rPr lang="en-US" dirty="0" err="1"/>
              <a:t>Zynq</a:t>
            </a:r>
            <a:r>
              <a:rPr lang="en-US" dirty="0"/>
              <a:t> has high computational capacity in FPGA</a:t>
            </a:r>
          </a:p>
          <a:p>
            <a:r>
              <a:rPr lang="en-US" dirty="0"/>
              <a:t>More broadly</a:t>
            </a:r>
          </a:p>
          <a:p>
            <a:pPr lvl="1"/>
            <a:r>
              <a:rPr lang="en-US" dirty="0"/>
              <a:t>FPGA can have more compute/area than processor</a:t>
            </a:r>
          </a:p>
          <a:p>
            <a:pPr lvl="2"/>
            <a:r>
              <a:rPr lang="en-US" dirty="0"/>
              <a:t>E.g., more adder bits in some fixed area</a:t>
            </a:r>
          </a:p>
          <a:p>
            <a:pPr lvl="1"/>
            <a:r>
              <a:rPr lang="en-US" dirty="0"/>
              <a:t>SIMD can have more compute/area than processor</a:t>
            </a:r>
          </a:p>
          <a:p>
            <a:pPr lvl="2"/>
            <a:r>
              <a:rPr lang="en-US" dirty="0"/>
              <a:t>How wide SIMD can you exploit?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/>
              <a:t>FPGA Potential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382000" cy="4114800"/>
          </a:xfrm>
        </p:spPr>
        <p:txBody>
          <a:bodyPr/>
          <a:lstStyle/>
          <a:p>
            <a:r>
              <a:rPr lang="en-US" dirty="0"/>
              <a:t>FPGA Array has high raw capacity</a:t>
            </a:r>
          </a:p>
          <a:p>
            <a:r>
              <a:rPr lang="en-US" dirty="0"/>
              <a:t>Exploitable when computation has high regularity</a:t>
            </a:r>
          </a:p>
          <a:p>
            <a:pPr lvl="1"/>
            <a:r>
              <a:rPr lang="en-US" dirty="0"/>
              <a:t>Uses the same computation over-and-over</a:t>
            </a:r>
          </a:p>
          <a:p>
            <a:pPr lvl="1"/>
            <a:r>
              <a:rPr lang="en-US" dirty="0"/>
              <a:t>High throughput on a computation</a:t>
            </a:r>
          </a:p>
          <a:p>
            <a:pPr lvl="1"/>
            <a:r>
              <a:rPr lang="en-US" dirty="0"/>
              <a:t>Build customized accelerator pipeline to match the computation</a:t>
            </a:r>
          </a:p>
          <a:p>
            <a:r>
              <a:rPr lang="en-US" dirty="0"/>
              <a:t>Low-hanging fruit</a:t>
            </a:r>
          </a:p>
          <a:p>
            <a:pPr lvl="1"/>
            <a:r>
              <a:rPr lang="en-US" dirty="0"/>
              <a:t>Operator/function takes most of the compute time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/>
              <a:t>90/10 Rule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28800"/>
            <a:ext cx="8382000" cy="4572000"/>
          </a:xfrm>
        </p:spPr>
        <p:txBody>
          <a:bodyPr/>
          <a:lstStyle/>
          <a:p>
            <a:r>
              <a:rPr lang="en-US" dirty="0"/>
              <a:t>Observation that code is not used uniformly</a:t>
            </a:r>
          </a:p>
          <a:p>
            <a:r>
              <a:rPr lang="en-US" dirty="0"/>
              <a:t>90% of the time is spent in 10% of the code</a:t>
            </a:r>
          </a:p>
          <a:p>
            <a:r>
              <a:rPr lang="en-US" dirty="0"/>
              <a:t>Knuth: 50% of the time in 2% of the code</a:t>
            </a:r>
          </a:p>
          <a:p>
            <a:r>
              <a:rPr lang="en-US" dirty="0"/>
              <a:t>Opportunity</a:t>
            </a:r>
          </a:p>
          <a:p>
            <a:pPr lvl="1"/>
            <a:r>
              <a:rPr lang="en-US" dirty="0"/>
              <a:t>Build custom </a:t>
            </a:r>
            <a:r>
              <a:rPr lang="en-US" dirty="0" err="1"/>
              <a:t>datapath</a:t>
            </a:r>
            <a:r>
              <a:rPr lang="en-US" dirty="0"/>
              <a:t> in FPGA (hardware) for that 10% (or 2%) of the code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Big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7924800" cy="4114800"/>
          </a:xfrm>
        </p:spPr>
        <p:txBody>
          <a:bodyPr/>
          <a:lstStyle/>
          <a:p>
            <a:r>
              <a:rPr lang="en-US" dirty="0"/>
              <a:t>Custom accelerators efficient for large computations</a:t>
            </a:r>
          </a:p>
          <a:p>
            <a:pPr lvl="1"/>
            <a:r>
              <a:rPr lang="en-US" dirty="0"/>
              <a:t>Exploit Instruction-level parallelism</a:t>
            </a:r>
          </a:p>
          <a:p>
            <a:pPr lvl="1"/>
            <a:r>
              <a:rPr lang="en-US" dirty="0"/>
              <a:t>Run many low-level operations in parallel</a:t>
            </a:r>
          </a:p>
          <a:p>
            <a:r>
              <a:rPr lang="en-US" dirty="0"/>
              <a:t>Field Programmable Gate Arrays (</a:t>
            </a:r>
            <a:r>
              <a:rPr lang="en-US" dirty="0" err="1"/>
              <a:t>FPGAs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Allow post-fabrication configuration of custom accelerator pipelines</a:t>
            </a:r>
          </a:p>
          <a:p>
            <a:pPr lvl="1"/>
            <a:r>
              <a:rPr lang="en-US" dirty="0"/>
              <a:t>Can offer high computational capacity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Admin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8153400" cy="4114800"/>
          </a:xfrm>
        </p:spPr>
        <p:txBody>
          <a:bodyPr/>
          <a:lstStyle/>
          <a:p>
            <a:r>
              <a:rPr lang="en-US" dirty="0"/>
              <a:t>Reading for Day 9 on canvas</a:t>
            </a:r>
          </a:p>
          <a:p>
            <a:r>
              <a:rPr lang="en-US" dirty="0"/>
              <a:t>HW4 due Friday</a:t>
            </a:r>
          </a:p>
          <a:p>
            <a:pPr lvl="1"/>
            <a:r>
              <a:rPr lang="en-US" dirty="0"/>
              <a:t>lighter</a:t>
            </a:r>
          </a:p>
          <a:p>
            <a:r>
              <a:rPr lang="en-US" dirty="0"/>
              <a:t>HW5 out</a:t>
            </a:r>
          </a:p>
          <a:p>
            <a:pPr lvl="1"/>
            <a:r>
              <a:rPr lang="en-US" dirty="0"/>
              <a:t>Heavier – start early</a:t>
            </a:r>
          </a:p>
          <a:p>
            <a:pPr lvl="1"/>
            <a:r>
              <a:rPr lang="en-US" dirty="0" err="1"/>
              <a:t>SDSoC</a:t>
            </a:r>
            <a:r>
              <a:rPr lang="en-US" dirty="0"/>
              <a:t> synthesis slow (plan for it)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r>
              <a:rPr lang="en-US" dirty="0"/>
              <a:t>Pipeline for Unrolled Loop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143000"/>
            <a:ext cx="5809848" cy="52832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7772400" cy="41148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For fully unrolled loop shown, </a:t>
            </a:r>
            <a:br>
              <a:rPr lang="en-US" dirty="0">
                <a:solidFill>
                  <a:srgbClr val="FF6600"/>
                </a:solidFill>
              </a:rPr>
            </a:br>
            <a:r>
              <a:rPr lang="en-US" dirty="0">
                <a:solidFill>
                  <a:srgbClr val="FF6600"/>
                </a:solidFill>
              </a:rPr>
              <a:t>how many instructions per pipeline cycle?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Add</a:t>
            </a:r>
          </a:p>
          <a:p>
            <a:pPr lvl="1"/>
            <a:r>
              <a:rPr lang="en-US" dirty="0" err="1">
                <a:solidFill>
                  <a:srgbClr val="FF6600"/>
                </a:solidFill>
              </a:rPr>
              <a:t>Mpy</a:t>
            </a:r>
            <a:endParaRPr lang="en-US" dirty="0">
              <a:solidFill>
                <a:srgbClr val="FF6600"/>
              </a:solidFill>
            </a:endParaRPr>
          </a:p>
          <a:p>
            <a:pPr lvl="1"/>
            <a:r>
              <a:rPr lang="en-US" dirty="0">
                <a:solidFill>
                  <a:srgbClr val="FF6600"/>
                </a:solidFill>
              </a:rPr>
              <a:t>Load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Store</a:t>
            </a:r>
          </a:p>
          <a:p>
            <a:pPr lvl="1"/>
            <a:endParaRPr lang="en-US" dirty="0">
              <a:solidFill>
                <a:srgbClr val="FF6600"/>
              </a:solidFill>
            </a:endParaRPr>
          </a:p>
          <a:p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2059850"/>
            <a:ext cx="5276447" cy="47981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Pipeline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compute equivalent of tens of “instructions” in a cycle</a:t>
            </a:r>
          </a:p>
          <a:p>
            <a:r>
              <a:rPr lang="en-US" dirty="0"/>
              <a:t>Wire up primitive operators</a:t>
            </a:r>
          </a:p>
          <a:p>
            <a:pPr lvl="1"/>
            <a:r>
              <a:rPr lang="en-US" dirty="0"/>
              <a:t>No indirection through register file, memory</a:t>
            </a:r>
          </a:p>
          <a:p>
            <a:r>
              <a:rPr lang="en-US" dirty="0"/>
              <a:t>Pipeline for operator latencies</a:t>
            </a:r>
          </a:p>
          <a:p>
            <a:r>
              <a:rPr lang="en-US" dirty="0"/>
              <a:t>Any dataflow graph of computational operations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772400" cy="4114800"/>
          </a:xfrm>
        </p:spPr>
        <p:txBody>
          <a:bodyPr/>
          <a:lstStyle/>
          <a:p>
            <a:r>
              <a:rPr lang="en-US" dirty="0"/>
              <a:t>Can assemble any custom operators</a:t>
            </a:r>
          </a:p>
          <a:p>
            <a:pPr lvl="1"/>
            <a:r>
              <a:rPr lang="en-US" dirty="0"/>
              <a:t>Ones may not have in generic processor</a:t>
            </a:r>
          </a:p>
          <a:p>
            <a:r>
              <a:rPr lang="en-US" dirty="0"/>
              <a:t>Processor</a:t>
            </a:r>
          </a:p>
          <a:p>
            <a:pPr lvl="1"/>
            <a:r>
              <a:rPr lang="en-US" dirty="0"/>
              <a:t>Add, bitwise-</a:t>
            </a:r>
            <a:r>
              <a:rPr lang="en-US" dirty="0" err="1"/>
              <a:t>xor</a:t>
            </a:r>
            <a:r>
              <a:rPr lang="en-US" dirty="0"/>
              <a:t>/and/or</a:t>
            </a:r>
          </a:p>
          <a:p>
            <a:pPr lvl="1"/>
            <a:r>
              <a:rPr lang="en-US" dirty="0"/>
              <a:t>Maybe: floating-point add, multiply</a:t>
            </a:r>
          </a:p>
          <a:p>
            <a:r>
              <a:rPr lang="en-US" dirty="0"/>
              <a:t>Less likely</a:t>
            </a:r>
          </a:p>
          <a:p>
            <a:pPr lvl="1"/>
            <a:r>
              <a:rPr lang="en-US" dirty="0"/>
              <a:t>Square-root, exponent, cosine, encryption (AES) step, polynomial evaluate, </a:t>
            </a:r>
            <a:br>
              <a:rPr lang="en-US" dirty="0"/>
            </a:br>
            <a:r>
              <a:rPr lang="en-US" dirty="0"/>
              <a:t>log-number-system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56954</TotalTime>
  <Words>1740</Words>
  <Application>Microsoft Macintosh PowerPoint</Application>
  <PresentationFormat>On-screen Show (4:3)</PresentationFormat>
  <Paragraphs>401</Paragraphs>
  <Slides>59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2" baseType="lpstr">
      <vt:lpstr>Arial</vt:lpstr>
      <vt:lpstr>Times New Roman</vt:lpstr>
      <vt:lpstr>Blank Presentation</vt:lpstr>
      <vt:lpstr>ESE532: System-on-a-Chip Architecture</vt:lpstr>
      <vt:lpstr>Today</vt:lpstr>
      <vt:lpstr>Message</vt:lpstr>
      <vt:lpstr>Accelerator Datapaths</vt:lpstr>
      <vt:lpstr>Pipeline Graph</vt:lpstr>
      <vt:lpstr>Pipeline for Unrolled Loop</vt:lpstr>
      <vt:lpstr>Preclass 1</vt:lpstr>
      <vt:lpstr>Spatial Pipeline</vt:lpstr>
      <vt:lpstr>Operators</vt:lpstr>
      <vt:lpstr>Accelerators</vt:lpstr>
      <vt:lpstr>Streaming Dataflow</vt:lpstr>
      <vt:lpstr>Streaming Dataflow Example</vt:lpstr>
      <vt:lpstr>Application-Specific SoCs</vt:lpstr>
      <vt:lpstr>Apple A12 Bionic</vt:lpstr>
      <vt:lpstr>Customizable Accelerators</vt:lpstr>
      <vt:lpstr>Field-Programmable  Gate Arrays</vt:lpstr>
      <vt:lpstr>FPGA</vt:lpstr>
      <vt:lpstr>Gate Array</vt:lpstr>
      <vt:lpstr>Gate Array</vt:lpstr>
      <vt:lpstr>GAFPGA</vt:lpstr>
      <vt:lpstr>Multiplexer Gate</vt:lpstr>
      <vt:lpstr>Mux with configuration bits  = programmable gate</vt:lpstr>
      <vt:lpstr>Preclass 4a</vt:lpstr>
      <vt:lpstr>Preclass 4b</vt:lpstr>
      <vt:lpstr>Mux as Logic</vt:lpstr>
      <vt:lpstr>LUT – LookUp Table</vt:lpstr>
      <vt:lpstr>Preclass 5</vt:lpstr>
      <vt:lpstr>FPGA</vt:lpstr>
      <vt:lpstr>Simplistic FPGA (illustrate possibility)</vt:lpstr>
      <vt:lpstr>Simplistic FPGA (illustrate possibility)</vt:lpstr>
      <vt:lpstr>Preclass 3 How big is an m-input mux?</vt:lpstr>
      <vt:lpstr>Math: Series Sums</vt:lpstr>
      <vt:lpstr>Receding Sum</vt:lpstr>
      <vt:lpstr>Simplistic FPGA (illustrate possibility…and expense)</vt:lpstr>
      <vt:lpstr>Interconnect</vt:lpstr>
      <vt:lpstr>Simple FPGA</vt:lpstr>
      <vt:lpstr>Simple FPGA</vt:lpstr>
      <vt:lpstr>Flip-Flops</vt:lpstr>
      <vt:lpstr>Simple FPGA</vt:lpstr>
      <vt:lpstr>FPGA Design</vt:lpstr>
      <vt:lpstr>Modern FPGAs</vt:lpstr>
      <vt:lpstr>More than LUTs</vt:lpstr>
      <vt:lpstr>Embedded Memory</vt:lpstr>
      <vt:lpstr>Embed Memory in Array</vt:lpstr>
      <vt:lpstr>Embedded Memory in FPGA</vt:lpstr>
      <vt:lpstr>Hardwired Multipliers</vt:lpstr>
      <vt:lpstr>Multiplier Integration</vt:lpstr>
      <vt:lpstr>More FPGA Architecture Design Questions</vt:lpstr>
      <vt:lpstr>Zynq MPSoC</vt:lpstr>
      <vt:lpstr>Programmable SoC</vt:lpstr>
      <vt:lpstr>ZU3EG (Ultra96)</vt:lpstr>
      <vt:lpstr>DSP48</vt:lpstr>
      <vt:lpstr>Preclass 4</vt:lpstr>
      <vt:lpstr>Compute Capacity</vt:lpstr>
      <vt:lpstr>Capacity  Density</vt:lpstr>
      <vt:lpstr>FPGA Potential</vt:lpstr>
      <vt:lpstr>90/10 Rule</vt:lpstr>
      <vt:lpstr>Big Ideas</vt:lpstr>
      <vt:lpstr>Admin</vt:lpstr>
    </vt:vector>
  </TitlesOfParts>
  <Company>California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Andre' DeHon</dc:creator>
  <cp:lastModifiedBy>Dehon, Andre</cp:lastModifiedBy>
  <cp:revision>206</cp:revision>
  <cp:lastPrinted>2019-09-25T13:44:09Z</cp:lastPrinted>
  <dcterms:created xsi:type="dcterms:W3CDTF">2018-09-25T14:13:32Z</dcterms:created>
  <dcterms:modified xsi:type="dcterms:W3CDTF">2019-09-25T13:44:11Z</dcterms:modified>
</cp:coreProperties>
</file>