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404" r:id="rId10"/>
    <p:sldId id="400" r:id="rId11"/>
    <p:sldId id="305" r:id="rId12"/>
    <p:sldId id="306" r:id="rId13"/>
    <p:sldId id="307" r:id="rId14"/>
    <p:sldId id="309" r:id="rId15"/>
    <p:sldId id="345" r:id="rId16"/>
    <p:sldId id="310" r:id="rId17"/>
    <p:sldId id="308" r:id="rId18"/>
    <p:sldId id="311" r:id="rId19"/>
    <p:sldId id="312" r:id="rId20"/>
    <p:sldId id="313" r:id="rId21"/>
    <p:sldId id="342" r:id="rId22"/>
    <p:sldId id="343" r:id="rId23"/>
    <p:sldId id="414" r:id="rId24"/>
    <p:sldId id="456" r:id="rId25"/>
    <p:sldId id="421" r:id="rId26"/>
    <p:sldId id="415" r:id="rId27"/>
    <p:sldId id="416" r:id="rId28"/>
    <p:sldId id="417" r:id="rId29"/>
    <p:sldId id="418" r:id="rId30"/>
    <p:sldId id="419" r:id="rId31"/>
    <p:sldId id="422" r:id="rId32"/>
    <p:sldId id="483" r:id="rId33"/>
    <p:sldId id="423" r:id="rId34"/>
    <p:sldId id="424" r:id="rId35"/>
    <p:sldId id="425" r:id="rId36"/>
    <p:sldId id="426" r:id="rId37"/>
    <p:sldId id="580" r:id="rId38"/>
    <p:sldId id="582" r:id="rId39"/>
    <p:sldId id="583" r:id="rId40"/>
    <p:sldId id="584" r:id="rId41"/>
    <p:sldId id="585" r:id="rId42"/>
    <p:sldId id="431" r:id="rId43"/>
    <p:sldId id="432" r:id="rId44"/>
    <p:sldId id="586" r:id="rId45"/>
    <p:sldId id="587" r:id="rId46"/>
    <p:sldId id="435" r:id="rId47"/>
    <p:sldId id="436" r:id="rId48"/>
    <p:sldId id="433" r:id="rId49"/>
    <p:sldId id="588" r:id="rId50"/>
    <p:sldId id="437" r:id="rId51"/>
    <p:sldId id="438" r:id="rId52"/>
    <p:sldId id="460" r:id="rId53"/>
    <p:sldId id="461" r:id="rId54"/>
    <p:sldId id="462" r:id="rId55"/>
    <p:sldId id="439" r:id="rId56"/>
    <p:sldId id="444" r:id="rId57"/>
    <p:sldId id="458" r:id="rId58"/>
    <p:sldId id="463" r:id="rId59"/>
    <p:sldId id="464" r:id="rId60"/>
    <p:sldId id="445" r:id="rId61"/>
    <p:sldId id="441" r:id="rId62"/>
    <p:sldId id="476" r:id="rId63"/>
    <p:sldId id="475" r:id="rId64"/>
    <p:sldId id="446" r:id="rId65"/>
    <p:sldId id="484" r:id="rId66"/>
    <p:sldId id="485" r:id="rId67"/>
    <p:sldId id="589" r:id="rId68"/>
    <p:sldId id="486" r:id="rId69"/>
    <p:sldId id="487" r:id="rId70"/>
    <p:sldId id="488" r:id="rId71"/>
    <p:sldId id="489" r:id="rId72"/>
    <p:sldId id="490" r:id="rId73"/>
    <p:sldId id="491" r:id="rId74"/>
    <p:sldId id="492" r:id="rId75"/>
    <p:sldId id="579" r:id="rId76"/>
    <p:sldId id="299" r:id="rId77"/>
    <p:sldId id="300" r:id="rId7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6600"/>
    <a:srgbClr val="FF00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20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29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46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47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68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69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74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F4CC-7ECE-8B48-9176-F2BF22C92BC0}" type="slidenum">
              <a:rPr lang="en-US"/>
              <a:pPr/>
              <a:t>71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4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72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71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73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5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215F-0765-DF46-81F5-9A262DAC9D2B}" type="slidenum">
              <a:rPr lang="en-US"/>
              <a:pPr/>
              <a:t>74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26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14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9:  September 30,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High Level Synthesis (HLS)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Maybe: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Ready for preclass f?</a:t>
            </a:r>
            <a:endParaRPr lang="en-US" dirty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r>
              <a:rPr lang="en-US" dirty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Arithmetic 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Bitwise 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Comparison 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  <a:p>
            <a:r>
              <a:rPr lang="en-US" dirty="0"/>
              <a:t>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statement is:</a:t>
            </a:r>
          </a:p>
          <a:p>
            <a:pPr>
              <a:buNone/>
            </a:pPr>
            <a:r>
              <a:rPr lang="en-US" dirty="0"/>
              <a:t>         Location = expression</a:t>
            </a:r>
          </a:p>
          <a:p>
            <a:r>
              <a:rPr lang="en-US" dirty="0" err="1"/>
              <a:t>f</a:t>
            </a:r>
            <a:r>
              <a:rPr lang="en-US" dirty="0"/>
              <a:t>=a*</a:t>
            </a:r>
            <a:r>
              <a:rPr lang="en-US" dirty="0" err="1"/>
              <a:t>x+b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/>
              <a:t>a 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Variables and expression (skip?)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Simple Conditionals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Loops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Arrays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Memory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Complexities from C semantics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fine for expressing straight-line code and variables</a:t>
            </a:r>
          </a:p>
          <a:p>
            <a:pPr lvl="1"/>
            <a:r>
              <a:rPr lang="en-US" dirty="0"/>
              <a:t>Has limited data types</a:t>
            </a:r>
          </a:p>
          <a:p>
            <a:pPr lvl="2"/>
            <a:r>
              <a:rPr lang="en-US" dirty="0"/>
              <a:t>Address with tricks like masking</a:t>
            </a:r>
          </a:p>
          <a:p>
            <a:pPr lvl="2"/>
            <a:r>
              <a:rPr lang="en-US" dirty="0"/>
              <a:t>Address with user-defined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Optimizations can probably expect compiler to do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None/>
            </a:pPr>
            <a:r>
              <a:rPr lang="en-US" dirty="0"/>
              <a:t>if (a&lt;</a:t>
            </a:r>
            <a:r>
              <a:rPr lang="en-US" dirty="0" err="1"/>
              <a:t>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res=</a:t>
            </a:r>
            <a:r>
              <a:rPr lang="en-US" dirty="0" err="1"/>
              <a:t>b</a:t>
            </a:r>
            <a:r>
              <a:rPr lang="en-US" dirty="0"/>
              <a:t>-a</a:t>
            </a:r>
          </a:p>
          <a:p>
            <a:pPr>
              <a:buNone/>
            </a:pPr>
            <a:r>
              <a:rPr lang="en-US" dirty="0"/>
              <a:t>Else</a:t>
            </a:r>
          </a:p>
          <a:p>
            <a:pPr lvl="1">
              <a:buNone/>
            </a:pPr>
            <a:r>
              <a:rPr lang="en-US" dirty="0"/>
              <a:t>res=a-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cases (no memory ops), </a:t>
            </a:r>
            <a:br>
              <a:rPr lang="en-US" dirty="0"/>
            </a:br>
            <a:r>
              <a:rPr lang="en-US" dirty="0"/>
              <a:t>can 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choose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27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28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29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{min=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{max=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C (or any programming language)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A dataflow graph with physical operators for each operation</a:t>
            </a:r>
          </a:p>
          <a:p>
            <a:r>
              <a:rPr lang="en-US" dirty="0"/>
              <a:t>Underlying semantics is sequential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pPr lvl="1"/>
            <a:r>
              <a:rPr lang="en-US" dirty="0"/>
              <a:t>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g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as mux-conversion?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computation is this describing?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role does the function call play?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271AB-2CED-504C-91C5-B267E56812B6}"/>
              </a:ext>
            </a:extLst>
          </p:cNvPr>
          <p:cNvSpPr/>
          <p:nvPr/>
        </p:nvSpPr>
        <p:spPr>
          <a:xfrm>
            <a:off x="2133600" y="30691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A9E2-49C1-1240-B492-EA4C027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Inline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6510-66B8-934C-A342-67CB5503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/>
              <a:t>Inline a function </a:t>
            </a:r>
          </a:p>
          <a:p>
            <a:pPr lvl="1"/>
            <a:r>
              <a:rPr lang="en-US" dirty="0"/>
              <a:t>Copy the body of function </a:t>
            </a:r>
          </a:p>
          <a:p>
            <a:pPr lvl="1"/>
            <a:r>
              <a:rPr lang="en-US" dirty="0"/>
              <a:t>Into the point of call</a:t>
            </a:r>
          </a:p>
          <a:p>
            <a:pPr lvl="1"/>
            <a:r>
              <a:rPr lang="en-US" dirty="0"/>
              <a:t>Replacing the function arguments</a:t>
            </a:r>
          </a:p>
          <a:p>
            <a:pPr lvl="1"/>
            <a:r>
              <a:rPr lang="en-US" dirty="0"/>
              <a:t>With the arguments supplied in the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3FAE2-C28D-C642-83D3-9037EF85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96EE0-B3DC-3042-B801-7166AB0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D8DB3-F032-5640-8818-41E7E88D5263}"/>
              </a:ext>
            </a:extLst>
          </p:cNvPr>
          <p:cNvSpPr/>
          <p:nvPr/>
        </p:nvSpPr>
        <p:spPr>
          <a:xfrm>
            <a:off x="21336" y="43645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24E43338-7CF9-B644-9720-46418A3BC345}"/>
              </a:ext>
            </a:extLst>
          </p:cNvPr>
          <p:cNvSpPr txBox="1">
            <a:spLocks/>
          </p:cNvSpPr>
          <p:nvPr/>
        </p:nvSpPr>
        <p:spPr>
          <a:xfrm>
            <a:off x="4876800" y="4876800"/>
            <a:ext cx="55626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latin typeface="Courier" pitchFamily="2" charset="0"/>
              </a:rPr>
              <a:t>for(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=0;i&lt;</a:t>
            </a:r>
            <a:r>
              <a:rPr lang="en-US" sz="2400" kern="0" dirty="0" err="1">
                <a:latin typeface="Courier" pitchFamily="2" charset="0"/>
              </a:rPr>
              <a:t>MAX;i</a:t>
            </a:r>
            <a:r>
              <a:rPr lang="en-US" sz="2400" kern="0" dirty="0">
                <a:latin typeface="Courier" pitchFamily="2" charset="0"/>
              </a:rPr>
              <a:t>++)</a:t>
            </a:r>
          </a:p>
          <a:p>
            <a:pPr lvl="1">
              <a:buFontTx/>
              <a:buNone/>
            </a:pPr>
            <a:r>
              <a:rPr lang="en-US" sz="2400" kern="0" dirty="0">
                <a:latin typeface="Courier" pitchFamily="2" charset="0"/>
              </a:rPr>
              <a:t>D[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]=sqrt(A[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</a:t>
            </a:r>
            <a:br>
              <a:rPr lang="en-US" sz="2400" kern="0" dirty="0">
                <a:latin typeface="Courier" pitchFamily="2" charset="0"/>
              </a:rPr>
            </a:br>
            <a:r>
              <a:rPr lang="en-US" sz="2400" kern="0" dirty="0">
                <a:latin typeface="Courier" pitchFamily="2" charset="0"/>
              </a:rPr>
              <a:t>      +B[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]);</a:t>
            </a:r>
          </a:p>
          <a:p>
            <a:endParaRPr lang="en-US" kern="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AB39F2C-1100-B744-A279-6392E7659116}"/>
              </a:ext>
            </a:extLst>
          </p:cNvPr>
          <p:cNvSpPr/>
          <p:nvPr/>
        </p:nvSpPr>
        <p:spPr bwMode="auto">
          <a:xfrm>
            <a:off x="4082796" y="534466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939498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p(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return(a*a+2*a-1);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 err="1">
                <a:latin typeface="Courier" pitchFamily="2" charset="0"/>
              </a:rPr>
              <a:t>for(i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]=p(A[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])-p(B[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419600" y="2845793"/>
            <a:ext cx="64008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for(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MAX;i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D[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</a:t>
            </a:r>
          </a:p>
          <a:p>
            <a:pPr lvl="1">
              <a:buNone/>
            </a:pPr>
            <a:r>
              <a:rPr lang="en-US" sz="2000" dirty="0">
                <a:latin typeface="Courier" pitchFamily="2" charset="0"/>
              </a:rPr>
              <a:t>    - (B[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]-1);</a:t>
            </a:r>
          </a:p>
          <a:p>
            <a:pPr lvl="1">
              <a:buNone/>
            </a:pPr>
            <a:endParaRPr lang="en-US" sz="2000" b="1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provide descriptive convenience and compactness.</a:t>
            </a:r>
          </a:p>
          <a:p>
            <a:r>
              <a:rPr lang="en-US" dirty="0">
                <a:latin typeface="+mn-lt"/>
              </a:rPr>
              <a:t>…but don’t need to force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114800"/>
          </a:xfrm>
        </p:spPr>
        <p:txBody>
          <a:bodyPr/>
          <a:lstStyle/>
          <a:p>
            <a:r>
              <a:rPr lang="en-US" dirty="0"/>
              <a:t>Implement function as an operation</a:t>
            </a:r>
          </a:p>
          <a:p>
            <a:r>
              <a:rPr lang="en-US" dirty="0"/>
              <a:t>Send arguments as input tokens</a:t>
            </a:r>
          </a:p>
          <a:p>
            <a:r>
              <a:rPr lang="en-US" dirty="0"/>
              <a:t>Get result back as token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Functions provide potential division between substrates?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Shared 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47800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express shared operators.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905000"/>
            <a:ext cx="4190999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fib(int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	if ((x==0) 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(x==1))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return(1);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else 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return(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 fib(x-1) +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fib(x-2));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In general won’t work.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/>
              <a:t>Smart compiler might be able to turn some cases into iterative loop.</a:t>
            </a:r>
          </a:p>
          <a:p>
            <a:r>
              <a:rPr lang="en-US" dirty="0"/>
              <a:t>…but don’t count on it.</a:t>
            </a:r>
          </a:p>
          <a:p>
            <a:pPr lvl="1"/>
            <a:r>
              <a:rPr lang="en-US" dirty="0" err="1"/>
              <a:t>VivadoHLS</a:t>
            </a:r>
            <a:r>
              <a:rPr lang="en-US" dirty="0"/>
              <a:t> will not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Variables not declared in a function</a:t>
            </a:r>
            <a:br>
              <a:rPr lang="en-US" dirty="0"/>
            </a:br>
            <a:r>
              <a:rPr lang="en-US" dirty="0"/>
              <a:t>resolve to outer</a:t>
            </a:r>
            <a:br>
              <a:rPr lang="en-US" dirty="0"/>
            </a:b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34348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>
                <a:solidFill>
                  <a:srgbClr val="FF6600"/>
                </a:solidFill>
              </a:rPr>
              <a:t>Impact on global variables?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1844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on ARM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on FPGA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15BC6-8E57-1044-BB45-DC18FB8F7EDC}"/>
              </a:ext>
            </a:extLst>
          </p:cNvPr>
          <p:cNvSpPr txBox="1"/>
          <p:nvPr/>
        </p:nvSpPr>
        <p:spPr>
          <a:xfrm>
            <a:off x="658368" y="3245346"/>
            <a:ext cx="38779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a=0;</a:t>
            </a:r>
          </a:p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f1(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for 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a;i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r>
              <a:rPr lang="en-US" sz="2000" dirty="0">
                <a:latin typeface="Courier" pitchFamily="2" charset="0"/>
              </a:rPr>
              <a:t>      sum+=A[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];</a:t>
            </a:r>
          </a:p>
          <a:p>
            <a:r>
              <a:rPr lang="en-US" sz="2000" dirty="0">
                <a:latin typeface="Courier" pitchFamily="2" charset="0"/>
              </a:rPr>
              <a:t>   return(sum); }</a:t>
            </a:r>
          </a:p>
          <a:p>
            <a:r>
              <a:rPr lang="en-US" sz="2000" dirty="0">
                <a:latin typeface="Courier" pitchFamily="2" charset="0"/>
              </a:rPr>
              <a:t>void f2(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while (A[a]!=0);</a:t>
            </a:r>
          </a:p>
          <a:p>
            <a:r>
              <a:rPr lang="en-US" sz="2000" dirty="0">
                <a:latin typeface="Courier" pitchFamily="2" charset="0"/>
              </a:rPr>
              <a:t>      a++; }</a:t>
            </a:r>
          </a:p>
          <a:p>
            <a:r>
              <a:rPr lang="en-US" sz="2000" dirty="0">
                <a:latin typeface="Courier" pitchFamily="2" charset="0"/>
              </a:rPr>
              <a:t>f2(input);</a:t>
            </a:r>
          </a:p>
          <a:p>
            <a:r>
              <a:rPr lang="en-US" sz="2000" dirty="0" err="1">
                <a:latin typeface="Courier" pitchFamily="2" charset="0"/>
              </a:rPr>
              <a:t>isum</a:t>
            </a:r>
            <a:r>
              <a:rPr lang="en-US" sz="2000" dirty="0">
                <a:latin typeface="Courier" pitchFamily="2" charset="0"/>
              </a:rPr>
              <a:t>=f1(input);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/>
              <a:t>Impact on global variables?</a:t>
            </a:r>
          </a:p>
          <a:p>
            <a:r>
              <a:rPr lang="en-US" dirty="0"/>
              <a:t>Correct thing</a:t>
            </a:r>
          </a:p>
          <a:p>
            <a:pPr lvl="1"/>
            <a:r>
              <a:rPr lang="en-US" dirty="0"/>
              <a:t>Reflect change in variable between </a:t>
            </a:r>
            <a:br>
              <a:rPr lang="en-US" dirty="0"/>
            </a:br>
            <a:r>
              <a:rPr lang="en-US" dirty="0"/>
              <a:t>substrates</a:t>
            </a:r>
          </a:p>
          <a:p>
            <a:endParaRPr lang="en-US" dirty="0"/>
          </a:p>
          <a:p>
            <a:r>
              <a:rPr lang="en-US" dirty="0"/>
              <a:t>Evidence </a:t>
            </a:r>
            <a:r>
              <a:rPr lang="en-US" dirty="0" err="1"/>
              <a:t>Vivado</a:t>
            </a:r>
            <a:r>
              <a:rPr lang="en-US" dirty="0"/>
              <a:t> HLS</a:t>
            </a:r>
          </a:p>
          <a:p>
            <a:pPr lvl="1"/>
            <a:r>
              <a:rPr lang="en-US" dirty="0"/>
              <a:t>Does not do that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1844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on ARM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on FPGA</a:t>
            </a:r>
          </a:p>
        </p:txBody>
      </p:sp>
    </p:spTree>
    <p:extLst>
      <p:ext uri="{BB962C8B-B14F-4D97-AF65-F5344CB8AC3E}">
        <p14:creationId xmlns:p14="http://schemas.microsoft.com/office/powerpoint/2010/main" val="25604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exploit FPGA logic on </a:t>
            </a:r>
            <a:r>
              <a:rPr lang="en-US" dirty="0" err="1"/>
              <a:t>Zynq</a:t>
            </a:r>
            <a:r>
              <a:rPr lang="en-US" dirty="0"/>
              <a:t> to accelerate computations</a:t>
            </a:r>
          </a:p>
          <a:p>
            <a:r>
              <a:rPr lang="en-US" dirty="0"/>
              <a:t>Traditionally has meant develop accelerators in </a:t>
            </a:r>
          </a:p>
          <a:p>
            <a:pPr lvl="1"/>
            <a:r>
              <a:rPr lang="en-US" dirty="0"/>
              <a:t>Hardware Description Language (HDL)</a:t>
            </a:r>
          </a:p>
          <a:p>
            <a:pPr lvl="2"/>
            <a:r>
              <a:rPr lang="en-US" dirty="0"/>
              <a:t>E.g. Verilog </a:t>
            </a:r>
            <a:r>
              <a:rPr lang="en-US" dirty="0">
                <a:sym typeface="Wingdings"/>
              </a:rPr>
              <a:t> see in CIS371, CIS501</a:t>
            </a:r>
          </a:p>
          <a:p>
            <a:pPr lvl="1"/>
            <a:r>
              <a:rPr lang="en-US" dirty="0">
                <a:sym typeface="Wingdings"/>
              </a:rPr>
              <a:t>Directly in schematics</a:t>
            </a:r>
          </a:p>
          <a:p>
            <a:pPr lvl="1"/>
            <a:r>
              <a:rPr lang="en-US" dirty="0">
                <a:sym typeface="Wingdings"/>
              </a:rPr>
              <a:t>Generator language (constructs logic)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generally considered </a:t>
            </a:r>
            <a:r>
              <a:rPr lang="en-US" dirty="0">
                <a:solidFill>
                  <a:srgbClr val="FF0000"/>
                </a:solidFill>
              </a:rPr>
              <a:t>bad coding practice</a:t>
            </a:r>
          </a:p>
          <a:p>
            <a:pPr lvl="1"/>
            <a:r>
              <a:rPr lang="en-US" dirty="0"/>
              <a:t>Obfuscate flow of data even for human</a:t>
            </a:r>
          </a:p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dirty="0" err="1">
                <a:solidFill>
                  <a:srgbClr val="FF0000"/>
                </a:solidFill>
              </a:rPr>
              <a:t>Gobals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With hardware, have extra reason avoid</a:t>
            </a:r>
          </a:p>
        </p:txBody>
      </p:sp>
    </p:spTree>
    <p:extLst>
      <p:ext uri="{BB962C8B-B14F-4D97-AF65-F5344CB8AC3E}">
        <p14:creationId xmlns:p14="http://schemas.microsoft.com/office/powerpoint/2010/main" val="361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343400" y="1557820"/>
            <a:ext cx="49776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len;i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   return(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</a:t>
            </a:r>
            <a:r>
              <a:rPr lang="en-US" dirty="0" err="1">
                <a:latin typeface="Courier" pitchFamily="2" charset="0"/>
              </a:rPr>
              <a:t>input,len</a:t>
            </a:r>
            <a:r>
              <a:rPr lang="en-US" dirty="0">
                <a:latin typeface="Courier" pitchFamily="2" charset="0"/>
              </a:rPr>
              <a:t>);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D01-4234-E54B-9742-86E99356E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A3B0D-6545-FC4D-B7FB-4293BF8BE998}"/>
              </a:ext>
            </a:extLst>
          </p:cNvPr>
          <p:cNvSpPr txBox="1"/>
          <p:nvPr/>
        </p:nvSpPr>
        <p:spPr>
          <a:xfrm>
            <a:off x="76200" y="1553102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0CDCE-833D-CA44-9431-4479E4F035FD}"/>
              </a:ext>
            </a:extLst>
          </p:cNvPr>
          <p:cNvSpPr txBox="1"/>
          <p:nvPr/>
        </p:nvSpPr>
        <p:spPr>
          <a:xfrm>
            <a:off x="1706512" y="916323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9EF201-B499-B647-AE26-AEA5021FE5CF}"/>
              </a:ext>
            </a:extLst>
          </p:cNvPr>
          <p:cNvSpPr txBox="1"/>
          <p:nvPr/>
        </p:nvSpPr>
        <p:spPr>
          <a:xfrm>
            <a:off x="5346931" y="916323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9900"/>
                </a:solidFill>
                <a:latin typeface="+mn-lt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639515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From an </a:t>
            </a:r>
            <a:r>
              <a:rPr lang="en-US" i="1" dirty="0"/>
              <a:t>express computation </a:t>
            </a:r>
            <a:r>
              <a:rPr lang="en-US" dirty="0"/>
              <a:t>standpoint, have several roles</a:t>
            </a:r>
          </a:p>
          <a:p>
            <a:pPr lvl="1"/>
            <a:r>
              <a:rPr lang="en-US" dirty="0"/>
              <a:t>Compact code</a:t>
            </a:r>
          </a:p>
          <a:p>
            <a:pPr lvl="1"/>
            <a:r>
              <a:rPr lang="en-US" dirty="0"/>
              <a:t>Unbounded computation</a:t>
            </a:r>
          </a:p>
          <a:p>
            <a:r>
              <a:rPr lang="en-US" dirty="0"/>
              <a:t>From describe hardware</a:t>
            </a:r>
          </a:p>
          <a:p>
            <a:pPr lvl="1"/>
            <a:r>
              <a:rPr lang="en-US" dirty="0"/>
              <a:t>Compact expression of parallel hardware</a:t>
            </a:r>
          </a:p>
          <a:p>
            <a:pPr lvl="1"/>
            <a:r>
              <a:rPr lang="en-US" dirty="0"/>
              <a:t>Express pipelines</a:t>
            </a:r>
          </a:p>
          <a:p>
            <a:pPr lvl="1"/>
            <a:r>
              <a:rPr lang="en-US" dirty="0"/>
              <a:t>Express area-time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Compact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Sequential, fully unrolled, partially unrolled?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C1A0F-1CEB-A34B-9BFC-71C59551C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0" y="2286000"/>
            <a:ext cx="3599484" cy="31369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= fully unrolled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E4F81A2-B4C2-B84C-A216-55D6026D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4465016" cy="3815559"/>
          </a:xfrm>
        </p:spPr>
      </p:pic>
    </p:spTree>
    <p:extLst>
      <p:ext uri="{BB962C8B-B14F-4D97-AF65-F5344CB8AC3E}">
        <p14:creationId xmlns:p14="http://schemas.microsoft.com/office/powerpoint/2010/main" val="2562179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46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47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/>
              <a:t>For the moment assume way to read and write to streams:</a:t>
            </a:r>
          </a:p>
          <a:p>
            <a:pPr lvl="1"/>
            <a:r>
              <a:rPr lang="en-US" dirty="0" err="1"/>
              <a:t>stream.read</a:t>
            </a:r>
            <a:r>
              <a:rPr lang="en-US" dirty="0"/>
              <a:t>() – return next value on stream</a:t>
            </a:r>
          </a:p>
          <a:p>
            <a:pPr lvl="1"/>
            <a:r>
              <a:rPr lang="en-US" dirty="0" err="1"/>
              <a:t>stream.write(val</a:t>
            </a:r>
            <a:r>
              <a:rPr lang="en-US" dirty="0"/>
              <a:t>); put </a:t>
            </a:r>
            <a:r>
              <a:rPr lang="en-US" dirty="0" err="1"/>
              <a:t>val</a:t>
            </a:r>
            <a:r>
              <a:rPr lang="en-US" dirty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C code describe?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</a:t>
            </a:r>
            <a:r>
              <a:rPr lang="en-US" dirty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while(true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bval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bstream.read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res=a*</a:t>
            </a:r>
            <a:r>
              <a:rPr lang="en-US" dirty="0" err="1">
                <a:latin typeface="Courier"/>
                <a:cs typeface="Courier"/>
              </a:rPr>
              <a:t>b+c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resstream.write(res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“Hypothesis”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/>
              <a:t>C-to-gates synthesis mature enough to use to specify hardware</a:t>
            </a:r>
          </a:p>
          <a:p>
            <a:pPr lvl="1"/>
            <a:r>
              <a:rPr lang="en-US" dirty="0"/>
              <a:t>Leverage fact everyone knows C</a:t>
            </a:r>
          </a:p>
          <a:p>
            <a:pPr lvl="2"/>
            <a:r>
              <a:rPr lang="en-US" dirty="0"/>
              <a:t>(must, at least, know C to develop embedded code)</a:t>
            </a:r>
          </a:p>
          <a:p>
            <a:pPr lvl="1"/>
            <a:r>
              <a:rPr lang="en-US" dirty="0"/>
              <a:t>Avoid taking time to teach </a:t>
            </a:r>
            <a:r>
              <a:rPr lang="en-US" dirty="0" err="1"/>
              <a:t>Verilog</a:t>
            </a:r>
            <a:r>
              <a:rPr lang="en-US" dirty="0"/>
              <a:t> or VHDL</a:t>
            </a:r>
          </a:p>
          <a:p>
            <a:pPr lvl="2"/>
            <a:r>
              <a:rPr lang="en-US" dirty="0"/>
              <a:t>Or making </a:t>
            </a:r>
            <a:r>
              <a:rPr lang="en-US" dirty="0" err="1"/>
              <a:t>Verilog</a:t>
            </a:r>
            <a:r>
              <a:rPr lang="en-US" dirty="0"/>
              <a:t> a pre-</a:t>
            </a:r>
            <a:r>
              <a:rPr lang="en-US" dirty="0" err="1"/>
              <a:t>req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Focus on teaching how to craft hardware</a:t>
            </a:r>
          </a:p>
          <a:p>
            <a:pPr lvl="2"/>
            <a:r>
              <a:rPr lang="en-US" dirty="0"/>
              <a:t>Using the C already know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…may require thinking about the C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With function call, </a:t>
            </a:r>
            <a:br>
              <a:rPr lang="en-US" dirty="0"/>
            </a:br>
            <a:r>
              <a:rPr lang="en-US" dirty="0"/>
              <a:t>loop 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806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=12;</a:t>
            </a:r>
          </a:p>
          <a:p>
            <a:pPr>
              <a:buNone/>
            </a:pPr>
            <a:r>
              <a:rPr lang="en-US" dirty="0" err="1"/>
              <a:t>while(true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{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=</a:t>
            </a:r>
            <a:r>
              <a:rPr lang="en-US" dirty="0" err="1"/>
              <a:t>astream.read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bval</a:t>
            </a:r>
            <a:r>
              <a:rPr lang="en-US" dirty="0"/>
              <a:t>=</a:t>
            </a:r>
            <a:r>
              <a:rPr lang="en-US" dirty="0" err="1"/>
              <a:t>bstream.read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res=</a:t>
            </a:r>
            <a:r>
              <a:rPr lang="en-US" dirty="0" err="1"/>
              <a:t>multiply(a,b)+c</a:t>
            </a:r>
            <a:r>
              <a:rPr lang="en-US" dirty="0"/>
              <a:t>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resstream.write(res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be able to refer to different values (a large number of values) with the same code.</a:t>
            </a:r>
          </a:p>
          <a:p>
            <a:r>
              <a:rPr lang="en-US" dirty="0"/>
              <a:t>Arrays + Loops: give us a way to do that</a:t>
            </a:r>
          </a:p>
          <a:p>
            <a:endParaRPr lang="en-US" dirty="0"/>
          </a:p>
          <a:p>
            <a:r>
              <a:rPr lang="en-US" dirty="0"/>
              <a:t>Useful: </a:t>
            </a:r>
          </a:p>
          <a:p>
            <a:pPr lvl="1"/>
            <a:r>
              <a:rPr lang="en-US" dirty="0"/>
              <a:t>general expression</a:t>
            </a:r>
          </a:p>
          <a:p>
            <a:pPr lvl="1"/>
            <a:r>
              <a:rPr lang="en-US" dirty="0"/>
              <a:t>hardware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r>
              <a:rPr lang="en-US" dirty="0"/>
              <a:t>Chose small length to fit non-array on slide</a:t>
            </a:r>
          </a:p>
          <a:p>
            <a:pPr lvl="1"/>
            <a:r>
              <a:rPr lang="en-US" dirty="0"/>
              <a:t>#define K 16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</a:t>
            </a:r>
            <a:r>
              <a:rPr lang="en-US" dirty="0" err="1"/>
              <a:t>K;i</a:t>
            </a:r>
            <a:r>
              <a:rPr lang="en-US" dirty="0"/>
              <a:t>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/>
              <a:t>Dot Product:</a:t>
            </a:r>
          </a:p>
          <a:p>
            <a:pPr lvl="1"/>
            <a:r>
              <a:rPr lang="en-US" dirty="0"/>
              <a:t>Y=a3*b3+a2*b2+a1*b1+a0*b0;</a:t>
            </a:r>
          </a:p>
          <a:p>
            <a:pPr lvl="1"/>
            <a:r>
              <a:rPr lang="en-US" dirty="0"/>
              <a:t>Y=0; </a:t>
            </a:r>
            <a:r>
              <a:rPr lang="en-US" dirty="0" err="1"/>
              <a:t>for(i</a:t>
            </a:r>
            <a:r>
              <a:rPr lang="en-US" dirty="0"/>
              <a:t>=0;i&lt;3;i++) Y+=</a:t>
            </a:r>
            <a:r>
              <a:rPr lang="en-US" dirty="0" err="1"/>
              <a:t>a[i</a:t>
            </a:r>
            <a:r>
              <a:rPr lang="en-US" dirty="0"/>
              <a:t>]*</a:t>
            </a:r>
            <a:r>
              <a:rPr lang="en-US" dirty="0" err="1"/>
              <a:t>b[i</a:t>
            </a:r>
            <a:r>
              <a:rPr lang="en-US" dirty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r>
              <a:rPr lang="en-US" dirty="0"/>
              <a:t>These array elements may be nodes in dataflow graph, just like the variables we saw for function </a:t>
            </a:r>
            <a:r>
              <a:rPr lang="en-US" dirty="0" err="1"/>
              <a:t>f</a:t>
            </a:r>
            <a:endParaRPr lang="en-US" dirty="0"/>
          </a:p>
          <a:p>
            <a:pPr lvl="1"/>
            <a:r>
              <a:rPr lang="en-US" dirty="0"/>
              <a:t>Express large dataflow graphs</a:t>
            </a:r>
          </a:p>
          <a:p>
            <a:pPr lvl="1"/>
            <a:r>
              <a:rPr lang="en-US" dirty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Foreshadowing: </a:t>
            </a:r>
            <a:br>
              <a:rPr lang="en-US" dirty="0"/>
            </a:br>
            <a:r>
              <a:rPr lang="en-US" dirty="0"/>
              <a:t>C Array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think of arrays as memory (or memory as arrays)</a:t>
            </a:r>
          </a:p>
          <a:p>
            <a:pPr lvl="1"/>
            <a:r>
              <a:rPr lang="en-US" dirty="0"/>
              <a:t>…and sometimes we will want to</a:t>
            </a:r>
          </a:p>
          <a:p>
            <a:endParaRPr lang="en-US" dirty="0"/>
          </a:p>
          <a:p>
            <a:r>
              <a:rPr lang="en-US" dirty="0"/>
              <a:t>Be careful understanding (and expressing) arrays that don’t have to be memories</a:t>
            </a:r>
          </a:p>
          <a:p>
            <a:pPr lvl="1"/>
            <a:r>
              <a:rPr lang="en-US" dirty="0"/>
              <a:t>…and treated with memory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What does a loop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Sequential behavior  [when to execute]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construction  [when create HW]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Parallelism [sameness of compute]</a:t>
            </a:r>
          </a:p>
          <a:p>
            <a:r>
              <a:rPr lang="en-US" dirty="0"/>
              <a:t>We will want to use for all 3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 need to help the compiler understand which we want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Loop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Loops without constant bounds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]&gt;&gt;2;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</a:p>
          <a:p>
            <a:r>
              <a:rPr lang="en-US" dirty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/>
              <a:t>Typically forces sequentialization</a:t>
            </a:r>
          </a:p>
          <a:p>
            <a:pPr lvl="1"/>
            <a:r>
              <a:rPr lang="en-US" dirty="0"/>
              <a:t>Cannot unroll into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Loops with variable increment also force </a:t>
            </a:r>
            <a:r>
              <a:rPr lang="en-US" dirty="0" err="1"/>
              <a:t>sequentialization</a:t>
            </a:r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=0;i&lt;100;i+=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))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}</a:t>
            </a:r>
          </a:p>
          <a:p>
            <a:r>
              <a:rPr lang="en-US" dirty="0">
                <a:solidFill>
                  <a:srgbClr val="FF6600"/>
                </a:solidFill>
                <a:cs typeface="Courier"/>
              </a:rPr>
              <a:t>What are values of </a:t>
            </a:r>
            <a:r>
              <a:rPr lang="en-US" dirty="0" err="1">
                <a:solidFill>
                  <a:srgbClr val="FF6600"/>
                </a:solidFill>
                <a:cs typeface="Courier"/>
              </a:rPr>
              <a:t>i</a:t>
            </a:r>
            <a:r>
              <a:rPr lang="en-US" dirty="0">
                <a:solidFill>
                  <a:srgbClr val="FF6600"/>
                </a:solidFill>
                <a:cs typeface="Courier"/>
              </a:rPr>
              <a:t> for which evaluate body?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/>
              <a:t>C allows expressive loops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Not compatible with spatial hardware construction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[open]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obvious we can write C to describe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err="1"/>
              <a:t>Vivado</a:t>
            </a:r>
            <a:r>
              <a:rPr lang="en-US" dirty="0"/>
              <a:t> HLS has </a:t>
            </a:r>
            <a:r>
              <a:rPr lang="en-US" dirty="0" err="1"/>
              <a:t>pragmas</a:t>
            </a:r>
            <a:r>
              <a:rPr lang="en-US" dirty="0"/>
              <a:t> for unrolling</a:t>
            </a:r>
          </a:p>
          <a:p>
            <a:r>
              <a:rPr lang="en-US" dirty="0"/>
              <a:t>UG901: </a:t>
            </a:r>
            <a:r>
              <a:rPr lang="en-US" dirty="0" err="1"/>
              <a:t>Vivado</a:t>
            </a:r>
            <a:r>
              <a:rPr lang="en-US" dirty="0"/>
              <a:t> HLS User’s Guide</a:t>
            </a:r>
          </a:p>
          <a:p>
            <a:pPr lvl="1"/>
            <a:r>
              <a:rPr lang="en-US" dirty="0"/>
              <a:t>P180—229 for optimization and directives</a:t>
            </a:r>
          </a:p>
          <a:p>
            <a:r>
              <a:rPr lang="en-US" b="1" dirty="0"/>
              <a:t>#</a:t>
            </a:r>
            <a:r>
              <a:rPr lang="en-US" b="1" dirty="0" err="1"/>
              <a:t>pragma</a:t>
            </a:r>
            <a:r>
              <a:rPr lang="en-US" b="1" dirty="0"/>
              <a:t> HLS UNROLL factor=… </a:t>
            </a:r>
          </a:p>
          <a:p>
            <a:endParaRPr lang="en-US" b="1" dirty="0"/>
          </a:p>
          <a:p>
            <a:r>
              <a:rPr lang="en-US" dirty="0"/>
              <a:t>Use to control area-time points</a:t>
            </a:r>
          </a:p>
          <a:p>
            <a:pPr lvl="1"/>
            <a:r>
              <a:rPr lang="en-US" dirty="0"/>
              <a:t>Use of loop for spatial vs. temporal description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Arrays as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r>
              <a:rPr lang="en-US" dirty="0"/>
              <a:t>Hardware expression: Sometimes we will want to describe computations with separate memory banks</a:t>
            </a:r>
          </a:p>
          <a:p>
            <a:pPr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a[1024], b[1024], </a:t>
            </a:r>
            <a:br>
              <a:rPr lang="en-US" dirty="0">
                <a:solidFill>
                  <a:srgbClr val="000000"/>
                </a:solidFill>
                <a:latin typeface="Courier"/>
                <a:cs typeface="Courier"/>
              </a:rPr>
            </a:b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c[1024];</a:t>
            </a:r>
          </a:p>
          <a:p>
            <a:pPr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for(i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bigmem[offset+i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B250D1-3912-2347-93EF-9ED15B946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976020"/>
            <a:ext cx="1066800" cy="3610708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Arrays as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114800"/>
          </a:xfrm>
        </p:spPr>
        <p:txBody>
          <a:bodyPr/>
          <a:lstStyle/>
          <a:p>
            <a:r>
              <a:rPr lang="en-US" dirty="0"/>
              <a:t>If single memory has only one port</a:t>
            </a:r>
          </a:p>
          <a:p>
            <a:pPr lvl="1"/>
            <a:r>
              <a:rPr lang="en-US" dirty="0"/>
              <a:t>Can perform only one memory operation per cycle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II if a, b, c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all in </a:t>
            </a:r>
            <a:r>
              <a:rPr lang="en-US" dirty="0" err="1">
                <a:solidFill>
                  <a:srgbClr val="FF6600"/>
                </a:solidFill>
              </a:rPr>
              <a:t>bigmem</a:t>
            </a:r>
            <a:r>
              <a:rPr lang="en-US" dirty="0">
                <a:solidFill>
                  <a:srgbClr val="FF6600"/>
                </a:solidFill>
              </a:rPr>
              <a:t>?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=0;i&lt;1024;i++)</a:t>
            </a:r>
          </a:p>
          <a:p>
            <a:pPr lvl="1">
              <a:buNone/>
            </a:pP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c[i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]*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04D82E-275D-0B4B-A36A-18780FDAD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996" y="2985094"/>
            <a:ext cx="1905000" cy="3534578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Memory Port as Limited Shared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single memory port</a:t>
            </a:r>
          </a:p>
          <a:p>
            <a:pPr lvl="1"/>
            <a:r>
              <a:rPr lang="en-US" dirty="0"/>
              <a:t>Must </a:t>
            </a:r>
            <a:r>
              <a:rPr lang="en-US" dirty="0" err="1"/>
              <a:t>sequentialize</a:t>
            </a:r>
            <a:r>
              <a:rPr lang="en-US" dirty="0"/>
              <a:t> on use of memory port</a:t>
            </a:r>
          </a:p>
          <a:p>
            <a:pPr lvl="1"/>
            <a:r>
              <a:rPr lang="en-US" dirty="0"/>
              <a:t>Reason for banking</a:t>
            </a:r>
          </a:p>
          <a:p>
            <a:pPr lvl="2"/>
            <a:r>
              <a:rPr lang="en-US" dirty="0"/>
              <a:t>Put in separate memories, </a:t>
            </a:r>
            <a:br>
              <a:rPr lang="en-US" dirty="0"/>
            </a:br>
            <a:r>
              <a:rPr lang="en-US" dirty="0"/>
              <a:t>so operations can occur simultaneously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30428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Ultra96 DRAM 1 port</a:t>
            </a:r>
          </a:p>
          <a:p>
            <a:r>
              <a:rPr lang="en-US" dirty="0" err="1">
                <a:latin typeface="+mn-lt"/>
              </a:rPr>
              <a:t>Virtex</a:t>
            </a:r>
            <a:r>
              <a:rPr lang="en-US" dirty="0">
                <a:latin typeface="+mn-lt"/>
              </a:rPr>
              <a:t> BRAM 2 ports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19A0EA-7A54-544B-8EC2-7A3181CA7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336" y="4318462"/>
            <a:ext cx="1296132" cy="2404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C64EE9-FD2B-7640-8651-20A37B84E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112626"/>
            <a:ext cx="1066800" cy="3610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things to put in Memory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dirty="0"/>
              <a:t>Computational expression: </a:t>
            </a:r>
          </a:p>
          <a:p>
            <a:pPr lvl="1"/>
            <a:r>
              <a:rPr lang="en-US" dirty="0"/>
              <a:t>sometimes it is useful to express computation</a:t>
            </a:r>
          </a:p>
          <a:p>
            <a:pPr lvl="1"/>
            <a:r>
              <a:rPr lang="en-US" b="1" dirty="0"/>
              <a:t>then</a:t>
            </a:r>
            <a:r>
              <a:rPr lang="en-US" dirty="0"/>
              <a:t> decide how to pack array state into memory banks for different </a:t>
            </a:r>
          </a:p>
          <a:p>
            <a:pPr lvl="2"/>
            <a:r>
              <a:rPr lang="en-US" dirty="0"/>
              <a:t>Hardware availability</a:t>
            </a:r>
          </a:p>
          <a:p>
            <a:pPr lvl="2"/>
            <a:r>
              <a:rPr lang="en-US" dirty="0"/>
              <a:t>Area-Time tradeoffs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9FDF5C-58EF-8B41-8B19-836C6F436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4324558"/>
            <a:ext cx="1296132" cy="24048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37E7D0-0536-9744-B1ED-D54012692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144" y="3154513"/>
            <a:ext cx="1066800" cy="36107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0A0D41A-85C3-E949-AEBF-AC80E0047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988" y="3886200"/>
            <a:ext cx="1156786" cy="2854406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Expression: arrays are often a natural way of expression set of inputs and outputs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36576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=12;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while(true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aval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astream.read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bval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bstream.read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();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int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res=a*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b+c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resstream.write(res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);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38100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latin typeface="Courier"/>
                <a:cs typeface="Courier"/>
              </a:rPr>
              <a:t>void op(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a[BLOCK], 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b[BLOCK], </a:t>
            </a:r>
            <a:r>
              <a:rPr lang="en-US" sz="1800" kern="0" dirty="0" err="1">
                <a:latin typeface="Courier"/>
                <a:cs typeface="Courier"/>
              </a:rPr>
              <a:t>int</a:t>
            </a:r>
            <a:r>
              <a:rPr lang="en-US" sz="1800" kern="0" dirty="0">
                <a:latin typeface="Courier"/>
                <a:cs typeface="Courier"/>
              </a:rPr>
              <a:t> out[BLOCK]) {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latin typeface="Courier"/>
                <a:cs typeface="Courier"/>
              </a:rPr>
              <a:t>     for (</a:t>
            </a:r>
            <a:r>
              <a:rPr lang="en-US" sz="1800" kern="0" dirty="0" err="1">
                <a:latin typeface="Courier"/>
                <a:cs typeface="Courier"/>
              </a:rPr>
              <a:t>i</a:t>
            </a:r>
            <a:r>
              <a:rPr lang="en-US" sz="1800" kern="0" dirty="0">
                <a:latin typeface="Courier"/>
                <a:cs typeface="Courier"/>
              </a:rPr>
              <a:t>=0;i&lt;</a:t>
            </a:r>
            <a:r>
              <a:rPr lang="en-US" sz="1800" kern="0" dirty="0" err="1">
                <a:latin typeface="Courier"/>
                <a:cs typeface="Courier"/>
              </a:rPr>
              <a:t>BLOCK;i</a:t>
            </a:r>
            <a:r>
              <a:rPr lang="en-US" sz="1800" kern="0" dirty="0">
                <a:latin typeface="Courier"/>
                <a:cs typeface="Courier"/>
              </a:rPr>
              <a:t>++)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   {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	   </a:t>
            </a:r>
            <a:r>
              <a:rPr lang="en-US" sz="1800" kern="0" dirty="0" err="1">
                <a:latin typeface="Courier"/>
                <a:ea typeface="ＭＳ Ｐゴシック" charset="-128"/>
                <a:cs typeface="Courier"/>
              </a:rPr>
              <a:t>out[i</a:t>
            </a:r>
            <a:r>
              <a:rPr lang="en-US" sz="1800" kern="0" dirty="0">
                <a:latin typeface="Courier"/>
                <a:ea typeface="ＭＳ Ｐゴシック" charset="-128"/>
                <a:cs typeface="Courier"/>
              </a:rPr>
              <a:t>]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=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a[i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]*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b[i]+c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;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ＭＳ Ｐゴシック" charset="-128"/>
                <a:cs typeface="Courier"/>
              </a:rPr>
              <a:t>}</a:t>
            </a:r>
          </a:p>
          <a:p>
            <a:pPr marL="685800" lvl="1" indent="-228600">
              <a:spcBef>
                <a:spcPct val="20000"/>
              </a:spcBef>
            </a:pPr>
            <a:r>
              <a:rPr lang="en-US" sz="1800" kern="0" dirty="0">
                <a:latin typeface="Courier"/>
                <a:ea typeface="ＭＳ Ｐゴシック" charset="-128"/>
                <a:cs typeface="Courier"/>
              </a:rPr>
              <a:t>}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ＭＳ Ｐゴシック" charset="-128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294495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Arrays as Local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dirty="0"/>
              <a:t>Hardware/Computational expression: natural way of describing local state</a:t>
            </a:r>
          </a:p>
          <a:p>
            <a:pPr>
              <a:buNone/>
            </a:pPr>
            <a:r>
              <a:rPr lang="en-US" sz="2800" dirty="0" err="1">
                <a:latin typeface="Courier"/>
                <a:cs typeface="Courier"/>
              </a:rPr>
              <a:t>hist(int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a[SIZE</a:t>
            </a:r>
            <a:r>
              <a:rPr lang="en-US" sz="2800" dirty="0">
                <a:latin typeface="Courier"/>
                <a:cs typeface="Courier"/>
              </a:rPr>
              <a:t>], </a:t>
            </a:r>
            <a:r>
              <a:rPr lang="en-US" sz="2800" dirty="0" err="1">
                <a:latin typeface="Courier"/>
                <a:cs typeface="Courier"/>
              </a:rPr>
              <a:t>out[EVENTS</a:t>
            </a:r>
            <a:r>
              <a:rPr lang="en-US" sz="2800" dirty="0">
                <a:latin typeface="Courier"/>
                <a:cs typeface="Courier"/>
              </a:rPr>
              <a:t>]) {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int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local[EVENTS</a:t>
            </a:r>
            <a:r>
              <a:rPr lang="en-US" sz="2800" dirty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EVENTS;i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local[i</a:t>
            </a:r>
            <a:r>
              <a:rPr lang="en-US" sz="2800" dirty="0">
                <a:latin typeface="Courier"/>
                <a:cs typeface="Courier"/>
              </a:rPr>
              <a:t>]=0;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SIZE;i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local[a[i</a:t>
            </a:r>
            <a:r>
              <a:rPr lang="en-US" sz="2800" dirty="0">
                <a:latin typeface="Courier"/>
                <a:cs typeface="Courier"/>
              </a:rPr>
              <a:t>]]++;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for(i</a:t>
            </a:r>
            <a:r>
              <a:rPr lang="en-US" sz="2800" dirty="0">
                <a:latin typeface="Courier"/>
                <a:cs typeface="Courier"/>
              </a:rPr>
              <a:t>=0;i&lt;</a:t>
            </a:r>
            <a:r>
              <a:rPr lang="en-US" sz="2800" dirty="0" err="1">
                <a:latin typeface="Courier"/>
                <a:cs typeface="Courier"/>
              </a:rPr>
              <a:t>EVENTS;i</a:t>
            </a:r>
            <a:r>
              <a:rPr lang="en-US" sz="2800" dirty="0">
                <a:latin typeface="Courier"/>
                <a:cs typeface="Courier"/>
              </a:rPr>
              <a:t>++)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      </a:t>
            </a:r>
            <a:r>
              <a:rPr lang="en-US" sz="2800" dirty="0" err="1">
                <a:latin typeface="Courier"/>
                <a:cs typeface="Courier"/>
              </a:rPr>
              <a:t>out[i</a:t>
            </a:r>
            <a:r>
              <a:rPr lang="en-US" sz="2800" dirty="0">
                <a:latin typeface="Courier"/>
                <a:cs typeface="Courier"/>
              </a:rPr>
              <a:t>]=</a:t>
            </a:r>
            <a:r>
              <a:rPr lang="en-US" sz="2800" dirty="0" err="1">
                <a:latin typeface="Courier"/>
                <a:cs typeface="Courier"/>
              </a:rPr>
              <a:t>local[i</a:t>
            </a:r>
            <a:r>
              <a:rPr lang="en-US" sz="2800" dirty="0">
                <a:latin typeface="Courier"/>
                <a:cs typeface="Courier"/>
              </a:rPr>
              <a:t>];</a:t>
            </a:r>
          </a:p>
          <a:p>
            <a:pPr>
              <a:buNone/>
            </a:pPr>
            <a:r>
              <a:rPr lang="en-US" sz="2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E49D8A-9950-9F47-B92E-BB6315EDE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10400" y="3024554"/>
            <a:ext cx="1676400" cy="322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29467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00584"/>
            <a:ext cx="7772400" cy="1143000"/>
          </a:xfrm>
        </p:spPr>
        <p:txBody>
          <a:bodyPr/>
          <a:lstStyle/>
          <a:p>
            <a:r>
              <a:rPr lang="en-US" dirty="0"/>
              <a:t>Array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114800"/>
          </a:xfrm>
        </p:spPr>
        <p:txBody>
          <a:bodyPr/>
          <a:lstStyle/>
          <a:p>
            <a:r>
              <a:rPr lang="en-US" dirty="0"/>
              <a:t>What does an array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Compact expression  [write less code]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Memory banks           [where place data]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Things put in separate memory banks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Local memory           [not need to be shared]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I/O                             [source and sink of data]</a:t>
            </a:r>
          </a:p>
          <a:p>
            <a:r>
              <a:rPr lang="en-US" dirty="0"/>
              <a:t>We will want to use for all 5</a:t>
            </a:r>
          </a:p>
          <a:p>
            <a:r>
              <a:rPr lang="en-US" dirty="0"/>
              <a:t>C allows expressive use of arrays/memories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 will inhibit efficient hardware 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Penn ESE532 Fall 2019 -- </a:t>
            </a:r>
            <a:r>
              <a:rPr lang="en-US" dirty="0" err="1"/>
              <a:t>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88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68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/>
              <a:t>One big linear address space of locations</a:t>
            </a:r>
          </a:p>
          <a:p>
            <a:r>
              <a:rPr lang="en-US"/>
              <a:t>Most recent definition to location is value</a:t>
            </a:r>
          </a:p>
          <a:p>
            <a:r>
              <a:rPr lang="en-US"/>
              <a:t>Sequential flow of statements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  <p:extLst>
      <p:ext uri="{BB962C8B-B14F-4D97-AF65-F5344CB8AC3E}">
        <p14:creationId xmlns:p14="http://schemas.microsoft.com/office/powerpoint/2010/main" val="35486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69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One big linear address space of locations</a:t>
            </a:r>
          </a:p>
          <a:p>
            <a:r>
              <a:rPr lang="en-US" dirty="0"/>
              <a:t>Assumes all arrays live in same memory</a:t>
            </a:r>
          </a:p>
          <a:p>
            <a:r>
              <a:rPr lang="en-US" dirty="0"/>
              <a:t>Assumes arrays may overlap?</a:t>
            </a:r>
          </a:p>
          <a:p>
            <a:endParaRPr lang="en-US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  <p:extLst>
      <p:ext uri="{BB962C8B-B14F-4D97-AF65-F5344CB8AC3E}">
        <p14:creationId xmlns:p14="http://schemas.microsoft.com/office/powerpoint/2010/main" val="194219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Three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8001000" cy="5024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express spatial/hardware computations in C</a:t>
            </a:r>
          </a:p>
          <a:p>
            <a:pPr marL="971550" lvl="1" indent="-514350"/>
            <a:r>
              <a:rPr lang="en-US" dirty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express computations</a:t>
            </a:r>
          </a:p>
          <a:p>
            <a:pPr marL="971550" lvl="1" indent="-514350"/>
            <a:r>
              <a:rPr lang="en-US" dirty="0"/>
              <a:t>Hopefully, equally accessible to </a:t>
            </a:r>
            <a:br>
              <a:rPr lang="en-US" dirty="0"/>
            </a:br>
            <a:r>
              <a:rPr lang="en-US" dirty="0"/>
              <a:t>spatial and sequential implementations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C code: how could we implement in spatial hardware</a:t>
            </a:r>
          </a:p>
          <a:p>
            <a:pPr marL="914400" lvl="1" indent="-514350"/>
            <a:r>
              <a:rPr lang="en-US" dirty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>
                <a:solidFill>
                  <a:srgbClr val="3366FF"/>
                </a:solidFill>
              </a:rPr>
              <a:t>copy to board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r>
              <a:rPr lang="en-US" dirty="0"/>
              <a:t>Assume a, b live in same memory</a:t>
            </a:r>
          </a:p>
          <a:p>
            <a:r>
              <a:rPr lang="en-US" dirty="0"/>
              <a:t>Placed in sequence as shown</a:t>
            </a:r>
          </a:p>
          <a:p>
            <a:r>
              <a:rPr lang="en-US" dirty="0"/>
              <a:t>What happens when</a:t>
            </a:r>
          </a:p>
          <a:p>
            <a:pPr lvl="1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a[16];</a:t>
            </a:r>
          </a:p>
          <a:p>
            <a:pPr lvl="1"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b[16];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 from a[17]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Read from b[-2]</a:t>
            </a:r>
          </a:p>
          <a:p>
            <a:r>
              <a:rPr lang="en-US" dirty="0">
                <a:solidFill>
                  <a:srgbClr val="FF0000"/>
                </a:solidFill>
              </a:rPr>
              <a:t>Can inhibit separation into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memory banks,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6" name="Picture 5" descr="c_common_memory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705600" y="2590800"/>
            <a:ext cx="1778000" cy="3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11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7314-6D8B-3448-A71D-1AEA80AE1398}" type="slidenum">
              <a:rPr lang="en-US"/>
              <a:pPr/>
              <a:t>71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Operation Challenge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Memory is just a set of location</a:t>
            </a:r>
          </a:p>
          <a:p>
            <a:r>
              <a:rPr lang="en-US" dirty="0"/>
              <a:t>But </a:t>
            </a:r>
            <a:r>
              <a:rPr lang="en-US" b="1" dirty="0"/>
              <a:t>memory expressions</a:t>
            </a:r>
            <a:r>
              <a:rPr lang="en-US" dirty="0"/>
              <a:t> in C can refer to variable locations</a:t>
            </a:r>
          </a:p>
          <a:p>
            <a:pPr lvl="1"/>
            <a:r>
              <a:rPr lang="en-US" dirty="0"/>
              <a:t>Does </a:t>
            </a:r>
            <a:r>
              <a:rPr lang="en-US" dirty="0" err="1"/>
              <a:t>A[i</a:t>
            </a:r>
            <a:r>
              <a:rPr lang="en-US" dirty="0"/>
              <a:t>], </a:t>
            </a:r>
            <a:r>
              <a:rPr lang="en-US" dirty="0" err="1"/>
              <a:t>B[j</a:t>
            </a:r>
            <a:r>
              <a:rPr lang="en-US" dirty="0"/>
              <a:t>] refer to same location?</a:t>
            </a:r>
          </a:p>
          <a:p>
            <a:pPr lvl="1"/>
            <a:r>
              <a:rPr lang="en-US" dirty="0"/>
              <a:t>A[f(</a:t>
            </a:r>
            <a:r>
              <a:rPr lang="en-US" dirty="0" err="1"/>
              <a:t>i</a:t>
            </a:r>
            <a:r>
              <a:rPr lang="en-US" dirty="0"/>
              <a:t>)], B[g(j)] 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 inhibit banking, parallelism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Or add expensive interconnect</a:t>
            </a:r>
          </a:p>
        </p:txBody>
      </p:sp>
    </p:spTree>
    <p:extLst>
      <p:ext uri="{BB962C8B-B14F-4D97-AF65-F5344CB8AC3E}">
        <p14:creationId xmlns:p14="http://schemas.microsoft.com/office/powerpoint/2010/main" val="22366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bldLvl="2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72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2"/>
            <a:r>
              <a:rPr lang="en-US" dirty="0"/>
              <a:t>Conservative: any write to memory</a:t>
            </a:r>
          </a:p>
          <a:p>
            <a:pPr lvl="2"/>
            <a:r>
              <a:rPr lang="en-US" dirty="0"/>
              <a:t>Sophisticated analysis may allow us to prove independence of read and write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3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73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dirty="0"/>
              <a:t>C Memory/Pointer </a:t>
            </a:r>
            <a:r>
              <a:rPr lang="en-US" sz="4000" dirty="0" err="1"/>
              <a:t>Sequentialization</a:t>
            </a:r>
            <a:endParaRPr lang="en-US" sz="40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r>
              <a:rPr lang="en-US" dirty="0"/>
              <a:t>True for read/write to single array even if know arrays isolated</a:t>
            </a:r>
          </a:p>
          <a:p>
            <a:pPr lvl="1"/>
            <a:r>
              <a:rPr lang="en-US" dirty="0"/>
              <a:t>Does A[B[</a:t>
            </a:r>
            <a:r>
              <a:rPr lang="en-US" dirty="0" err="1"/>
              <a:t>i</a:t>
            </a:r>
            <a:r>
              <a:rPr lang="en-US" dirty="0"/>
              <a:t>]] refer to same location as A[C[</a:t>
            </a:r>
            <a:r>
              <a:rPr lang="en-US" dirty="0" err="1"/>
              <a:t>i</a:t>
            </a:r>
            <a:r>
              <a:rPr lang="en-US" dirty="0"/>
              <a:t>]]?</a:t>
            </a:r>
          </a:p>
          <a:p>
            <a:pPr lvl="1"/>
            <a:r>
              <a:rPr lang="en-US" dirty="0"/>
              <a:t>So expression issue broader than C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087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D920-0677-724B-AB73-D6206FA40F41}" type="slidenum">
              <a:rPr lang="en-US"/>
              <a:pPr/>
              <a:t>74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b="1" dirty="0"/>
              <a:t>Expressions and operations </a:t>
            </a:r>
            <a:r>
              <a:rPr lang="en-US" dirty="0"/>
              <a:t>through variables (whose address is never taken) can be executed at any time</a:t>
            </a:r>
          </a:p>
          <a:p>
            <a:pPr lvl="1"/>
            <a:r>
              <a:rPr lang="en-US" dirty="0"/>
              <a:t>Just preserve the dataflow </a:t>
            </a:r>
          </a:p>
          <a:p>
            <a:r>
              <a:rPr lang="en-US" b="1" dirty="0"/>
              <a:t>Memory assignments </a:t>
            </a:r>
            <a:r>
              <a:rPr lang="en-US" dirty="0"/>
              <a:t>must execute in strict order</a:t>
            </a:r>
          </a:p>
          <a:p>
            <a:pPr lvl="1"/>
            <a:r>
              <a:rPr lang="en-US" dirty="0"/>
              <a:t>Ideally: partial order</a:t>
            </a:r>
          </a:p>
          <a:p>
            <a:pPr lvl="1"/>
            <a:r>
              <a:rPr lang="en-US" dirty="0"/>
              <a:t>Conservatively: strict sequential order of C</a:t>
            </a:r>
          </a:p>
        </p:txBody>
      </p:sp>
    </p:spTree>
    <p:extLst>
      <p:ext uri="{BB962C8B-B14F-4D97-AF65-F5344CB8AC3E}">
        <p14:creationId xmlns:p14="http://schemas.microsoft.com/office/powerpoint/2010/main" val="29978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8D9F-0EBF-6644-9F0A-A19E8810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3165-5A9B-204D-B6FC-DFD293A1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time permits on Wednesday, more on Sequentialization and Dependencies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A1C99-BD7D-AE43-A5B8-B0B8B13D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5306F-346C-684B-913D-F30C10DA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3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/>
              <a:t>C (any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Has some capabilities that don’t make sense in hardware</a:t>
            </a:r>
          </a:p>
          <a:p>
            <a:pPr lvl="2"/>
            <a:r>
              <a:rPr lang="en-US" dirty="0"/>
              <a:t>Shared memory pool, </a:t>
            </a:r>
            <a:r>
              <a:rPr lang="en-US" dirty="0" err="1"/>
              <a:t>globals</a:t>
            </a:r>
            <a:r>
              <a:rPr lang="en-US" dirty="0"/>
              <a:t>, recursion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r>
              <a:rPr lang="en-US" dirty="0"/>
              <a:t>C for spatial is coded differently from C for processor</a:t>
            </a:r>
          </a:p>
          <a:p>
            <a:pPr lvl="1"/>
            <a:r>
              <a:rPr lang="en-US" dirty="0"/>
              <a:t>…but can still run on processor</a:t>
            </a:r>
          </a:p>
          <a:p>
            <a:r>
              <a:rPr lang="en-US" dirty="0"/>
              <a:t>Good for leaf functions (operations)</a:t>
            </a:r>
          </a:p>
          <a:p>
            <a:pPr lvl="1"/>
            <a:r>
              <a:rPr lang="en-US" dirty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for Wednesday on Web</a:t>
            </a:r>
          </a:p>
          <a:p>
            <a:pPr lvl="1"/>
            <a:r>
              <a:rPr lang="en-US" dirty="0"/>
              <a:t>Xilinx HLS documents</a:t>
            </a:r>
          </a:p>
          <a:p>
            <a:r>
              <a:rPr lang="en-US" dirty="0"/>
              <a:t>HW5 due Friday </a:t>
            </a:r>
          </a:p>
          <a:p>
            <a:pPr lvl="1"/>
            <a:r>
              <a:rPr lang="en-US" dirty="0"/>
              <a:t>Remember several long compiles</a:t>
            </a:r>
          </a:p>
          <a:p>
            <a:pPr lvl="1"/>
            <a:r>
              <a:rPr lang="en-US" dirty="0"/>
              <a:t>Get started early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 for hardware and software</a:t>
            </a:r>
          </a:p>
          <a:p>
            <a:pPr lvl="1"/>
            <a:r>
              <a:rPr lang="en-US" dirty="0"/>
              <a:t>Test out functionality entirely in software</a:t>
            </a:r>
          </a:p>
          <a:p>
            <a:pPr lvl="2"/>
            <a:r>
              <a:rPr lang="en-US" dirty="0"/>
              <a:t>Debug code before put on hardware </a:t>
            </a:r>
          </a:p>
          <a:p>
            <a:pPr lvl="3"/>
            <a:r>
              <a:rPr lang="en-US" dirty="0"/>
              <a:t>where harder to observe what’s happening</a:t>
            </a:r>
          </a:p>
          <a:p>
            <a:pPr lvl="2"/>
            <a:r>
              <a:rPr lang="en-US" dirty="0"/>
              <a:t>…without spending time in place and route</a:t>
            </a:r>
          </a:p>
          <a:p>
            <a:pPr lvl="3"/>
            <a:r>
              <a:rPr lang="en-US" dirty="0"/>
              <a:t>…which you are beginning to see now…</a:t>
            </a:r>
          </a:p>
          <a:p>
            <a:pPr lvl="1"/>
            <a:r>
              <a:rPr lang="en-US" dirty="0"/>
              <a:t>Explore hardware/software tradeoffs by targeting same code to either hardware or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most useful for describing behavior of leaf operators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15041</TotalTime>
  <Words>4018</Words>
  <Application>Microsoft Macintosh PowerPoint</Application>
  <PresentationFormat>On-screen Show (4:3)</PresentationFormat>
  <Paragraphs>864</Paragraphs>
  <Slides>77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</vt:lpstr>
      <vt:lpstr>Simple Conditionals</vt:lpstr>
      <vt:lpstr>Simple Conditionals</vt:lpstr>
      <vt:lpstr>Preclass G</vt:lpstr>
      <vt:lpstr>Function Call</vt:lpstr>
      <vt:lpstr>Inline Transformation</vt:lpstr>
      <vt:lpstr>Inline</vt:lpstr>
      <vt:lpstr>Treat as data flow</vt:lpstr>
      <vt:lpstr>Shared Function</vt:lpstr>
      <vt:lpstr>Recursion?</vt:lpstr>
      <vt:lpstr>Global Variables</vt:lpstr>
      <vt:lpstr>Treat as data flow</vt:lpstr>
      <vt:lpstr>Treat as data flow</vt:lpstr>
      <vt:lpstr>Global Variables</vt:lpstr>
      <vt:lpstr>Global Variables</vt:lpstr>
      <vt:lpstr>Loops…</vt:lpstr>
      <vt:lpstr>Loop Compact Expression</vt:lpstr>
      <vt:lpstr>Sequential</vt:lpstr>
      <vt:lpstr>Spatial = fully unrolled</vt:lpstr>
      <vt:lpstr>Stream</vt:lpstr>
      <vt:lpstr>Stream</vt:lpstr>
      <vt:lpstr>Unbounded, Pipelined Operator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Loop Bounds</vt:lpstr>
      <vt:lpstr>Loop Increment</vt:lpstr>
      <vt:lpstr>Loop Interpretations</vt:lpstr>
      <vt:lpstr>Unroll</vt:lpstr>
      <vt:lpstr>Arrays as Memory Banks</vt:lpstr>
      <vt:lpstr>Arrays as Memory Banks</vt:lpstr>
      <vt:lpstr>Physical Memory Port as Limited Shared Resource</vt:lpstr>
      <vt:lpstr>Arrays as things to put in Memory Banks</vt:lpstr>
      <vt:lpstr>Arrays as Inputs and Outputs</vt:lpstr>
      <vt:lpstr>Arrays as Local Memory</vt:lpstr>
      <vt:lpstr>Array Interpretations</vt:lpstr>
      <vt:lpstr>C Memory Model</vt:lpstr>
      <vt:lpstr>Challenge: C Memory Model</vt:lpstr>
      <vt:lpstr>Example</vt:lpstr>
      <vt:lpstr>Memory Operation Challenge</vt:lpstr>
      <vt:lpstr>C Memory/Pointer Sequentialization</vt:lpstr>
      <vt:lpstr>C Memory/Pointer Sequentialization</vt:lpstr>
      <vt:lpstr>Consequence</vt:lpstr>
      <vt:lpstr>More on Wednesday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137</cp:revision>
  <cp:lastPrinted>2019-09-30T14:00:08Z</cp:lastPrinted>
  <dcterms:created xsi:type="dcterms:W3CDTF">2018-10-03T03:32:03Z</dcterms:created>
  <dcterms:modified xsi:type="dcterms:W3CDTF">2019-09-30T14:29:05Z</dcterms:modified>
</cp:coreProperties>
</file>