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422" r:id="rId32"/>
    <p:sldId id="483" r:id="rId33"/>
    <p:sldId id="423" r:id="rId34"/>
    <p:sldId id="424" r:id="rId35"/>
    <p:sldId id="425" r:id="rId36"/>
    <p:sldId id="426" r:id="rId37"/>
    <p:sldId id="580" r:id="rId38"/>
    <p:sldId id="582" r:id="rId39"/>
    <p:sldId id="583" r:id="rId40"/>
    <p:sldId id="584" r:id="rId41"/>
    <p:sldId id="585" r:id="rId42"/>
    <p:sldId id="431" r:id="rId43"/>
    <p:sldId id="432" r:id="rId44"/>
    <p:sldId id="586" r:id="rId45"/>
    <p:sldId id="587" r:id="rId46"/>
    <p:sldId id="435" r:id="rId47"/>
    <p:sldId id="436" r:id="rId48"/>
    <p:sldId id="433" r:id="rId49"/>
    <p:sldId id="588" r:id="rId50"/>
    <p:sldId id="437" r:id="rId51"/>
    <p:sldId id="438" r:id="rId52"/>
    <p:sldId id="460" r:id="rId53"/>
    <p:sldId id="461" r:id="rId54"/>
    <p:sldId id="462" r:id="rId55"/>
    <p:sldId id="439" r:id="rId56"/>
    <p:sldId id="444" r:id="rId57"/>
    <p:sldId id="458" r:id="rId58"/>
    <p:sldId id="463" r:id="rId59"/>
    <p:sldId id="464" r:id="rId60"/>
    <p:sldId id="445" r:id="rId61"/>
    <p:sldId id="441" r:id="rId62"/>
    <p:sldId id="476" r:id="rId63"/>
    <p:sldId id="475" r:id="rId64"/>
    <p:sldId id="446" r:id="rId65"/>
    <p:sldId id="484" r:id="rId66"/>
    <p:sldId id="485" r:id="rId67"/>
    <p:sldId id="589" r:id="rId68"/>
    <p:sldId id="486" r:id="rId69"/>
    <p:sldId id="487" r:id="rId70"/>
    <p:sldId id="488" r:id="rId71"/>
    <p:sldId id="489" r:id="rId72"/>
    <p:sldId id="490" r:id="rId73"/>
    <p:sldId id="491" r:id="rId74"/>
    <p:sldId id="492" r:id="rId75"/>
    <p:sldId id="579" r:id="rId76"/>
    <p:sldId id="299" r:id="rId77"/>
    <p:sldId id="300" r:id="rId7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FF6600"/>
    <a:srgbClr val="FF00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46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47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68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17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69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27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F4CC-7ECE-8B48-9176-F2BF22C92BC0}" type="slidenum">
              <a:rPr lang="en-US"/>
              <a:pPr/>
              <a:t>71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4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72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971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73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5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8215F-0765-DF46-81F5-9A262DAC9D2B}" type="slidenum">
              <a:rPr lang="en-US"/>
              <a:pPr/>
              <a:t>74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265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9:  September 30,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 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Maybe: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Variables and expression (skip?)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Loops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Arrays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Memory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Complexities from C semantics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None/>
            </a:pPr>
            <a:r>
              <a:rPr lang="en-US" dirty="0"/>
              <a:t>if (a&lt;</a:t>
            </a:r>
            <a:r>
              <a:rPr lang="en-US" dirty="0" err="1"/>
              <a:t>b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res=</a:t>
            </a:r>
            <a:r>
              <a:rPr lang="en-US" dirty="0" err="1"/>
              <a:t>b</a:t>
            </a:r>
            <a:r>
              <a:rPr lang="en-US" dirty="0"/>
              <a:t>-a</a:t>
            </a:r>
          </a:p>
          <a:p>
            <a:pPr>
              <a:buNone/>
            </a:pPr>
            <a:r>
              <a:rPr lang="en-US" dirty="0"/>
              <a:t>Else</a:t>
            </a:r>
          </a:p>
          <a:p>
            <a:pPr lvl="1">
              <a:buNone/>
            </a:pPr>
            <a:r>
              <a:rPr lang="en-US" dirty="0"/>
              <a:t>res=a-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47800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 err="1"/>
              <a:t>VivadoHLS</a:t>
            </a:r>
            <a:r>
              <a:rPr lang="en-US" dirty="0"/>
              <a:t>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1844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on ARM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endParaRPr lang="en-US" dirty="0"/>
          </a:p>
          <a:p>
            <a:r>
              <a:rPr lang="en-US" dirty="0"/>
              <a:t>Evidence </a:t>
            </a:r>
            <a:r>
              <a:rPr lang="en-US" dirty="0" err="1"/>
              <a:t>Vivado</a:t>
            </a:r>
            <a:r>
              <a:rPr lang="en-US" dirty="0"/>
              <a:t> HLS</a:t>
            </a:r>
          </a:p>
          <a:p>
            <a:pPr lvl="1"/>
            <a:r>
              <a:rPr lang="en-US" dirty="0"/>
              <a:t>Does not do that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1844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on ARM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</a:t>
            </a:r>
            <a:r>
              <a:rPr lang="en-US" dirty="0" err="1"/>
              <a:t>Zynq</a:t>
            </a:r>
            <a:r>
              <a:rPr lang="en-US" dirty="0"/>
              <a:t>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CIS371, CIS501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  <a:p>
            <a:pPr lvl="1"/>
            <a:r>
              <a:rPr lang="en-US" dirty="0">
                <a:sym typeface="Wingdings"/>
              </a:rPr>
              <a:t>Generator language (constructs logic)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dirty="0"/>
              <a:t>Unbounded computation</a:t>
            </a:r>
          </a:p>
          <a:p>
            <a:r>
              <a:rPr lang="en-US" dirty="0"/>
              <a:t>From 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46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47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res=a*</a:t>
            </a:r>
            <a:r>
              <a:rPr lang="en-US" dirty="0" err="1">
                <a:latin typeface="Courier"/>
                <a:cs typeface="Courier"/>
              </a:rPr>
              <a:t>b+c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res=</a:t>
            </a:r>
            <a:r>
              <a:rPr lang="en-US" dirty="0" err="1"/>
              <a:t>multiply(a,b)+c</a:t>
            </a:r>
            <a:r>
              <a:rPr lang="en-US" dirty="0"/>
              <a:t>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]&gt;&gt;2;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))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 err="1"/>
              <a:t>Vivado</a:t>
            </a:r>
            <a:r>
              <a:rPr lang="en-US" dirty="0"/>
              <a:t> HLS has </a:t>
            </a:r>
            <a:r>
              <a:rPr lang="en-US" dirty="0" err="1"/>
              <a:t>pragmas</a:t>
            </a:r>
            <a:r>
              <a:rPr lang="en-US" dirty="0"/>
              <a:t> for unrolling</a:t>
            </a:r>
          </a:p>
          <a:p>
            <a:r>
              <a:rPr lang="en-US" dirty="0"/>
              <a:t>UG901: </a:t>
            </a:r>
            <a:r>
              <a:rPr lang="en-US" dirty="0" err="1"/>
              <a:t>Vivado</a:t>
            </a:r>
            <a:r>
              <a:rPr lang="en-US" dirty="0"/>
              <a:t> HLS User’s Guide</a:t>
            </a:r>
          </a:p>
          <a:p>
            <a:pPr lvl="1"/>
            <a:r>
              <a:rPr lang="en-US" dirty="0"/>
              <a:t>P180—229 for optimization and directives</a:t>
            </a:r>
          </a:p>
          <a:p>
            <a:r>
              <a:rPr lang="en-US" b="1" dirty="0"/>
              <a:t>#</a:t>
            </a:r>
            <a:r>
              <a:rPr lang="en-US" b="1" dirty="0" err="1"/>
              <a:t>pragma</a:t>
            </a:r>
            <a:r>
              <a:rPr lang="en-US" b="1" dirty="0"/>
              <a:t> HLS UNROLL factor=… </a:t>
            </a:r>
          </a:p>
          <a:p>
            <a:endParaRPr lang="en-US" b="1" dirty="0"/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Arrays as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r>
              <a:rPr lang="en-US" dirty="0"/>
              <a:t>Hardware expression: Sometimes we will want to describe computations with separate memory banks</a:t>
            </a:r>
          </a:p>
          <a:p>
            <a:pPr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a[1024], b[1024], </a:t>
            </a:r>
            <a:br>
              <a:rPr lang="en-US" dirty="0">
                <a:solidFill>
                  <a:srgbClr val="000000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c[1024];</a:t>
            </a:r>
          </a:p>
          <a:p>
            <a:pPr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for(i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bigmem[offset+i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B250D1-3912-2347-93EF-9ED15B946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976020"/>
            <a:ext cx="1066800" cy="3610708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Arrays as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/>
              <a:t>If single memory has only one port</a:t>
            </a:r>
          </a:p>
          <a:p>
            <a:pPr lvl="1"/>
            <a:r>
              <a:rPr lang="en-US" dirty="0"/>
              <a:t>Can perform only one memory operation per cycle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II if a, b, c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all in </a:t>
            </a:r>
            <a:r>
              <a:rPr lang="en-US" dirty="0" err="1">
                <a:solidFill>
                  <a:srgbClr val="FF6600"/>
                </a:solidFill>
              </a:rPr>
              <a:t>bigmem</a:t>
            </a:r>
            <a:r>
              <a:rPr lang="en-US" dirty="0">
                <a:solidFill>
                  <a:srgbClr val="FF6600"/>
                </a:solidFill>
              </a:rPr>
              <a:t>? 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04D82E-275D-0B4B-A36A-18780FDAD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996" y="2985094"/>
            <a:ext cx="1905000" cy="3534578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Memory Port as Limited Shared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single memory port</a:t>
            </a:r>
          </a:p>
          <a:p>
            <a:pPr lvl="1"/>
            <a:r>
              <a:rPr lang="en-US" dirty="0"/>
              <a:t>Must </a:t>
            </a:r>
            <a:r>
              <a:rPr lang="en-US" dirty="0" err="1"/>
              <a:t>sequentialize</a:t>
            </a:r>
            <a:r>
              <a:rPr lang="en-US" dirty="0"/>
              <a:t> on use of memory port</a:t>
            </a:r>
          </a:p>
          <a:p>
            <a:pPr lvl="1"/>
            <a:r>
              <a:rPr lang="en-US" dirty="0"/>
              <a:t>Reason for banking</a:t>
            </a:r>
          </a:p>
          <a:p>
            <a:pPr lvl="2"/>
            <a:r>
              <a:rPr lang="en-US" dirty="0"/>
              <a:t>Put in separate memories, </a:t>
            </a:r>
            <a:br>
              <a:rPr lang="en-US" dirty="0"/>
            </a:br>
            <a:r>
              <a:rPr lang="en-US" dirty="0"/>
              <a:t>so operations can occur simultaneously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5105400"/>
            <a:ext cx="30428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Ultra96 DRAM 1 port</a:t>
            </a:r>
          </a:p>
          <a:p>
            <a:r>
              <a:rPr lang="en-US" dirty="0" err="1">
                <a:latin typeface="+mn-lt"/>
              </a:rPr>
              <a:t>Virtex</a:t>
            </a:r>
            <a:r>
              <a:rPr lang="en-US" dirty="0">
                <a:latin typeface="+mn-lt"/>
              </a:rPr>
              <a:t> BRAM 2 ports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19A0EA-7A54-544B-8EC2-7A3181CA7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336" y="4318462"/>
            <a:ext cx="1296132" cy="2404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C64EE9-FD2B-7640-8651-20A37B84E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3112626"/>
            <a:ext cx="1066800" cy="3610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things to put in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r>
              <a:rPr lang="en-US" dirty="0"/>
              <a:t>Computational expression: </a:t>
            </a:r>
          </a:p>
          <a:p>
            <a:pPr lvl="1"/>
            <a:r>
              <a:rPr lang="en-US" dirty="0"/>
              <a:t>sometimes it is useful to express computation</a:t>
            </a:r>
          </a:p>
          <a:p>
            <a:pPr lvl="1"/>
            <a:r>
              <a:rPr lang="en-US" b="1" dirty="0"/>
              <a:t>then</a:t>
            </a:r>
            <a:r>
              <a:rPr lang="en-US" dirty="0"/>
              <a:t> decide how to pack array state into memory banks for different </a:t>
            </a:r>
          </a:p>
          <a:p>
            <a:pPr lvl="2"/>
            <a:r>
              <a:rPr lang="en-US" dirty="0"/>
              <a:t>Hardware availability</a:t>
            </a:r>
          </a:p>
          <a:p>
            <a:pPr lvl="2"/>
            <a:r>
              <a:rPr lang="en-US" dirty="0"/>
              <a:t>Area-Time tradeoffs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9FDF5C-58EF-8B41-8B19-836C6F436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4324558"/>
            <a:ext cx="1296132" cy="2404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37E7D0-0536-9744-B1ED-D54012692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144" y="3154513"/>
            <a:ext cx="1066800" cy="36107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0A0D41A-85C3-E949-AEBF-AC80E0047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988" y="3886200"/>
            <a:ext cx="1156786" cy="2854406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Inputs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Expression: arrays are often a natural way of expression set of inputs and outputs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6576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=12;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while(true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aval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astream.read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bval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bstream.read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res=a*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b+c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resstream.write(res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);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38100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latin typeface="Courier"/>
                <a:cs typeface="Courier"/>
              </a:rPr>
              <a:t>void op(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a[BLOCK], 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b[BLOCK], 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out[BLOCK]) {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latin typeface="Courier"/>
                <a:cs typeface="Courier"/>
              </a:rPr>
              <a:t>     for (</a:t>
            </a:r>
            <a:r>
              <a:rPr lang="en-US" sz="1800" kern="0" dirty="0" err="1">
                <a:latin typeface="Courier"/>
                <a:cs typeface="Courier"/>
              </a:rPr>
              <a:t>i</a:t>
            </a:r>
            <a:r>
              <a:rPr lang="en-US" sz="1800" kern="0" dirty="0">
                <a:latin typeface="Courier"/>
                <a:cs typeface="Courier"/>
              </a:rPr>
              <a:t>=0;i&lt;</a:t>
            </a:r>
            <a:r>
              <a:rPr lang="en-US" sz="1800" kern="0" dirty="0" err="1">
                <a:latin typeface="Courier"/>
                <a:cs typeface="Courier"/>
              </a:rPr>
              <a:t>BLOCK;i</a:t>
            </a:r>
            <a:r>
              <a:rPr lang="en-US" sz="1800" kern="0" dirty="0">
                <a:latin typeface="Courier"/>
                <a:cs typeface="Courier"/>
              </a:rPr>
              <a:t>++)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   </a:t>
            </a:r>
            <a:r>
              <a:rPr lang="en-US" sz="1800" kern="0" dirty="0" err="1">
                <a:latin typeface="Courier"/>
                <a:ea typeface="ＭＳ Ｐゴシック" charset="-128"/>
                <a:cs typeface="Courier"/>
              </a:rPr>
              <a:t>out[i</a:t>
            </a:r>
            <a:r>
              <a:rPr lang="en-US" sz="1800" kern="0" dirty="0">
                <a:latin typeface="Courier"/>
                <a:ea typeface="ＭＳ Ｐゴシック" charset="-128"/>
                <a:cs typeface="Courier"/>
              </a:rPr>
              <a:t>]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a[i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]*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b[i]+c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</a:p>
          <a:p>
            <a:pPr marL="685800" lvl="1" indent="-228600">
              <a:spcBef>
                <a:spcPct val="20000"/>
              </a:spcBef>
            </a:pPr>
            <a:r>
              <a:rPr lang="en-US" sz="1800" kern="0" dirty="0">
                <a:latin typeface="Courier"/>
                <a:ea typeface="ＭＳ Ｐゴシック" charset="-128"/>
                <a:cs typeface="Courier"/>
              </a:rPr>
              <a:t>}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ＭＳ Ｐゴシック" charset="-128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294495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Arrays as Local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dirty="0"/>
              <a:t>Hardware/Computational expression: natural way of describing local state</a:t>
            </a:r>
          </a:p>
          <a:p>
            <a:pPr>
              <a:buNone/>
            </a:pPr>
            <a:r>
              <a:rPr lang="en-US" sz="2800" dirty="0" err="1">
                <a:latin typeface="Courier"/>
                <a:cs typeface="Courier"/>
              </a:rPr>
              <a:t>hist(int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a[SIZE</a:t>
            </a:r>
            <a:r>
              <a:rPr lang="en-US" sz="2800" dirty="0">
                <a:latin typeface="Courier"/>
                <a:cs typeface="Courier"/>
              </a:rPr>
              <a:t>], </a:t>
            </a:r>
            <a:r>
              <a:rPr lang="en-US" sz="2800" dirty="0" err="1">
                <a:latin typeface="Courier"/>
                <a:cs typeface="Courier"/>
              </a:rPr>
              <a:t>out[EVENTS</a:t>
            </a:r>
            <a:r>
              <a:rPr lang="en-US" sz="2800" dirty="0">
                <a:latin typeface="Courier"/>
                <a:cs typeface="Courier"/>
              </a:rPr>
              <a:t>]) {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int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local[EVENTS</a:t>
            </a:r>
            <a:r>
              <a:rPr lang="en-US" sz="2800" dirty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EVENTS;i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local[i</a:t>
            </a:r>
            <a:r>
              <a:rPr lang="en-US" sz="2800" dirty="0"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SIZE;i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local[a[i</a:t>
            </a:r>
            <a:r>
              <a:rPr lang="en-US" sz="2800" dirty="0">
                <a:latin typeface="Courier"/>
                <a:cs typeface="Courier"/>
              </a:rPr>
              <a:t>]]++;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EVENTS;i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out[i</a:t>
            </a:r>
            <a:r>
              <a:rPr lang="en-US" sz="2800" dirty="0">
                <a:latin typeface="Courier"/>
                <a:cs typeface="Courier"/>
              </a:rPr>
              <a:t>]=</a:t>
            </a:r>
            <a:r>
              <a:rPr lang="en-US" sz="2800" dirty="0" err="1">
                <a:latin typeface="Courier"/>
                <a:cs typeface="Courier"/>
              </a:rPr>
              <a:t>local[i</a:t>
            </a:r>
            <a:r>
              <a:rPr lang="en-US" sz="2800" dirty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E49D8A-9950-9F47-B92E-BB6315EDE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010400" y="3024554"/>
            <a:ext cx="1676400" cy="322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29467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00584"/>
            <a:ext cx="7772400" cy="1143000"/>
          </a:xfrm>
        </p:spPr>
        <p:txBody>
          <a:bodyPr/>
          <a:lstStyle/>
          <a:p>
            <a:r>
              <a:rPr lang="en-US" dirty="0"/>
              <a:t>Array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114800"/>
          </a:xfrm>
        </p:spPr>
        <p:txBody>
          <a:bodyPr/>
          <a:lstStyle/>
          <a:p>
            <a:r>
              <a:rPr lang="en-US" dirty="0"/>
              <a:t>What does an array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Compact expression  [write less code]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Memory banks           [where place data]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Things put in separate memory banks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Local memory           [not need to be shared]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I/O                             [source and sink of data]</a:t>
            </a:r>
          </a:p>
          <a:p>
            <a:r>
              <a:rPr lang="en-US" dirty="0"/>
              <a:t>We will want to use for all 5</a:t>
            </a:r>
          </a:p>
          <a:p>
            <a:r>
              <a:rPr lang="en-US" dirty="0"/>
              <a:t>C allows expressive use of arrays/memories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 will inhibit efficient hardware 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2019 --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88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68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/>
              <a:t>One big linear address space of locations</a:t>
            </a:r>
          </a:p>
          <a:p>
            <a:r>
              <a:rPr lang="en-US"/>
              <a:t>Most recent definition to location is value</a:t>
            </a:r>
          </a:p>
          <a:p>
            <a:r>
              <a:rPr lang="en-US"/>
              <a:t>Sequential flow of statements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  <p:extLst>
      <p:ext uri="{BB962C8B-B14F-4D97-AF65-F5344CB8AC3E}">
        <p14:creationId xmlns:p14="http://schemas.microsoft.com/office/powerpoint/2010/main" val="354862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69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One big linear address space of locations</a:t>
            </a:r>
          </a:p>
          <a:p>
            <a:r>
              <a:rPr lang="en-US" dirty="0"/>
              <a:t>Assumes all arrays live in same memory</a:t>
            </a:r>
          </a:p>
          <a:p>
            <a:r>
              <a:rPr lang="en-US" dirty="0"/>
              <a:t>Assumes arrays may overlap?</a:t>
            </a:r>
          </a:p>
          <a:p>
            <a:endParaRPr lang="en-US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  <p:extLst>
      <p:ext uri="{BB962C8B-B14F-4D97-AF65-F5344CB8AC3E}">
        <p14:creationId xmlns:p14="http://schemas.microsoft.com/office/powerpoint/2010/main" val="19421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r>
              <a:rPr lang="en-US" dirty="0"/>
              <a:t>Assume a, b live in same memory</a:t>
            </a:r>
          </a:p>
          <a:p>
            <a:r>
              <a:rPr lang="en-US" dirty="0"/>
              <a:t>Placed in sequence as shown</a:t>
            </a:r>
          </a:p>
          <a:p>
            <a:r>
              <a:rPr lang="en-US" dirty="0"/>
              <a:t>What happens when</a:t>
            </a:r>
          </a:p>
          <a:p>
            <a:pPr lvl="1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a[16];</a:t>
            </a:r>
          </a:p>
          <a:p>
            <a:pPr lvl="1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b[16];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 from a[17]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 from b[-2]</a:t>
            </a:r>
          </a:p>
          <a:p>
            <a:r>
              <a:rPr lang="en-US" dirty="0">
                <a:solidFill>
                  <a:srgbClr val="FF0000"/>
                </a:solidFill>
              </a:rPr>
              <a:t>Can inhibit separation into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memory banks,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6" name="Picture 5" descr="c_common_memory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705600" y="2590800"/>
            <a:ext cx="1778000" cy="37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811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7314-6D8B-3448-A71D-1AEA80AE1398}" type="slidenum">
              <a:rPr lang="en-US"/>
              <a:pPr/>
              <a:t>71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Operation Challenge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Memory is just a set of location</a:t>
            </a:r>
          </a:p>
          <a:p>
            <a:r>
              <a:rPr lang="en-US" dirty="0"/>
              <a:t>But </a:t>
            </a:r>
            <a:r>
              <a:rPr lang="en-US" b="1" dirty="0"/>
              <a:t>memory expressions</a:t>
            </a:r>
            <a:r>
              <a:rPr lang="en-US" dirty="0"/>
              <a:t> in C can refer to variable locations</a:t>
            </a:r>
          </a:p>
          <a:p>
            <a:pPr lvl="1"/>
            <a:r>
              <a:rPr lang="en-US" dirty="0"/>
              <a:t>Does </a:t>
            </a:r>
            <a:r>
              <a:rPr lang="en-US" dirty="0" err="1"/>
              <a:t>A[i</a:t>
            </a:r>
            <a:r>
              <a:rPr lang="en-US" dirty="0"/>
              <a:t>], </a:t>
            </a:r>
            <a:r>
              <a:rPr lang="en-US" dirty="0" err="1"/>
              <a:t>B[j</a:t>
            </a:r>
            <a:r>
              <a:rPr lang="en-US" dirty="0"/>
              <a:t>] refer to same location?</a:t>
            </a:r>
          </a:p>
          <a:p>
            <a:pPr lvl="1"/>
            <a:r>
              <a:rPr lang="en-US" dirty="0"/>
              <a:t>A[f(</a:t>
            </a:r>
            <a:r>
              <a:rPr lang="en-US" dirty="0" err="1"/>
              <a:t>i</a:t>
            </a:r>
            <a:r>
              <a:rPr lang="en-US" dirty="0"/>
              <a:t>)], B[g(j)] 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 inhibit banking, parallelism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Or add expensive interconnect</a:t>
            </a:r>
          </a:p>
        </p:txBody>
      </p:sp>
    </p:spTree>
    <p:extLst>
      <p:ext uri="{BB962C8B-B14F-4D97-AF65-F5344CB8AC3E}">
        <p14:creationId xmlns:p14="http://schemas.microsoft.com/office/powerpoint/2010/main" val="223668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bldLvl="2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72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2"/>
            <a:r>
              <a:rPr lang="en-US" dirty="0"/>
              <a:t>Conservative: any write to memory</a:t>
            </a:r>
          </a:p>
          <a:p>
            <a:pPr lvl="2"/>
            <a:r>
              <a:rPr lang="en-US" dirty="0"/>
              <a:t>Sophisticated analysis may allow us to prove independence of read and write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7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bldLvl="3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73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0772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r>
              <a:rPr lang="en-US" dirty="0"/>
              <a:t>True for read/write to single array even if know arrays isolated</a:t>
            </a:r>
          </a:p>
          <a:p>
            <a:pPr lvl="1"/>
            <a:r>
              <a:rPr lang="en-US" dirty="0"/>
              <a:t>Does A[B[</a:t>
            </a:r>
            <a:r>
              <a:rPr lang="en-US" dirty="0" err="1"/>
              <a:t>i</a:t>
            </a:r>
            <a:r>
              <a:rPr lang="en-US" dirty="0"/>
              <a:t>]] refer to same location as A[C[</a:t>
            </a:r>
            <a:r>
              <a:rPr lang="en-US" dirty="0" err="1"/>
              <a:t>i</a:t>
            </a:r>
            <a:r>
              <a:rPr lang="en-US" dirty="0"/>
              <a:t>]]?</a:t>
            </a:r>
          </a:p>
          <a:p>
            <a:pPr lvl="1"/>
            <a:r>
              <a:rPr lang="en-US" dirty="0"/>
              <a:t>So expression issue broader than C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087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D920-0677-724B-AB73-D6206FA40F41}" type="slidenum">
              <a:rPr lang="en-US"/>
              <a:pPr/>
              <a:t>74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b="1" dirty="0"/>
              <a:t>Expressions and operations </a:t>
            </a:r>
            <a:r>
              <a:rPr lang="en-US" dirty="0"/>
              <a:t>through variables (whose address is never taken) can be executed at any time</a:t>
            </a:r>
          </a:p>
          <a:p>
            <a:pPr lvl="1"/>
            <a:r>
              <a:rPr lang="en-US" dirty="0"/>
              <a:t>Just preserve the dataflow </a:t>
            </a:r>
          </a:p>
          <a:p>
            <a:r>
              <a:rPr lang="en-US" b="1" dirty="0"/>
              <a:t>Memory assignments </a:t>
            </a:r>
            <a:r>
              <a:rPr lang="en-US" dirty="0"/>
              <a:t>must execute in strict order</a:t>
            </a:r>
          </a:p>
          <a:p>
            <a:pPr lvl="1"/>
            <a:r>
              <a:rPr lang="en-US" dirty="0"/>
              <a:t>Ideally: partial order</a:t>
            </a:r>
          </a:p>
          <a:p>
            <a:pPr lvl="1"/>
            <a:r>
              <a:rPr lang="en-US" dirty="0"/>
              <a:t>Conservatively: strict sequential order of C</a:t>
            </a:r>
          </a:p>
        </p:txBody>
      </p:sp>
    </p:spTree>
    <p:extLst>
      <p:ext uri="{BB962C8B-B14F-4D97-AF65-F5344CB8AC3E}">
        <p14:creationId xmlns:p14="http://schemas.microsoft.com/office/powerpoint/2010/main" val="299789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8D9F-0EBF-6644-9F0A-A19E8810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Wednesday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93165-5A9B-204D-B6FC-DFD293A19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time permits on Wednesday, more on Sequentialization and Dependencies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A1C99-BD7D-AE43-A5B8-B0B8B13D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5306F-346C-684B-913D-F30C10DA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63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/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for Wednesday on Web</a:t>
            </a:r>
          </a:p>
          <a:p>
            <a:pPr lvl="1"/>
            <a:r>
              <a:rPr lang="en-US" dirty="0"/>
              <a:t>Xilinx HLS documents</a:t>
            </a:r>
          </a:p>
          <a:p>
            <a:r>
              <a:rPr lang="en-US" dirty="0"/>
              <a:t>HW5 due Friday </a:t>
            </a:r>
          </a:p>
          <a:p>
            <a:pPr lvl="1"/>
            <a:r>
              <a:rPr lang="en-US" dirty="0"/>
              <a:t>Remember several long compiles</a:t>
            </a:r>
          </a:p>
          <a:p>
            <a:pPr lvl="1"/>
            <a:r>
              <a:rPr lang="en-US" dirty="0"/>
              <a:t>Get started early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are beginning to see now…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leaf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15041</TotalTime>
  <Words>4018</Words>
  <Application>Microsoft Macintosh PowerPoint</Application>
  <PresentationFormat>On-screen Show (4:3)</PresentationFormat>
  <Paragraphs>864</Paragraphs>
  <Slides>77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</vt:lpstr>
      <vt:lpstr>Simple Conditionals</vt:lpstr>
      <vt:lpstr>Simple Conditionals</vt:lpstr>
      <vt:lpstr>Preclass G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Loop Bounds</vt:lpstr>
      <vt:lpstr>Loop Increment</vt:lpstr>
      <vt:lpstr>Loop Interpretations</vt:lpstr>
      <vt:lpstr>Unroll</vt:lpstr>
      <vt:lpstr>Arrays as Memory Banks</vt:lpstr>
      <vt:lpstr>Arrays as Memory Banks</vt:lpstr>
      <vt:lpstr>Physical Memory Port as Limited Shared Resource</vt:lpstr>
      <vt:lpstr>Arrays as things to put in Memory Banks</vt:lpstr>
      <vt:lpstr>Arrays as Inputs and Outputs</vt:lpstr>
      <vt:lpstr>Arrays as Local Memory</vt:lpstr>
      <vt:lpstr>Array Interpretations</vt:lpstr>
      <vt:lpstr>C Memory Model</vt:lpstr>
      <vt:lpstr>Challenge: C Memory Model</vt:lpstr>
      <vt:lpstr>Example</vt:lpstr>
      <vt:lpstr>Memory Operation Challenge</vt:lpstr>
      <vt:lpstr>C Memory/Pointer Sequentialization</vt:lpstr>
      <vt:lpstr>C Memory/Pointer Sequentialization</vt:lpstr>
      <vt:lpstr>Consequence</vt:lpstr>
      <vt:lpstr>More on Wednesday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137</cp:revision>
  <cp:lastPrinted>2019-09-30T14:00:08Z</cp:lastPrinted>
  <dcterms:created xsi:type="dcterms:W3CDTF">2018-10-03T03:32:03Z</dcterms:created>
  <dcterms:modified xsi:type="dcterms:W3CDTF">2019-09-30T14:29:05Z</dcterms:modified>
</cp:coreProperties>
</file>