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56" r:id="rId2"/>
    <p:sldId id="258" r:id="rId3"/>
    <p:sldId id="339" r:id="rId4"/>
    <p:sldId id="348" r:id="rId5"/>
    <p:sldId id="392" r:id="rId6"/>
    <p:sldId id="412" r:id="rId7"/>
    <p:sldId id="411" r:id="rId8"/>
    <p:sldId id="404" r:id="rId9"/>
    <p:sldId id="405" r:id="rId10"/>
    <p:sldId id="464" r:id="rId11"/>
    <p:sldId id="465" r:id="rId12"/>
    <p:sldId id="466" r:id="rId13"/>
    <p:sldId id="467" r:id="rId14"/>
    <p:sldId id="468" r:id="rId15"/>
    <p:sldId id="463" r:id="rId16"/>
    <p:sldId id="406" r:id="rId17"/>
    <p:sldId id="473" r:id="rId18"/>
    <p:sldId id="407" r:id="rId19"/>
    <p:sldId id="408" r:id="rId20"/>
    <p:sldId id="471" r:id="rId21"/>
    <p:sldId id="441" r:id="rId22"/>
    <p:sldId id="409" r:id="rId23"/>
    <p:sldId id="461" r:id="rId24"/>
    <p:sldId id="476" r:id="rId25"/>
    <p:sldId id="479" r:id="rId26"/>
    <p:sldId id="478" r:id="rId27"/>
    <p:sldId id="413" r:id="rId28"/>
    <p:sldId id="451" r:id="rId29"/>
    <p:sldId id="414" r:id="rId30"/>
    <p:sldId id="415" r:id="rId31"/>
    <p:sldId id="410" r:id="rId32"/>
    <p:sldId id="480" r:id="rId33"/>
    <p:sldId id="481" r:id="rId34"/>
    <p:sldId id="475" r:id="rId35"/>
    <p:sldId id="416" r:id="rId36"/>
    <p:sldId id="421" r:id="rId37"/>
    <p:sldId id="418" r:id="rId38"/>
    <p:sldId id="423" r:id="rId39"/>
    <p:sldId id="424" r:id="rId40"/>
    <p:sldId id="425" r:id="rId41"/>
    <p:sldId id="452" r:id="rId42"/>
    <p:sldId id="426" r:id="rId43"/>
    <p:sldId id="453" r:id="rId44"/>
    <p:sldId id="427" r:id="rId45"/>
    <p:sldId id="417" r:id="rId46"/>
    <p:sldId id="454" r:id="rId47"/>
    <p:sldId id="428" r:id="rId48"/>
    <p:sldId id="455" r:id="rId49"/>
    <p:sldId id="430" r:id="rId50"/>
    <p:sldId id="460" r:id="rId51"/>
    <p:sldId id="429" r:id="rId52"/>
    <p:sldId id="431" r:id="rId53"/>
    <p:sldId id="442" r:id="rId54"/>
    <p:sldId id="462" r:id="rId55"/>
    <p:sldId id="419" r:id="rId56"/>
    <p:sldId id="456" r:id="rId57"/>
    <p:sldId id="440" r:id="rId58"/>
    <p:sldId id="420" r:id="rId59"/>
    <p:sldId id="432" r:id="rId60"/>
    <p:sldId id="433" r:id="rId61"/>
    <p:sldId id="434" r:id="rId62"/>
    <p:sldId id="457" r:id="rId63"/>
    <p:sldId id="458" r:id="rId64"/>
    <p:sldId id="459" r:id="rId65"/>
    <p:sldId id="435" r:id="rId66"/>
    <p:sldId id="436" r:id="rId67"/>
    <p:sldId id="437" r:id="rId68"/>
    <p:sldId id="438" r:id="rId69"/>
    <p:sldId id="439" r:id="rId70"/>
    <p:sldId id="340" r:id="rId71"/>
    <p:sldId id="330" r:id="rId7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FF6600"/>
    <a:srgbClr val="98D084"/>
    <a:srgbClr val="B8FDF2"/>
    <a:srgbClr val="FFE4BB"/>
    <a:srgbClr val="FF9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29"/>
  </p:normalViewPr>
  <p:slideViewPr>
    <p:cSldViewPr>
      <p:cViewPr varScale="1">
        <p:scale>
          <a:sx n="105" d="100"/>
          <a:sy n="105" d="100"/>
        </p:scale>
        <p:origin x="6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07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594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6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78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721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24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com/products/dram/ddr3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com/products/dram/ddr3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pple_A11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70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com/products/dram/ddr3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14:  October 21, 2020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Orchestrating Data in Memories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0C15658-91C3-EC4D-A951-621BF08DBDCA}"/>
              </a:ext>
            </a:extLst>
          </p:cNvPr>
          <p:cNvCxnSpPr/>
          <p:nvPr/>
        </p:nvCxnSpPr>
        <p:spPr bwMode="auto">
          <a:xfrm>
            <a:off x="8458200" y="2590800"/>
            <a:ext cx="0" cy="25146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7527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 (CL)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53295DEB-5E0C-CD4B-B927-4B1B5743C97B}"/>
              </a:ext>
            </a:extLst>
          </p:cNvPr>
          <p:cNvSpPr/>
          <p:nvPr/>
        </p:nvSpPr>
        <p:spPr bwMode="auto">
          <a:xfrm>
            <a:off x="4038600" y="5461660"/>
            <a:ext cx="4343400" cy="457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475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 (CL)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2" name="Curved Right Arrow 1">
            <a:extLst>
              <a:ext uri="{FF2B5EF4-FFF2-40B4-BE49-F238E27FC236}">
                <a16:creationId xmlns:a16="http://schemas.microsoft.com/office/drawing/2014/main" id="{20FEC285-67A5-D04B-9B39-11E2E94315AB}"/>
              </a:ext>
            </a:extLst>
          </p:cNvPr>
          <p:cNvSpPr/>
          <p:nvPr/>
        </p:nvSpPr>
        <p:spPr bwMode="auto">
          <a:xfrm flipH="1" flipV="1">
            <a:off x="7978140" y="1828800"/>
            <a:ext cx="822960" cy="3733800"/>
          </a:xfrm>
          <a:prstGeom prst="curved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526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613308-BFA8-5848-802E-6FB820ADA40A}" type="slidenum">
              <a:rPr lang="en-US" smtClean="0">
                <a:latin typeface="Times New Roman" pitchFamily="1" charset="0"/>
              </a:rPr>
              <a:pPr/>
              <a:t>13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Dynamic RAM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391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Shares even more logic among bits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 refresh/restoration logic as well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Minimal storage is a capacitor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“Feature” DRAM process is ability to make capacitors efficiently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Denser, but slower</a:t>
            </a:r>
          </a:p>
        </p:txBody>
      </p:sp>
      <p:pic>
        <p:nvPicPr>
          <p:cNvPr id="34822" name="Picture 4" descr="dynamic_memory_ce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5181600"/>
            <a:ext cx="13668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6" descr="dynamic_memory_cell_con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228600"/>
            <a:ext cx="1185863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sram_cell_6t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800600"/>
            <a:ext cx="3733800" cy="171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7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 (CL)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2" name="Curved Right Arrow 1">
            <a:extLst>
              <a:ext uri="{FF2B5EF4-FFF2-40B4-BE49-F238E27FC236}">
                <a16:creationId xmlns:a16="http://schemas.microsoft.com/office/drawing/2014/main" id="{20FEC285-67A5-D04B-9B39-11E2E94315AB}"/>
              </a:ext>
            </a:extLst>
          </p:cNvPr>
          <p:cNvSpPr/>
          <p:nvPr/>
        </p:nvSpPr>
        <p:spPr bwMode="auto">
          <a:xfrm flipH="1" flipV="1">
            <a:off x="7978140" y="1752600"/>
            <a:ext cx="822960" cy="3810000"/>
          </a:xfrm>
          <a:prstGeom prst="curved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437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 (CL)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Optimization for access within a row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870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8258" y="1267691"/>
            <a:ext cx="3505200" cy="5257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</a:t>
            </a:r>
          </a:p>
          <a:p>
            <a:pPr marL="1314450" lvl="2" indent="-457200"/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CL: Can repeat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1024b—8192b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Faster to access within row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55CB50B1-1B64-564A-B2C4-5CC6D202321A}"/>
              </a:ext>
            </a:extLst>
          </p:cNvPr>
          <p:cNvSpPr/>
          <p:nvPr/>
        </p:nvSpPr>
        <p:spPr bwMode="auto">
          <a:xfrm>
            <a:off x="4038600" y="5461660"/>
            <a:ext cx="4343400" cy="457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76C11-F46A-114E-8C86-A8D0C7BEB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F0ECD-240F-F348-94BA-8AD701F3E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 toy warmup</a:t>
            </a:r>
          </a:p>
          <a:p>
            <a:pPr lvl="1"/>
            <a:r>
              <a:rPr lang="en-US" dirty="0"/>
              <a:t>Reading n 16b words takes: 10+n cycles</a:t>
            </a:r>
          </a:p>
          <a:p>
            <a:pPr lvl="2"/>
            <a:r>
              <a:rPr lang="en-US" dirty="0"/>
              <a:t>10 cycles for latency (RCD, RP)</a:t>
            </a:r>
          </a:p>
          <a:p>
            <a:pPr lvl="2"/>
            <a:r>
              <a:rPr lang="en-US" dirty="0"/>
              <a:t>1 cycle to select each word (CL)</a:t>
            </a:r>
          </a:p>
          <a:p>
            <a:pPr lvl="3"/>
            <a:r>
              <a:rPr lang="en-US" dirty="0"/>
              <a:t>n cycles for n of them</a:t>
            </a:r>
          </a:p>
          <a:p>
            <a:r>
              <a:rPr lang="en-US" dirty="0"/>
              <a:t>% time in access latency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Reading 1 word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Reading 16 words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Reading 128 words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E30B4-38E4-644E-9392-C99CDF08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BC4CE1-8F6A-A140-9C5B-07FE2F1D1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5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9F1625-D5C7-3741-AD96-38C8A358CA22}" type="slidenum">
              <a:rPr lang="en-US" smtClean="0">
                <a:latin typeface="Times New Roman" pitchFamily="1" charset="0"/>
              </a:rPr>
              <a:pPr/>
              <a:t>18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 dirty="0">
                <a:hlinkClick r:id="rId3"/>
              </a:rPr>
              <a:t>http://www.micron.com/products/dram/ddr3/</a:t>
            </a:r>
            <a:endParaRPr lang="en-US" sz="2400" dirty="0"/>
          </a:p>
          <a:p>
            <a:pPr lvl="1"/>
            <a:r>
              <a:rPr lang="en-US" sz="2400" dirty="0"/>
              <a:t>96 pin </a:t>
            </a:r>
            <a:r>
              <a:rPr lang="en-US" sz="2400" dirty="0" err="1"/>
              <a:t>pakage</a:t>
            </a:r>
            <a:endParaRPr lang="en-US" sz="2400" dirty="0"/>
          </a:p>
          <a:p>
            <a:pPr lvl="1"/>
            <a:r>
              <a:rPr lang="en-US" sz="2400" dirty="0"/>
              <a:t>16b </a:t>
            </a:r>
            <a:r>
              <a:rPr lang="en-US" sz="2400" dirty="0" err="1"/>
              <a:t>datapath</a:t>
            </a:r>
            <a:r>
              <a:rPr lang="en-US" sz="2400" dirty="0"/>
              <a:t> IO</a:t>
            </a:r>
          </a:p>
          <a:p>
            <a:pPr lvl="1"/>
            <a:r>
              <a:rPr lang="en-US" sz="2400" dirty="0"/>
              <a:t>Operate at 500+MHz</a:t>
            </a:r>
          </a:p>
          <a:p>
            <a:pPr lvl="1"/>
            <a:r>
              <a:rPr lang="en-US" sz="2400" b="1" dirty="0"/>
              <a:t>37.5ns</a:t>
            </a:r>
            <a:r>
              <a:rPr lang="en-US" sz="2400" dirty="0"/>
              <a:t> random access latency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4199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DRAM Streaming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" y="1143000"/>
            <a:ext cx="8458200" cy="4572000"/>
          </a:xfrm>
        </p:spPr>
        <p:txBody>
          <a:bodyPr/>
          <a:lstStyle/>
          <a:p>
            <a:r>
              <a:rPr lang="en-US" dirty="0"/>
              <a:t>Reading row </a:t>
            </a:r>
            <a:br>
              <a:rPr lang="en-US" dirty="0"/>
            </a:br>
            <a:r>
              <a:rPr lang="en-US" dirty="0"/>
              <a:t>is 2x12.5ns </a:t>
            </a:r>
          </a:p>
          <a:p>
            <a:pPr lvl="1"/>
            <a:r>
              <a:rPr lang="en-US" dirty="0"/>
              <a:t>(RCD,RP)</a:t>
            </a:r>
          </a:p>
          <a:p>
            <a:r>
              <a:rPr lang="en-US" dirty="0"/>
              <a:t>16b @ 500MHz</a:t>
            </a:r>
          </a:p>
          <a:p>
            <a:r>
              <a:rPr lang="en-US" dirty="0"/>
              <a:t>1024b row</a:t>
            </a:r>
          </a:p>
          <a:p>
            <a:r>
              <a:rPr lang="en-US" dirty="0"/>
              <a:t>1024/16</a:t>
            </a:r>
          </a:p>
          <a:p>
            <a:pPr lvl="1"/>
            <a:r>
              <a:rPr lang="en-US" dirty="0"/>
              <a:t>64 words </a:t>
            </a:r>
            <a:br>
              <a:rPr lang="en-US" dirty="0"/>
            </a:br>
            <a:r>
              <a:rPr lang="en-US" dirty="0"/>
              <a:t>per row</a:t>
            </a:r>
          </a:p>
          <a:p>
            <a:r>
              <a:rPr lang="en-US" dirty="0">
                <a:solidFill>
                  <a:srgbClr val="FF6600"/>
                </a:solidFill>
              </a:rPr>
              <a:t>How long (ns) to provide full row (64, 16b words) from address?</a:t>
            </a:r>
            <a:br>
              <a:rPr lang="en-US" dirty="0">
                <a:solidFill>
                  <a:srgbClr val="FF6600"/>
                </a:solidFill>
              </a:rPr>
            </a:b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A2D54-AC4B-A145-BE18-B5CA54EAB84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635" y="990600"/>
            <a:ext cx="5570365" cy="4305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 (Part 1)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 Implications (Part 2)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Tricks for working with DRAM and generally minimizing use of large 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memories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Data Reuse in Images (Part 3)</a:t>
            </a:r>
          </a:p>
          <a:p>
            <a:pPr lvl="1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pitchFamily="1" charset="-128"/>
                <a:cs typeface="ＭＳ Ｐゴシック" pitchFamily="1" charset="-128"/>
              </a:rPr>
              <a:t>Sort (time permitting) (Part 4)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76483-C521-3B44-B946-85123E34D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DRAM Streaming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5B15C-663F-6E4C-88AF-F6738C16E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read from wide memory, but only have 16 pins to bring off chip</a:t>
            </a:r>
          </a:p>
          <a:p>
            <a:r>
              <a:rPr lang="en-US" dirty="0"/>
              <a:t>But, can clock across those 16 pins at high clock rate compared to memory reference (2ns vs. 12.5ns)</a:t>
            </a:r>
          </a:p>
          <a:p>
            <a:r>
              <a:rPr lang="en-US" dirty="0"/>
              <a:t>So, can sequentially shift the data out the 16 pins, if grabbing all the data for the row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4C824-3C1A-2F4C-82C0-8FC63E402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379B57-BB34-5A41-A7E1-18A20880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9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9F1625-D5C7-3741-AD96-38C8A358CA22}" type="slidenum">
              <a:rPr lang="en-US" smtClean="0">
                <a:latin typeface="Times New Roman" pitchFamily="1" charset="0"/>
              </a:rPr>
              <a:pPr/>
              <a:t>21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 dirty="0">
                <a:hlinkClick r:id="rId3"/>
              </a:rPr>
              <a:t>http://www.micron.com/products/dram/ddr3/</a:t>
            </a:r>
            <a:endParaRPr lang="en-US" sz="2400" dirty="0"/>
          </a:p>
          <a:p>
            <a:pPr lvl="1"/>
            <a:r>
              <a:rPr lang="en-US" sz="2400" dirty="0"/>
              <a:t>96 pin </a:t>
            </a:r>
            <a:r>
              <a:rPr lang="en-US" sz="2400" dirty="0" err="1"/>
              <a:t>pakage</a:t>
            </a:r>
            <a:endParaRPr lang="en-US" sz="2400" dirty="0"/>
          </a:p>
          <a:p>
            <a:pPr lvl="1"/>
            <a:r>
              <a:rPr lang="en-US" sz="2400" dirty="0"/>
              <a:t>16b </a:t>
            </a:r>
            <a:r>
              <a:rPr lang="en-US" sz="2400" dirty="0" err="1"/>
              <a:t>datapath</a:t>
            </a:r>
            <a:r>
              <a:rPr lang="en-US" sz="2400" dirty="0"/>
              <a:t> IO</a:t>
            </a:r>
          </a:p>
          <a:p>
            <a:pPr lvl="1"/>
            <a:r>
              <a:rPr lang="en-US" sz="2400" dirty="0"/>
              <a:t>Operate at 500+MHz</a:t>
            </a:r>
          </a:p>
          <a:p>
            <a:pPr lvl="1"/>
            <a:r>
              <a:rPr lang="en-US" sz="2400" b="1" dirty="0"/>
              <a:t>37.5ns</a:t>
            </a:r>
            <a:r>
              <a:rPr lang="en-US" sz="2400" dirty="0"/>
              <a:t> random access latency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4199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A01AAC-73DB-D144-932F-1E7284AFEDD8}" type="slidenum">
              <a:rPr lang="en-US" smtClean="0">
                <a:latin typeface="Times New Roman" pitchFamily="1" charset="0"/>
              </a:rPr>
              <a:pPr/>
              <a:t>22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b="1">
                <a:ea typeface="ＭＳ Ｐゴシック" pitchFamily="1" charset="-128"/>
                <a:cs typeface="ＭＳ Ｐゴシック" pitchFamily="1" charset="-128"/>
              </a:rPr>
              <a:t>1 Gigabit DDR2 SDRAM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endParaRPr lang="en-US" b="1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3014" name="Picture 4" descr="2004-11-15_1Gb_DDR2_800Mbp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828800"/>
            <a:ext cx="5638800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0" y="6019800"/>
            <a:ext cx="798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1" charset="0"/>
              </a:rPr>
              <a:t>[Source: http://www.elpida.com/en/news/2004/11-18.html]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7E59F-95DF-D54D-AA0A-BACC56E99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dirty="0"/>
              <a:t>DIMMS multi-DRAM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032FB-8EFD-7B4A-B57A-E73BB3B41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7772400" cy="4114800"/>
          </a:xfrm>
        </p:spPr>
        <p:txBody>
          <a:bodyPr/>
          <a:lstStyle/>
          <a:p>
            <a:r>
              <a:rPr lang="en-US" dirty="0"/>
              <a:t>DIMMs usually pack multiple DRAM chips, c, in parallel</a:t>
            </a:r>
          </a:p>
          <a:p>
            <a:pPr lvl="1"/>
            <a:r>
              <a:rPr lang="en-US" dirty="0"/>
              <a:t>Can access c*16b per transfer</a:t>
            </a:r>
          </a:p>
          <a:p>
            <a:pPr lvl="1"/>
            <a:r>
              <a:rPr lang="en-US" dirty="0"/>
              <a:t>Typically 64, 128, 256b wide</a:t>
            </a:r>
          </a:p>
          <a:p>
            <a:pPr lvl="2"/>
            <a:r>
              <a:rPr lang="en-US" dirty="0"/>
              <a:t>8 chips = 128b wide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3D274-8EFA-ED4B-A4A0-12803723A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573BA7-3B23-7F41-9962-DC6F4776D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3E939D-AD0D-FC48-9245-5543CFA1B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253" y="4170164"/>
            <a:ext cx="3886200" cy="24057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5BA6515-76AB-CF47-A702-784223666260}"/>
              </a:ext>
            </a:extLst>
          </p:cNvPr>
          <p:cNvSpPr txBox="1"/>
          <p:nvPr/>
        </p:nvSpPr>
        <p:spPr>
          <a:xfrm>
            <a:off x="3441507" y="6575907"/>
            <a:ext cx="4635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</a:t>
            </a:r>
            <a:r>
              <a:rPr lang="en-US" sz="1600" dirty="0" err="1"/>
              <a:t>commons.wikimedia.org</a:t>
            </a:r>
            <a:r>
              <a:rPr lang="en-US" sz="1600" dirty="0"/>
              <a:t>/wiki/</a:t>
            </a:r>
            <a:r>
              <a:rPr lang="en-US" sz="1600" dirty="0" err="1"/>
              <a:t>File:DIMMs.jpg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56613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ircuit board&#13;&#10;&#13;&#10;Description automatically generated">
            <a:extLst>
              <a:ext uri="{FF2B5EF4-FFF2-40B4-BE49-F238E27FC236}">
                <a16:creationId xmlns:a16="http://schemas.microsoft.com/office/drawing/2014/main" id="{2368C24F-95E9-3741-8AD9-2FEE64D09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1489" y="2438400"/>
            <a:ext cx="6096000" cy="4572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191EA9-4F19-5243-9A46-86B5DFB15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Phone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A9D65-6008-C646-B11C-D26ECEAB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6295"/>
            <a:ext cx="7772400" cy="4114800"/>
          </a:xfrm>
        </p:spPr>
        <p:txBody>
          <a:bodyPr/>
          <a:lstStyle/>
          <a:p>
            <a:r>
              <a:rPr lang="en-US" dirty="0"/>
              <a:t>Will use single DRAM chip</a:t>
            </a:r>
          </a:p>
          <a:p>
            <a:r>
              <a:rPr lang="en-US" dirty="0"/>
              <a:t>iPhone/iPod – flip chip in package with SoC Processor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4D547-3A30-EA44-BE69-60059891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E2C825-18EC-9E4C-BDE2-729B53E07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A2EF1B-BB59-BB41-B9B3-7FFEC6EE6FA9}"/>
              </a:ext>
            </a:extLst>
          </p:cNvPr>
          <p:cNvSpPr txBox="1"/>
          <p:nvPr/>
        </p:nvSpPr>
        <p:spPr>
          <a:xfrm>
            <a:off x="3767461" y="3287357"/>
            <a:ext cx="525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Apple </a:t>
            </a:r>
            <a:r>
              <a:rPr lang="en-US" dirty="0">
                <a:latin typeface="+mn-lt"/>
                <a:hlinkClick r:id="rId3"/>
              </a:rPr>
              <a:t>APL1W72</a:t>
            </a:r>
            <a:r>
              <a:rPr lang="en-US" dirty="0">
                <a:latin typeface="+mn-lt"/>
              </a:rPr>
              <a:t> A11 Bionic SoC layered over SK Hynix H9HKNNNDBMAUUR 3 GB LPDDR4x RAM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763E77-8795-BA4E-8BC6-A246357DE7AE}"/>
              </a:ext>
            </a:extLst>
          </p:cNvPr>
          <p:cNvSpPr txBox="1"/>
          <p:nvPr/>
        </p:nvSpPr>
        <p:spPr>
          <a:xfrm>
            <a:off x="3121019" y="6211669"/>
            <a:ext cx="5949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Source: </a:t>
            </a:r>
          </a:p>
          <a:p>
            <a:r>
              <a:rPr lang="en-US" sz="1800" dirty="0"/>
              <a:t>https://</a:t>
            </a:r>
            <a:r>
              <a:rPr lang="en-US" sz="1800" dirty="0" err="1"/>
              <a:t>www.ifixit.com</a:t>
            </a:r>
            <a:r>
              <a:rPr lang="en-US" sz="1800" dirty="0"/>
              <a:t>/Teardown/</a:t>
            </a:r>
            <a:r>
              <a:rPr lang="en-US" sz="1800" dirty="0" err="1"/>
              <a:t>iPhone+X+Teardown</a:t>
            </a:r>
            <a:r>
              <a:rPr lang="en-US" sz="1800" dirty="0"/>
              <a:t>/98975</a:t>
            </a:r>
          </a:p>
        </p:txBody>
      </p:sp>
    </p:spTree>
    <p:extLst>
      <p:ext uri="{BB962C8B-B14F-4D97-AF65-F5344CB8AC3E}">
        <p14:creationId xmlns:p14="http://schemas.microsoft.com/office/powerpoint/2010/main" val="2444320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68E2F4-381D-E941-B573-12A04D9D7E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DRAM Implications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5A28DD3-CE40-8E40-B5C8-B44DEBB76A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B93B4-BA07-F840-AEDF-E17AE3D0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8F0DC-19DB-5142-B2F2-E63D7B3A0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37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BBD9F-F2F9-5748-8A3D-677187134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Watch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E5E22-67EC-C048-AC9A-3E8CBE2D4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Need to talk about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DRAM Rows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Image Rows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Relation between DRAM and Image Rows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DFC17-18F2-6043-9C2E-5794E5A18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331F42-D214-FA40-B090-F896F2622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164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43400"/>
            <a:ext cx="7772400" cy="21336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cycles to run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 cycle on dram row change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3 cycles same row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128 uint16_b per row (2048b)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057400"/>
            <a:ext cx="15938500" cy="21463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9BEDB-27CA-064E-96FE-F039337E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623" y="367560"/>
            <a:ext cx="7772400" cy="1143000"/>
          </a:xfrm>
        </p:spPr>
        <p:txBody>
          <a:bodyPr/>
          <a:lstStyle/>
          <a:p>
            <a:r>
              <a:rPr lang="en-US" dirty="0"/>
              <a:t>Image Row and DRAM Rows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B32E6-E1E6-8F41-903A-C9DCB1D3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74C4E-B461-1C46-A964-D77E84FD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6DEA938-1E5F-7546-8349-F0F234829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973792"/>
              </p:ext>
            </p:extLst>
          </p:nvPr>
        </p:nvGraphicFramePr>
        <p:xfrm>
          <a:off x="990600" y="1431402"/>
          <a:ext cx="7010398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4618">
                  <a:extLst>
                    <a:ext uri="{9D8B030D-6E8A-4147-A177-3AD203B41FA5}">
                      <a16:colId xmlns:a16="http://schemas.microsoft.com/office/drawing/2014/main" val="1053688918"/>
                    </a:ext>
                  </a:extLst>
                </a:gridCol>
                <a:gridCol w="1239982">
                  <a:extLst>
                    <a:ext uri="{9D8B030D-6E8A-4147-A177-3AD203B41FA5}">
                      <a16:colId xmlns:a16="http://schemas.microsoft.com/office/drawing/2014/main" val="447169938"/>
                    </a:ext>
                  </a:extLst>
                </a:gridCol>
                <a:gridCol w="353292">
                  <a:extLst>
                    <a:ext uri="{9D8B030D-6E8A-4147-A177-3AD203B41FA5}">
                      <a16:colId xmlns:a16="http://schemas.microsoft.com/office/drawing/2014/main" val="3894771917"/>
                    </a:ext>
                  </a:extLst>
                </a:gridCol>
                <a:gridCol w="557646">
                  <a:extLst>
                    <a:ext uri="{9D8B030D-6E8A-4147-A177-3AD203B41FA5}">
                      <a16:colId xmlns:a16="http://schemas.microsoft.com/office/drawing/2014/main" val="247948050"/>
                    </a:ext>
                  </a:extLst>
                </a:gridCol>
                <a:gridCol w="469128">
                  <a:extLst>
                    <a:ext uri="{9D8B030D-6E8A-4147-A177-3AD203B41FA5}">
                      <a16:colId xmlns:a16="http://schemas.microsoft.com/office/drawing/2014/main" val="2601182785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608153006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986233855"/>
                    </a:ext>
                  </a:extLst>
                </a:gridCol>
                <a:gridCol w="567268">
                  <a:extLst>
                    <a:ext uri="{9D8B030D-6E8A-4147-A177-3AD203B41FA5}">
                      <a16:colId xmlns:a16="http://schemas.microsoft.com/office/drawing/2014/main" val="4264136995"/>
                    </a:ext>
                  </a:extLst>
                </a:gridCol>
                <a:gridCol w="990598">
                  <a:extLst>
                    <a:ext uri="{9D8B030D-6E8A-4147-A177-3AD203B41FA5}">
                      <a16:colId xmlns:a16="http://schemas.microsoft.com/office/drawing/2014/main" val="2707653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en-US" dirty="0"/>
                        <a:t>MSB  -- DRAM Row Bytes                             -- LSB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77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0x027FF0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[y-1,1023]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4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[y,127]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[y,0]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354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[y,128]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38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25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328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791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44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247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[y,1023]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[y,896]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665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[y+1,0]</a:t>
                      </a:r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561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6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0x028a00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85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5099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43400"/>
            <a:ext cx="7772400" cy="17526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cycles to run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 cycle on row change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3 cycles same row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128 uint16_b per row (2048b)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52600"/>
            <a:ext cx="9144000" cy="2006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C97374-7ECF-0745-AA03-21958F50F11A}"/>
              </a:ext>
            </a:extLst>
          </p:cNvPr>
          <p:cNvSpPr txBox="1"/>
          <p:nvPr/>
        </p:nvSpPr>
        <p:spPr>
          <a:xfrm>
            <a:off x="6934200" y="2169858"/>
            <a:ext cx="17956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Note loop</a:t>
            </a:r>
          </a:p>
          <a:p>
            <a:r>
              <a:rPr lang="en-US" dirty="0">
                <a:solidFill>
                  <a:schemeClr val="accent2"/>
                </a:solidFill>
                <a:latin typeface="+mn-lt"/>
              </a:rPr>
              <a:t>interchange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/>
              <a:t>How we access data matters</a:t>
            </a:r>
          </a:p>
          <a:p>
            <a:r>
              <a:rPr lang="en-US" dirty="0"/>
              <a:t>Reuse data to avoid access to large memories</a:t>
            </a:r>
          </a:p>
          <a:p>
            <a:r>
              <a:rPr lang="en-US" dirty="0"/>
              <a:t>Think about how organize computation and data to minimize </a:t>
            </a:r>
          </a:p>
          <a:p>
            <a:pPr lvl="1"/>
            <a:r>
              <a:rPr lang="en-US" dirty="0"/>
              <a:t>Use of large memory</a:t>
            </a:r>
          </a:p>
          <a:p>
            <a:pPr lvl="1"/>
            <a:r>
              <a:rPr lang="en-US" dirty="0"/>
              <a:t>Data movement</a:t>
            </a:r>
          </a:p>
          <a:p>
            <a:r>
              <a:rPr lang="en-US" dirty="0"/>
              <a:t>…and think about what you expect, </a:t>
            </a:r>
            <a:br>
              <a:rPr lang="en-US" dirty="0"/>
            </a:br>
            <a:r>
              <a:rPr lang="en-US" dirty="0"/>
              <a:t>so can diagnose unnecessary data bottlenecks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76800"/>
            <a:ext cx="8458200" cy="12192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cycles to run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10+n cycles to fetch n&lt;=256 Half-words on row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8800"/>
            <a:ext cx="9423400" cy="3104991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Latency is large (10s of ns)</a:t>
            </a:r>
          </a:p>
          <a:p>
            <a:r>
              <a:rPr lang="en-US" dirty="0"/>
              <a:t>Throughput can be high (GB/</a:t>
            </a:r>
            <a:r>
              <a:rPr lang="en-US" dirty="0" err="1"/>
              <a:t>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accessed sequentially</a:t>
            </a:r>
          </a:p>
          <a:p>
            <a:pPr lvl="1"/>
            <a:r>
              <a:rPr lang="en-US" dirty="0"/>
              <a:t>If exploit wide-word block transfers</a:t>
            </a:r>
          </a:p>
          <a:p>
            <a:r>
              <a:rPr lang="en-US" dirty="0"/>
              <a:t>Throughput low on random accesses</a:t>
            </a:r>
          </a:p>
          <a:p>
            <a:pPr lvl="1"/>
            <a:r>
              <a:rPr lang="en-US" dirty="0"/>
              <a:t>As we saw for random access on wide-word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EE8E1-6269-5C40-8235-8C1ABD968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8976"/>
            <a:ext cx="7772400" cy="1143000"/>
          </a:xfrm>
        </p:spPr>
        <p:txBody>
          <a:bodyPr/>
          <a:lstStyle/>
          <a:p>
            <a:r>
              <a:rPr lang="en-US" dirty="0"/>
              <a:t>Xilinx/</a:t>
            </a:r>
            <a:r>
              <a:rPr lang="en-US" dirty="0" err="1"/>
              <a:t>Vitis</a:t>
            </a:r>
            <a:r>
              <a:rPr lang="en-US" dirty="0"/>
              <a:t> DMA?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C1EB-F4A7-5542-9F28-FD9EBBE8E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32788"/>
            <a:ext cx="8686800" cy="4114800"/>
          </a:xfrm>
        </p:spPr>
        <p:txBody>
          <a:bodyPr/>
          <a:lstStyle/>
          <a:p>
            <a:r>
              <a:rPr lang="en-US" dirty="0"/>
              <a:t>This section focused on what the </a:t>
            </a:r>
            <a:r>
              <a:rPr lang="en-US" dirty="0">
                <a:solidFill>
                  <a:schemeClr val="accent2"/>
                </a:solidFill>
              </a:rPr>
              <a:t>DRAM</a:t>
            </a:r>
            <a:r>
              <a:rPr lang="en-US" dirty="0"/>
              <a:t> can do</a:t>
            </a:r>
          </a:p>
          <a:p>
            <a:pPr lvl="1"/>
            <a:r>
              <a:rPr lang="en-US" dirty="0"/>
              <a:t>What should happen with an optimized DRAM controller</a:t>
            </a:r>
          </a:p>
          <a:p>
            <a:pPr lvl="1"/>
            <a:r>
              <a:rPr lang="en-US" dirty="0"/>
              <a:t>Only DRAM is contributing latency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A2964-8C7A-D54E-B433-D3CFDB3E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8D6A1-3527-974F-952F-CE663D7E4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1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344C4-6FBA-F549-AEE0-8362AA0F0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Xilinx AXI Connection to DRAM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A7434-1997-EF47-B4A9-8AEFD705F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Latency from on-chip interconnect and interface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C3B1E-6703-0448-AE0D-EA3E6D387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4B0DBA-CDB0-F643-B0A4-CD4207022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36B42E-F224-9849-AD8B-0664DBC29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962" y="3333919"/>
            <a:ext cx="7176073" cy="21399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BA6E93-3F13-A545-9502-3B34E39FA98B}"/>
              </a:ext>
            </a:extLst>
          </p:cNvPr>
          <p:cNvSpPr txBox="1"/>
          <p:nvPr/>
        </p:nvSpPr>
        <p:spPr>
          <a:xfrm>
            <a:off x="410507" y="5664369"/>
            <a:ext cx="83229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Source: https://</a:t>
            </a:r>
            <a:r>
              <a:rPr lang="en-US" sz="1600" dirty="0" err="1">
                <a:latin typeface="+mn-lt"/>
              </a:rPr>
              <a:t>www.xilinx.com</a:t>
            </a:r>
            <a:r>
              <a:rPr lang="en-US" sz="1600" dirty="0">
                <a:latin typeface="+mn-lt"/>
              </a:rPr>
              <a:t>/</a:t>
            </a:r>
            <a:r>
              <a:rPr lang="en-US" sz="1600" dirty="0" err="1">
                <a:latin typeface="+mn-lt"/>
              </a:rPr>
              <a:t>html_docs</a:t>
            </a:r>
            <a:r>
              <a:rPr lang="en-US" sz="1600" dirty="0">
                <a:latin typeface="+mn-lt"/>
              </a:rPr>
              <a:t>/xilinx2020_1/</a:t>
            </a:r>
            <a:r>
              <a:rPr lang="en-US" sz="1600" dirty="0" err="1">
                <a:latin typeface="+mn-lt"/>
              </a:rPr>
              <a:t>vitis_doc</a:t>
            </a:r>
            <a:r>
              <a:rPr lang="en-US" sz="1600" dirty="0">
                <a:latin typeface="+mn-lt"/>
              </a:rPr>
              <a:t>/</a:t>
            </a:r>
            <a:r>
              <a:rPr lang="en-US" sz="1600" dirty="0" err="1">
                <a:latin typeface="+mn-lt"/>
              </a:rPr>
              <a:t>programmingvitishls.html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39002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EE8E1-6269-5C40-8235-8C1ABD968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8976"/>
            <a:ext cx="7772400" cy="1143000"/>
          </a:xfrm>
        </p:spPr>
        <p:txBody>
          <a:bodyPr/>
          <a:lstStyle/>
          <a:p>
            <a:r>
              <a:rPr lang="en-US" dirty="0"/>
              <a:t>Xilinx/</a:t>
            </a:r>
            <a:r>
              <a:rPr lang="en-US" dirty="0" err="1"/>
              <a:t>Vitis</a:t>
            </a:r>
            <a:r>
              <a:rPr lang="en-US" dirty="0"/>
              <a:t> DMA?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C1EB-F4A7-5542-9F28-FD9EBBE8E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32788"/>
            <a:ext cx="8686800" cy="4114800"/>
          </a:xfrm>
        </p:spPr>
        <p:txBody>
          <a:bodyPr/>
          <a:lstStyle/>
          <a:p>
            <a:r>
              <a:rPr lang="en-US" dirty="0"/>
              <a:t>This section focused on what the </a:t>
            </a:r>
            <a:r>
              <a:rPr lang="en-US" dirty="0">
                <a:solidFill>
                  <a:schemeClr val="accent2"/>
                </a:solidFill>
              </a:rPr>
              <a:t>DRAM</a:t>
            </a:r>
            <a:r>
              <a:rPr lang="en-US" dirty="0"/>
              <a:t> can do</a:t>
            </a:r>
          </a:p>
          <a:p>
            <a:pPr lvl="1"/>
            <a:r>
              <a:rPr lang="en-US" dirty="0"/>
              <a:t>What should happen with an optimized DRAM controller</a:t>
            </a:r>
          </a:p>
          <a:p>
            <a:r>
              <a:rPr lang="en-US" dirty="0" err="1"/>
              <a:t>Vitis</a:t>
            </a:r>
            <a:r>
              <a:rPr lang="en-US" dirty="0"/>
              <a:t> DMA requires setup time</a:t>
            </a:r>
          </a:p>
          <a:p>
            <a:pPr lvl="1"/>
            <a:r>
              <a:rPr lang="en-US" dirty="0"/>
              <a:t>Which will be </a:t>
            </a:r>
            <a:r>
              <a:rPr lang="en-US" b="1" dirty="0"/>
              <a:t>in addition </a:t>
            </a:r>
            <a:r>
              <a:rPr lang="en-US" dirty="0"/>
              <a:t>to DRAM access time</a:t>
            </a:r>
          </a:p>
          <a:p>
            <a:pPr lvl="1"/>
            <a:r>
              <a:rPr lang="en-US" dirty="0"/>
              <a:t>High overhead [as you will see on HW6]</a:t>
            </a:r>
          </a:p>
          <a:p>
            <a:pPr lvl="2"/>
            <a:r>
              <a:rPr lang="en-US" dirty="0"/>
              <a:t>Even higher premium for large block transfers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A2964-8C7A-D54E-B433-D3CFDB3E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8D6A1-3527-974F-952F-CE663D7E4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915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Maximize Reuse</a:t>
            </a:r>
            <a:br>
              <a:rPr lang="en-US" dirty="0"/>
            </a:br>
            <a:r>
              <a:rPr lang="en-US" dirty="0"/>
              <a:t>Part 3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Minimize need to go to large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Large, central memory</a:t>
            </a:r>
          </a:p>
          <a:p>
            <a:pPr lvl="1"/>
            <a:r>
              <a:rPr lang="en-US" dirty="0"/>
              <a:t>Bottleneck</a:t>
            </a:r>
          </a:p>
          <a:p>
            <a:pPr lvl="1"/>
            <a:r>
              <a:rPr lang="en-US" dirty="0"/>
              <a:t>High energy</a:t>
            </a:r>
          </a:p>
          <a:p>
            <a:r>
              <a:rPr lang="en-US" dirty="0"/>
              <a:t>Minimize need to return to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6596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64920"/>
            <a:ext cx="89916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pPr lvl="1"/>
            <a:r>
              <a:rPr lang="en-US" dirty="0"/>
              <a:t>F(d[y-1][x-1],d[y-1][x],d[y-1][x+1],</a:t>
            </a:r>
            <a:br>
              <a:rPr lang="en-US" dirty="0"/>
            </a:br>
            <a:r>
              <a:rPr lang="en-US" dirty="0"/>
              <a:t>    d[y][x-1],d[y][x],d[y][x+1],</a:t>
            </a:r>
            <a:br>
              <a:rPr lang="en-US" dirty="0"/>
            </a:br>
            <a:r>
              <a:rPr lang="en-US" dirty="0"/>
              <a:t>    d[y+1][x-1],d[y+1][x],d[y+1][x+1])</a:t>
            </a:r>
          </a:p>
          <a:p>
            <a:r>
              <a:rPr lang="en-US" dirty="0"/>
              <a:t>Common idiom</a:t>
            </a:r>
          </a:p>
          <a:p>
            <a:pPr lvl="1"/>
            <a:r>
              <a:rPr lang="en-US" dirty="0"/>
              <a:t>Image filtering</a:t>
            </a:r>
          </a:p>
          <a:p>
            <a:pPr lvl="1"/>
            <a:r>
              <a:rPr lang="en-US" dirty="0"/>
              <a:t>CNN (Convolution stage in Deep Neural Network)</a:t>
            </a:r>
          </a:p>
          <a:p>
            <a:pPr lvl="1"/>
            <a:r>
              <a:rPr lang="en-US" dirty="0"/>
              <a:t>Numerical simulation </a:t>
            </a:r>
          </a:p>
          <a:p>
            <a:pPr lvl="1"/>
            <a:r>
              <a:rPr lang="en-US" dirty="0"/>
              <a:t>Cellular automata</a:t>
            </a:r>
          </a:p>
          <a:p>
            <a:pPr lvl="1"/>
            <a:r>
              <a:rPr lang="en-US" dirty="0"/>
              <a:t>Search, matching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pPr lvl="1"/>
            <a:r>
              <a:rPr lang="en-US" dirty="0"/>
              <a:t>F(d[y-1][x-1],d[y-1][x],d[y-1][x+1],</a:t>
            </a:r>
            <a:br>
              <a:rPr lang="en-US" dirty="0"/>
            </a:br>
            <a:r>
              <a:rPr lang="en-US" dirty="0"/>
              <a:t>    d[y][x-1],d[y][x],d[y][x+1],</a:t>
            </a:r>
            <a:br>
              <a:rPr lang="en-US" dirty="0"/>
            </a:br>
            <a:r>
              <a:rPr lang="en-US" dirty="0"/>
              <a:t>    d[y+1][x-1],d[y+1][x],d[y+1][x+1])</a:t>
            </a:r>
          </a:p>
          <a:p>
            <a:endParaRPr lang="en-US" dirty="0"/>
          </a:p>
          <a:p>
            <a:r>
              <a:rPr lang="en-US" dirty="0"/>
              <a:t>Generalize for different neighborhood sizes</a:t>
            </a:r>
          </a:p>
          <a:p>
            <a:pPr lvl="1"/>
            <a:r>
              <a:rPr lang="en-US" dirty="0"/>
              <a:t>for (</a:t>
            </a:r>
            <a:r>
              <a:rPr lang="en-US" dirty="0" err="1"/>
              <a:t>yoff</a:t>
            </a:r>
            <a:r>
              <a:rPr lang="en-US" dirty="0"/>
              <a:t>=YMIN; </a:t>
            </a:r>
            <a:r>
              <a:rPr lang="en-US" dirty="0" err="1"/>
              <a:t>yoff</a:t>
            </a:r>
            <a:r>
              <a:rPr lang="en-US" dirty="0"/>
              <a:t>&lt;</a:t>
            </a:r>
            <a:r>
              <a:rPr lang="en-US" dirty="0" err="1"/>
              <a:t>YMAX;yoff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</a:t>
            </a:r>
            <a:r>
              <a:rPr lang="en-US" dirty="0" err="1"/>
              <a:t>xoff</a:t>
            </a:r>
            <a:r>
              <a:rPr lang="en-US" dirty="0"/>
              <a:t>=XMIN; </a:t>
            </a:r>
            <a:r>
              <a:rPr lang="en-US" dirty="0" err="1"/>
              <a:t>xoff</a:t>
            </a:r>
            <a:r>
              <a:rPr lang="en-US" dirty="0"/>
              <a:t>&lt;</a:t>
            </a:r>
            <a:r>
              <a:rPr lang="en-US" dirty="0" err="1"/>
              <a:t>XMAX;xoff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    res=fun(</a:t>
            </a:r>
            <a:r>
              <a:rPr lang="en-US" dirty="0" err="1"/>
              <a:t>res,d</a:t>
            </a:r>
            <a:r>
              <a:rPr lang="en-US" dirty="0"/>
              <a:t>[</a:t>
            </a:r>
            <a:r>
              <a:rPr lang="en-US" dirty="0" err="1"/>
              <a:t>y+yoff</a:t>
            </a:r>
            <a:r>
              <a:rPr lang="en-US" dirty="0"/>
              <a:t>][</a:t>
            </a:r>
            <a:r>
              <a:rPr lang="en-US" dirty="0" err="1"/>
              <a:t>x+xoff</a:t>
            </a:r>
            <a:r>
              <a:rPr lang="en-US" dirty="0"/>
              <a:t>]);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>
                <a:solidFill>
                  <a:srgbClr val="FF6600"/>
                </a:solidFill>
              </a:rPr>
              <a:t>How work with image in DRAM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 written references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Reads per row?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3: Memory Scaling</a:t>
            </a: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Small memories are fast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Large memories are slow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Small memories low energy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Large memories high energy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Large memories dense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Small memories cost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more area per bit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Combining: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Dense memories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are slow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297888"/>
            <a:ext cx="3962400" cy="3305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4582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>
                <a:solidFill>
                  <a:srgbClr val="FF6600"/>
                </a:solidFill>
              </a:rPr>
              <a:t>Data reused between inner loop invocations when x increments?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How many of the 9 values are reused at x+1?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Shift x++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331218"/>
              </p:ext>
            </p:extLst>
          </p:nvPr>
        </p:nvGraphicFramePr>
        <p:xfrm>
          <a:off x="1403430" y="1808641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33209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C47DAD6-A612-D649-B190-7D5B1A1D3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65775"/>
              </p:ext>
            </p:extLst>
          </p:nvPr>
        </p:nvGraphicFramePr>
        <p:xfrm>
          <a:off x="1409700" y="4195919"/>
          <a:ext cx="63627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45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212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905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>
                <a:solidFill>
                  <a:srgbClr val="FF6600"/>
                </a:solidFill>
              </a:rPr>
              <a:t>Data reused between </a:t>
            </a:r>
            <a:r>
              <a:rPr lang="en-US" dirty="0" err="1">
                <a:solidFill>
                  <a:srgbClr val="FF6600"/>
                </a:solidFill>
              </a:rPr>
              <a:t>y</a:t>
            </a:r>
            <a:r>
              <a:rPr lang="en-US" dirty="0">
                <a:solidFill>
                  <a:srgbClr val="FF6600"/>
                </a:solidFill>
              </a:rPr>
              <a:t> values in outer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How many of 9 values reused for y+1?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Reuse distance [in cycles]? 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…assume II=1 pipeline inner loop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Shift y++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92334"/>
              </p:ext>
            </p:extLst>
          </p:nvPr>
        </p:nvGraphicFramePr>
        <p:xfrm>
          <a:off x="1403430" y="1808641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33209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C47DAD6-A612-D649-B190-7D5B1A1D3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198401"/>
              </p:ext>
            </p:extLst>
          </p:nvPr>
        </p:nvGraphicFramePr>
        <p:xfrm>
          <a:off x="1409700" y="4195919"/>
          <a:ext cx="63627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45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1245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64" y="1752600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>
                <a:solidFill>
                  <a:srgbClr val="FF6600"/>
                </a:solidFill>
              </a:rPr>
              <a:t>How much data need to store to hold on to d[y] values that will use again?</a:t>
            </a:r>
          </a:p>
          <a:p>
            <a:r>
              <a:rPr lang="en-US" dirty="0">
                <a:solidFill>
                  <a:srgbClr val="FF6600"/>
                </a:solidFill>
              </a:rPr>
              <a:t>Where can we store?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Buffers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need to save last 2 rows (d[y][*])</a:t>
            </a:r>
          </a:p>
          <a:p>
            <a:pPr lvl="1"/>
            <a:r>
              <a:rPr lang="en-US" dirty="0"/>
              <a:t>General case: (window_height-1) rows</a:t>
            </a:r>
          </a:p>
          <a:p>
            <a:r>
              <a:rPr lang="en-US" dirty="0"/>
              <a:t>Store in local buffers</a:t>
            </a:r>
          </a:p>
          <a:p>
            <a:pPr lvl="1"/>
            <a:r>
              <a:rPr lang="en-US" dirty="0"/>
              <a:t>Call them </a:t>
            </a:r>
            <a:r>
              <a:rPr lang="en-US" dirty="0" err="1"/>
              <a:t>dy</a:t>
            </a:r>
            <a:r>
              <a:rPr lang="en-US" dirty="0"/>
              <a:t>[XMAX], </a:t>
            </a:r>
            <a:r>
              <a:rPr lang="en-US" dirty="0" err="1"/>
              <a:t>dym</a:t>
            </a:r>
            <a:r>
              <a:rPr lang="en-US" dirty="0"/>
              <a:t>[XMAX];</a:t>
            </a:r>
          </a:p>
          <a:p>
            <a:pPr lvl="2"/>
            <a:r>
              <a:rPr lang="en-US" dirty="0" err="1"/>
              <a:t>dym</a:t>
            </a:r>
            <a:r>
              <a:rPr lang="en-US" dirty="0"/>
              <a:t> for </a:t>
            </a:r>
            <a:r>
              <a:rPr lang="en-US" dirty="0" err="1"/>
              <a:t>dy</a:t>
            </a:r>
            <a:r>
              <a:rPr lang="en-US" dirty="0"/>
              <a:t> minus 1</a:t>
            </a:r>
          </a:p>
          <a:p>
            <a:pPr lvl="1"/>
            <a:r>
              <a:rPr lang="en-US" dirty="0"/>
              <a:t>Stick value there between uses.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5091"/>
            <a:ext cx="7772400" cy="1143000"/>
          </a:xfrm>
        </p:spPr>
        <p:txBody>
          <a:bodyPr/>
          <a:lstStyle/>
          <a:p>
            <a:r>
              <a:rPr lang="en-US" dirty="0"/>
              <a:t>Variable Naming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175790"/>
              </p:ext>
            </p:extLst>
          </p:nvPr>
        </p:nvGraphicFramePr>
        <p:xfrm>
          <a:off x="1409700" y="16698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7FC5BD9-F798-1F47-B48E-CCB0AFC2A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282041"/>
              </p:ext>
            </p:extLst>
          </p:nvPr>
        </p:nvGraphicFramePr>
        <p:xfrm>
          <a:off x="1409700" y="414663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33209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dypxm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dypx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dnew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051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419600"/>
          </a:xfrm>
        </p:spPr>
        <p:txBody>
          <a:bodyPr/>
          <a:lstStyle/>
          <a:p>
            <a:r>
              <a:rPr lang="en-US" dirty="0"/>
              <a:t>With line buffers </a:t>
            </a:r>
            <a:r>
              <a:rPr lang="en-US" dirty="0" err="1"/>
              <a:t>dy</a:t>
            </a:r>
            <a:r>
              <a:rPr lang="en-US" dirty="0"/>
              <a:t>, </a:t>
            </a:r>
            <a:r>
              <a:rPr lang="en-US" dirty="0" err="1"/>
              <a:t>dym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o[y][x</a:t>
            </a:r>
            <a:r>
              <a:rPr lang="en-US" dirty="0"/>
              <a:t>]=F(dym[x-1],dym[x],dym[x+1],</a:t>
            </a:r>
            <a:br>
              <a:rPr lang="en-US" dirty="0"/>
            </a:br>
            <a:r>
              <a:rPr lang="en-US" dirty="0"/>
              <a:t>               dy[x-1],dy[x],dy[x+1],</a:t>
            </a:r>
            <a:br>
              <a:rPr lang="en-US" dirty="0"/>
            </a:br>
            <a:r>
              <a:rPr lang="en-US" dirty="0"/>
              <a:t>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dym[x-1]=dy[x-1];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dy</a:t>
            </a:r>
            <a:r>
              <a:rPr lang="en-US" dirty="0"/>
              <a:t>[x-1]=</a:t>
            </a:r>
            <a:r>
              <a:rPr lang="en-US" dirty="0" err="1"/>
              <a:t>dypxm</a:t>
            </a:r>
            <a:r>
              <a:rPr lang="en-US" dirty="0"/>
              <a:t>; </a:t>
            </a:r>
          </a:p>
          <a:p>
            <a:pPr lvl="1">
              <a:buNone/>
            </a:pPr>
            <a:r>
              <a:rPr lang="en-US" dirty="0"/>
              <a:t>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5091"/>
            <a:ext cx="7772400" cy="1143000"/>
          </a:xfrm>
        </p:spPr>
        <p:txBody>
          <a:bodyPr/>
          <a:lstStyle/>
          <a:p>
            <a:r>
              <a:rPr lang="en-US" dirty="0"/>
              <a:t>Lines in Buffers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15628"/>
              </p:ext>
            </p:extLst>
          </p:nvPr>
        </p:nvGraphicFramePr>
        <p:xfrm>
          <a:off x="1409700" y="16698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B8FD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B8FD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8F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8FD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B8FD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E4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E4B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E4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E4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E4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4147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81600"/>
          </a:xfrm>
        </p:spPr>
        <p:txBody>
          <a:bodyPr/>
          <a:lstStyle/>
          <a:p>
            <a:r>
              <a:rPr lang="en-US" dirty="0"/>
              <a:t>With line buffers </a:t>
            </a:r>
            <a:r>
              <a:rPr lang="en-US" dirty="0" err="1"/>
              <a:t>dy</a:t>
            </a:r>
            <a:r>
              <a:rPr lang="en-US" dirty="0"/>
              <a:t>, </a:t>
            </a:r>
            <a:r>
              <a:rPr lang="en-US" dirty="0" err="1"/>
              <a:t>dym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o[y][x</a:t>
            </a:r>
            <a:r>
              <a:rPr lang="en-US" dirty="0"/>
              <a:t>]=F(dym[x-1],dym[x],dym[x+1],</a:t>
            </a:r>
            <a:br>
              <a:rPr lang="en-US" dirty="0"/>
            </a:br>
            <a:r>
              <a:rPr lang="en-US" dirty="0"/>
              <a:t>               dy[x-1],dy[x],dy[x+1],</a:t>
            </a:r>
            <a:br>
              <a:rPr lang="en-US" dirty="0"/>
            </a:br>
            <a:r>
              <a:rPr lang="en-US" dirty="0"/>
              <a:t>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dym[x-1]=dy[x-1];dy[x-1]=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r>
              <a:rPr lang="en-US" dirty="0">
                <a:solidFill>
                  <a:srgbClr val="FF6600"/>
                </a:solidFill>
              </a:rPr>
              <a:t>Avoid multiple read </a:t>
            </a:r>
            <a:r>
              <a:rPr lang="en-US" dirty="0" err="1">
                <a:solidFill>
                  <a:srgbClr val="FF6600"/>
                </a:solidFill>
              </a:rPr>
              <a:t>dy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dym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Save memory ports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3: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Cheaper to access wide/contiguous blocks memory</a:t>
            </a:r>
          </a:p>
          <a:p>
            <a:pPr lvl="1"/>
            <a:r>
              <a:rPr lang="en-US" dirty="0"/>
              <a:t>In hardware </a:t>
            </a:r>
          </a:p>
          <a:p>
            <a:pPr lvl="1"/>
            <a:r>
              <a:rPr lang="en-US" dirty="0"/>
              <a:t>From the architectures typically build </a:t>
            </a:r>
          </a:p>
          <a:p>
            <a:r>
              <a:rPr lang="en-US" dirty="0"/>
              <a:t>Can achieve higher bandwidth on large block data transfer</a:t>
            </a:r>
          </a:p>
          <a:p>
            <a:pPr lvl="1"/>
            <a:r>
              <a:rPr lang="en-US" dirty="0"/>
              <a:t>Than random access of small data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5091"/>
            <a:ext cx="7772400" cy="1143000"/>
          </a:xfrm>
        </p:spPr>
        <p:txBody>
          <a:bodyPr/>
          <a:lstStyle/>
          <a:p>
            <a:r>
              <a:rPr lang="en-US" dirty="0"/>
              <a:t>Variable Naming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/>
        </p:nvGraphicFramePr>
        <p:xfrm>
          <a:off x="1409700" y="16698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7FC5BD9-F798-1F47-B48E-CCB0AFC2A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960027"/>
              </p:ext>
            </p:extLst>
          </p:nvPr>
        </p:nvGraphicFramePr>
        <p:xfrm>
          <a:off x="1409700" y="414663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33209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dymxm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dymx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dymxp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dyxm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dyx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dyxp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dypxm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dypx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dnew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35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A59C0-8646-ED4B-B63B-2403D6C4D636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Pipelined Circuit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Single </a:t>
            </a:r>
            <a:r>
              <a:rPr lang="en-US" b="1" dirty="0">
                <a:ea typeface="ＭＳ Ｐゴシック" pitchFamily="1" charset="-128"/>
                <a:cs typeface="ＭＳ Ｐゴシック" pitchFamily="1" charset="-128"/>
              </a:rPr>
              <a:t>sequential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read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from big memory (DRAM)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per result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Shift registers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Line buffers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657556-FBE4-5847-86E4-8C67D34F3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264" y="4343400"/>
            <a:ext cx="5610225" cy="2362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94E823-296A-8248-A11B-8643F5CBD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1511" y="1212811"/>
            <a:ext cx="2711489" cy="2711489"/>
          </a:xfrm>
          <a:prstGeom prst="rect">
            <a:avLst/>
          </a:prstGeo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Convert to stream … use </a:t>
            </a:r>
            <a:r>
              <a:rPr lang="en-US" dirty="0" err="1"/>
              <a:t>Preclass</a:t>
            </a:r>
            <a:r>
              <a:rPr lang="en-US" dirty="0"/>
              <a:t> 3 load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>
                <a:solidFill>
                  <a:srgbClr val="0000FF"/>
                </a:solidFill>
              </a:rPr>
              <a:t>astream.read(dnew</a:t>
            </a:r>
            <a:r>
              <a:rPr lang="en-US" dirty="0">
                <a:solidFill>
                  <a:srgbClr val="0000FF"/>
                </a:solidFill>
              </a:rPr>
              <a:t>);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Convert to stream … use </a:t>
            </a:r>
            <a:r>
              <a:rPr lang="en-US" dirty="0" err="1"/>
              <a:t>Preclass</a:t>
            </a:r>
            <a:r>
              <a:rPr lang="en-US" dirty="0"/>
              <a:t> 3 load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astream.read(dnew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accent2"/>
                </a:solidFill>
              </a:rPr>
              <a:t>ostream.write</a:t>
            </a:r>
            <a:r>
              <a:rPr lang="en-US" dirty="0"/>
              <a:t>(F(</a:t>
            </a:r>
            <a:r>
              <a:rPr lang="en-US" dirty="0" err="1"/>
              <a:t>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           </a:t>
            </a:r>
            <a:r>
              <a:rPr lang="en-US" dirty="0" err="1"/>
              <a:t>dypxm,dypx,dnew</a:t>
            </a:r>
            <a:r>
              <a:rPr lang="en-US" dirty="0"/>
              <a:t>));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027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Filters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114800"/>
          </a:xfrm>
        </p:spPr>
        <p:txBody>
          <a:bodyPr/>
          <a:lstStyle/>
          <a:p>
            <a:r>
              <a:rPr lang="en-US" dirty="0"/>
              <a:t>What if want to run multiple filters?</a:t>
            </a:r>
          </a:p>
          <a:p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f</a:t>
            </a:r>
            <a:r>
              <a:rPr lang="en-US" dirty="0">
                <a:solidFill>
                  <a:srgbClr val="0000FF"/>
                </a:solidFill>
              </a:rPr>
              <a:t>=0;f&lt;</a:t>
            </a:r>
            <a:r>
              <a:rPr lang="en-US" dirty="0" err="1">
                <a:solidFill>
                  <a:srgbClr val="0000FF"/>
                </a:solidFill>
              </a:rPr>
              <a:t>FMAX;f</a:t>
            </a:r>
            <a:r>
              <a:rPr lang="en-US" dirty="0">
                <a:solidFill>
                  <a:srgbClr val="0000FF"/>
                </a:solidFill>
              </a:rPr>
              <a:t>++)</a:t>
            </a:r>
            <a:br>
              <a:rPr lang="en-US" dirty="0"/>
            </a:br>
            <a:r>
              <a:rPr lang="en-US" dirty="0"/>
              <a:t>  for (</a:t>
            </a:r>
            <a:r>
              <a:rPr lang="en-US" dirty="0" err="1"/>
              <a:t>y</a:t>
            </a:r>
            <a:r>
              <a:rPr lang="en-US" dirty="0"/>
              <a:t>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</a:t>
            </a:r>
            <a:r>
              <a:rPr lang="en-US" dirty="0" err="1"/>
              <a:t>x</a:t>
            </a:r>
            <a:r>
              <a:rPr lang="en-US" dirty="0"/>
              <a:t>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>
                <a:solidFill>
                  <a:srgbClr val="0000FF"/>
                </a:solidFill>
              </a:rPr>
              <a:t>o[f][y][x</a:t>
            </a:r>
            <a:r>
              <a:rPr lang="en-US" dirty="0">
                <a:solidFill>
                  <a:srgbClr val="0000FF"/>
                </a:solidFill>
              </a:rPr>
              <a:t>]=fun[f]</a:t>
            </a:r>
            <a:r>
              <a:rPr lang="en-US" dirty="0"/>
              <a:t>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/>
              <a:t>Forces multiple reads through </a:t>
            </a:r>
            <a:r>
              <a:rPr lang="en-US" dirty="0" err="1"/>
              <a:t>d</a:t>
            </a:r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Avoidable?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D8024-7106-B747-AF5B-D6BAB0C34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E7B7D-EA8B-964A-B251-A64C57D9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process with a single, streaming read through data in large memory</a:t>
            </a:r>
          </a:p>
          <a:p>
            <a:pPr lvl="1"/>
            <a:r>
              <a:rPr lang="en-US" dirty="0"/>
              <a:t>Specifically for window filters on images</a:t>
            </a:r>
          </a:p>
          <a:p>
            <a:pPr lvl="1"/>
            <a:r>
              <a:rPr lang="en-US" dirty="0"/>
              <a:t>General goal to try to achieve</a:t>
            </a:r>
          </a:p>
          <a:p>
            <a:r>
              <a:rPr lang="en-US" dirty="0"/>
              <a:t>Careful to orchestrate data in small, local buffers</a:t>
            </a:r>
          </a:p>
          <a:p>
            <a:r>
              <a:rPr lang="en-US" dirty="0"/>
              <a:t>DMA/streaming transfers to achieve near peak DRAM bandwidth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B3F4D-F25A-894C-8701-74F09656E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CF1087-A315-4742-A7C5-AE9D3E0C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151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Sort</a:t>
            </a:r>
            <a:br>
              <a:rPr lang="en-US" dirty="0"/>
            </a:br>
            <a:r>
              <a:rPr lang="en-US" dirty="0"/>
              <a:t>Part 4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Cover in synchronous recording session if time permits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5F4A7E-A156-5144-B55A-EDE0676664C6}"/>
              </a:ext>
            </a:extLst>
          </p:cNvPr>
          <p:cNvSpPr txBox="1"/>
          <p:nvPr/>
        </p:nvSpPr>
        <p:spPr>
          <a:xfrm>
            <a:off x="3539505" y="5462885"/>
            <a:ext cx="2064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Skip to </a:t>
            </a:r>
            <a:r>
              <a:rPr lang="en-US" dirty="0" err="1">
                <a:hlinkClick r:id="rId2" action="ppaction://hlinksldjump"/>
              </a:rPr>
              <a:t>wrapup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1100"/>
            <a:ext cx="7772400" cy="4953000"/>
          </a:xfrm>
        </p:spPr>
        <p:txBody>
          <a:bodyPr/>
          <a:lstStyle/>
          <a:p>
            <a:r>
              <a:rPr lang="en-US" dirty="0"/>
              <a:t>Order data</a:t>
            </a:r>
          </a:p>
          <a:p>
            <a:pPr lvl="1"/>
            <a:r>
              <a:rPr lang="en-US" dirty="0"/>
              <a:t>7 3 4 2 1 9 8 0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0 1 2 3 4 7 8 9</a:t>
            </a:r>
          </a:p>
          <a:p>
            <a:r>
              <a:rPr lang="en-US" dirty="0">
                <a:sym typeface="Wingdings"/>
              </a:rPr>
              <a:t>Data movement can be challenging</a:t>
            </a:r>
          </a:p>
          <a:p>
            <a:pPr lvl="1"/>
            <a:r>
              <a:rPr lang="en-US" dirty="0">
                <a:sym typeface="Wingdings"/>
              </a:rPr>
              <a:t>Last value may become first (vice-versa)</a:t>
            </a:r>
          </a:p>
          <a:p>
            <a:pPr lvl="1"/>
            <a:r>
              <a:rPr lang="en-US" dirty="0">
                <a:sym typeface="Wingdings"/>
              </a:rPr>
              <a:t>Especially when not fit in small memories</a:t>
            </a:r>
          </a:p>
          <a:p>
            <a:r>
              <a:rPr lang="en-US" dirty="0">
                <a:sym typeface="Wingdings"/>
              </a:rPr>
              <a:t>Many sequential sort solutions access data irregularly</a:t>
            </a:r>
          </a:p>
          <a:p>
            <a:pPr lvl="1"/>
            <a:r>
              <a:rPr lang="en-US" dirty="0">
                <a:sym typeface="Wingdings"/>
              </a:rPr>
              <a:t>Want to avoid with DRAM</a:t>
            </a:r>
          </a:p>
          <a:p>
            <a:r>
              <a:rPr lang="en-US" dirty="0">
                <a:sym typeface="Wingdings"/>
              </a:rPr>
              <a:t>Example illustrates can reformulate as streaming</a:t>
            </a:r>
          </a:p>
          <a:p>
            <a:pPr lvl="1"/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/>
              <a:t>Merging two sorted list is a streaming operation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a[aptr</a:t>
            </a:r>
            <a:r>
              <a:rPr lang="en-US" dirty="0"/>
              <a:t>]&gt;</a:t>
            </a:r>
            <a:r>
              <a:rPr lang="en-US" dirty="0" err="1"/>
              <a:t>b[bptr</a:t>
            </a:r>
            <a:r>
              <a:rPr lang="en-US" dirty="0"/>
              <a:t>])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a[aptr</a:t>
            </a:r>
            <a:r>
              <a:rPr lang="en-US" dirty="0"/>
              <a:t>]; </a:t>
            </a:r>
            <a:r>
              <a:rPr lang="en-US" dirty="0" err="1"/>
              <a:t>aptr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b[bptr</a:t>
            </a:r>
            <a:r>
              <a:rPr lang="en-US" dirty="0"/>
              <a:t>]; </a:t>
            </a:r>
            <a:r>
              <a:rPr lang="en-US" dirty="0" err="1"/>
              <a:t>bptr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Else // copy over remaining from a or 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DRAM</a:t>
            </a:r>
            <a:br>
              <a:rPr lang="en-US" dirty="0"/>
            </a:br>
            <a:r>
              <a:rPr lang="en-US" dirty="0"/>
              <a:t>Dynamic </a:t>
            </a:r>
            <a:br>
              <a:rPr lang="en-US" dirty="0"/>
            </a:br>
            <a:r>
              <a:rPr lang="en-US" dirty="0"/>
              <a:t>Random Access Memory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Usually the largest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using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4114800"/>
          </a:xfrm>
        </p:spPr>
        <p:txBody>
          <a:bodyPr/>
          <a:lstStyle/>
          <a:p>
            <a:r>
              <a:rPr lang="en-US" dirty="0"/>
              <a:t>Merging two sorted list is a streaming operation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 err="1"/>
              <a:t>astream.read(ain</a:t>
            </a:r>
            <a:r>
              <a:rPr lang="en-US" dirty="0"/>
              <a:t>); </a:t>
            </a:r>
            <a:r>
              <a:rPr lang="en-US" dirty="0" err="1"/>
              <a:t>bstream.read(bin</a:t>
            </a:r>
            <a:r>
              <a:rPr lang="en-US" dirty="0"/>
              <a:t>)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ain</a:t>
            </a:r>
            <a:r>
              <a:rPr lang="en-US" dirty="0"/>
              <a:t>&gt;bin)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ostream.write(ain</a:t>
            </a:r>
            <a:r>
              <a:rPr lang="en-US" dirty="0"/>
              <a:t>); </a:t>
            </a:r>
            <a:r>
              <a:rPr lang="en-US" dirty="0" err="1"/>
              <a:t>aptr</a:t>
            </a:r>
            <a:r>
              <a:rPr lang="en-US" dirty="0"/>
              <a:t>++; </a:t>
            </a:r>
            <a:r>
              <a:rPr lang="en-US" dirty="0" err="1"/>
              <a:t>astream.read(ain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ostream.write(bin</a:t>
            </a:r>
            <a:r>
              <a:rPr lang="en-US" dirty="0"/>
              <a:t>) </a:t>
            </a:r>
            <a:r>
              <a:rPr lang="en-US" dirty="0" err="1"/>
              <a:t>bptr</a:t>
            </a:r>
            <a:r>
              <a:rPr lang="en-US" dirty="0"/>
              <a:t>++; </a:t>
            </a:r>
            <a:r>
              <a:rPr lang="en-US" dirty="0" err="1"/>
              <a:t>bstream.read(bin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Else // copy over remaining from </a:t>
            </a:r>
            <a:r>
              <a:rPr lang="en-US" dirty="0" err="1"/>
              <a:t>astream/bstream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Merge and 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streaming merge work with DRAM row?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ain</a:t>
            </a:r>
            <a:r>
              <a:rPr lang="en-US" dirty="0"/>
              <a:t>&gt;bin)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ostream.write(ain</a:t>
            </a:r>
            <a:r>
              <a:rPr lang="en-US" dirty="0"/>
              <a:t>); </a:t>
            </a:r>
            <a:r>
              <a:rPr lang="en-US" dirty="0" err="1"/>
              <a:t>aptr</a:t>
            </a:r>
            <a:r>
              <a:rPr lang="en-US" dirty="0"/>
              <a:t>++; </a:t>
            </a:r>
            <a:r>
              <a:rPr lang="en-US" dirty="0" err="1"/>
              <a:t>astream.read(ain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ostream.write(bin</a:t>
            </a:r>
            <a:r>
              <a:rPr lang="en-US" dirty="0"/>
              <a:t>) </a:t>
            </a:r>
            <a:r>
              <a:rPr lang="en-US" dirty="0" err="1"/>
              <a:t>bptr</a:t>
            </a:r>
            <a:r>
              <a:rPr lang="en-US" dirty="0"/>
              <a:t>++; </a:t>
            </a:r>
            <a:r>
              <a:rPr lang="en-US" dirty="0" err="1"/>
              <a:t>bstream.read(bin</a:t>
            </a:r>
            <a:r>
              <a:rPr lang="en-US" dirty="0"/>
              <a:t>);}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and 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First version (repeat below) may alternate between DRAM rows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a[aptr</a:t>
            </a:r>
            <a:r>
              <a:rPr lang="en-US" dirty="0"/>
              <a:t>]&gt;</a:t>
            </a:r>
            <a:r>
              <a:rPr lang="en-US" dirty="0" err="1"/>
              <a:t>b[bptr</a:t>
            </a:r>
            <a:r>
              <a:rPr lang="en-US" dirty="0"/>
              <a:t>])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a[aptr</a:t>
            </a:r>
            <a:r>
              <a:rPr lang="en-US" dirty="0"/>
              <a:t>]; </a:t>
            </a:r>
            <a:r>
              <a:rPr lang="en-US" dirty="0" err="1"/>
              <a:t>aptr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b[bptr</a:t>
            </a:r>
            <a:r>
              <a:rPr lang="en-US" dirty="0"/>
              <a:t>]; </a:t>
            </a:r>
            <a:r>
              <a:rPr lang="en-US" dirty="0" err="1"/>
              <a:t>bptr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Else // copy over remaining from a or 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1406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and 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Want to fetch a as block into local memory, then can do this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a[aptr</a:t>
            </a:r>
            <a:r>
              <a:rPr lang="en-US" dirty="0"/>
              <a:t>]&gt;</a:t>
            </a:r>
            <a:r>
              <a:rPr lang="en-US" dirty="0" err="1"/>
              <a:t>b[bptr</a:t>
            </a:r>
            <a:r>
              <a:rPr lang="en-US" dirty="0"/>
              <a:t>])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a[aptr</a:t>
            </a:r>
            <a:r>
              <a:rPr lang="en-US" dirty="0"/>
              <a:t>]; </a:t>
            </a:r>
            <a:r>
              <a:rPr lang="en-US" dirty="0" err="1"/>
              <a:t>aptr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b[bptr</a:t>
            </a:r>
            <a:r>
              <a:rPr lang="en-US" dirty="0"/>
              <a:t>]; </a:t>
            </a:r>
            <a:r>
              <a:rPr lang="en-US" dirty="0" err="1"/>
              <a:t>bptr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Else // copy over remaining from a or 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9065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/>
          <a:lstStyle/>
          <a:p>
            <a:r>
              <a:rPr lang="en-US" dirty="0"/>
              <a:t>Merge using Streams and 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4114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Streaming accomplishes if Streaming is implemented to fetch row into FIFO buffer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 err="1"/>
              <a:t>astream.read(ain</a:t>
            </a:r>
            <a:r>
              <a:rPr lang="en-US" dirty="0"/>
              <a:t>); </a:t>
            </a:r>
            <a:r>
              <a:rPr lang="en-US" dirty="0" err="1"/>
              <a:t>bstream.read(bin</a:t>
            </a:r>
            <a:r>
              <a:rPr lang="en-US" dirty="0"/>
              <a:t>)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ain</a:t>
            </a:r>
            <a:r>
              <a:rPr lang="en-US" dirty="0"/>
              <a:t>&gt;bin)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ostream.write(ain</a:t>
            </a:r>
            <a:r>
              <a:rPr lang="en-US" dirty="0"/>
              <a:t>); </a:t>
            </a:r>
            <a:r>
              <a:rPr lang="en-US" dirty="0" err="1"/>
              <a:t>aptr</a:t>
            </a:r>
            <a:r>
              <a:rPr lang="en-US" dirty="0"/>
              <a:t>++; </a:t>
            </a:r>
            <a:r>
              <a:rPr lang="en-US" dirty="0" err="1"/>
              <a:t>astream.read(ain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ostream.write(bin</a:t>
            </a:r>
            <a:r>
              <a:rPr lang="en-US" dirty="0"/>
              <a:t>) </a:t>
            </a:r>
            <a:r>
              <a:rPr lang="en-US" dirty="0" err="1"/>
              <a:t>bptr</a:t>
            </a:r>
            <a:r>
              <a:rPr lang="en-US" dirty="0"/>
              <a:t>++; </a:t>
            </a:r>
            <a:r>
              <a:rPr lang="en-US" dirty="0" err="1"/>
              <a:t>bstream.read(bin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Else // copy over remaining from </a:t>
            </a:r>
            <a:r>
              <a:rPr lang="en-US" dirty="0" err="1"/>
              <a:t>astream/bstream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2735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from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2000" cy="4114800"/>
          </a:xfrm>
        </p:spPr>
        <p:txBody>
          <a:bodyPr/>
          <a:lstStyle/>
          <a:p>
            <a:r>
              <a:rPr lang="en-US" dirty="0"/>
              <a:t>Know how to get sorted data of length N given two, independently sorted lists of length N/2</a:t>
            </a:r>
          </a:p>
          <a:p>
            <a:r>
              <a:rPr lang="en-US" dirty="0">
                <a:solidFill>
                  <a:schemeClr val="tx2"/>
                </a:solidFill>
              </a:rPr>
              <a:t>A list of length 1 is sorted.</a:t>
            </a:r>
          </a:p>
          <a:p>
            <a:r>
              <a:rPr lang="en-US" dirty="0">
                <a:solidFill>
                  <a:srgbClr val="FF6600"/>
                </a:solidFill>
              </a:rPr>
              <a:t>Merging two lists of length 1 gives us?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How many lists of what length?</a:t>
            </a:r>
          </a:p>
          <a:p>
            <a:r>
              <a:rPr lang="en-US" dirty="0">
                <a:solidFill>
                  <a:srgbClr val="FF6600"/>
                </a:solidFill>
              </a:rPr>
              <a:t>Merging two lists of length 2 gives us?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Strategy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=1 to </a:t>
            </a:r>
            <a:r>
              <a:rPr lang="en-US" dirty="0">
                <a:solidFill>
                  <a:srgbClr val="FF6600"/>
                </a:solidFill>
              </a:rPr>
              <a:t>passes</a:t>
            </a:r>
          </a:p>
          <a:p>
            <a:pPr lvl="2"/>
            <a:r>
              <a:rPr lang="en-US" dirty="0"/>
              <a:t>Pass over data creating merged sequences of length 2</a:t>
            </a:r>
            <a:r>
              <a:rPr lang="en-US" baseline="30000" dirty="0"/>
              <a:t>i</a:t>
            </a:r>
            <a:r>
              <a:rPr lang="en-US" dirty="0"/>
              <a:t> from pairs of length 2</a:t>
            </a:r>
            <a:r>
              <a:rPr lang="en-US" baseline="30000" dirty="0"/>
              <a:t>i-1</a:t>
            </a:r>
          </a:p>
          <a:p>
            <a:pPr lvl="1"/>
            <a:r>
              <a:rPr lang="en-US" dirty="0"/>
              <a:t>What is </a:t>
            </a:r>
            <a:r>
              <a:rPr lang="en-US" dirty="0">
                <a:solidFill>
                  <a:srgbClr val="FF6600"/>
                </a:solidFill>
              </a:rPr>
              <a:t>passes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r>
              <a:rPr lang="en-US" dirty="0"/>
              <a:t>Can, at least, limit to </a:t>
            </a:r>
            <a:r>
              <a:rPr lang="en-US" dirty="0">
                <a:solidFill>
                  <a:srgbClr val="FF6600"/>
                </a:solidFill>
              </a:rPr>
              <a:t>passes</a:t>
            </a:r>
            <a:r>
              <a:rPr lang="en-US" dirty="0"/>
              <a:t> reads through data from large memory.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On-chip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71600"/>
          </a:xfrm>
        </p:spPr>
        <p:txBody>
          <a:bodyPr/>
          <a:lstStyle/>
          <a:p>
            <a:r>
              <a:rPr lang="en-US" dirty="0"/>
              <a:t>As long as can fit sequence (2</a:t>
            </a:r>
            <a:r>
              <a:rPr lang="en-US" baseline="30000" dirty="0"/>
              <a:t>i</a:t>
            </a:r>
            <a:r>
              <a:rPr lang="en-US" dirty="0"/>
              <a:t>) on chip, can stream merge stages without going back to big memory (DRAM)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21336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merge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876800" y="4648200"/>
            <a:ext cx="1066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alternate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810000" y="4953000"/>
            <a:ext cx="7620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324600" y="4572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248400" y="5410200"/>
            <a:ext cx="990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4" name="Straight Arrow Connector 13"/>
          <p:cNvCxnSpPr>
            <a:stCxn id="6" idx="6"/>
            <a:endCxn id="8" idx="1"/>
          </p:cNvCxnSpPr>
          <p:nvPr/>
        </p:nvCxnSpPr>
        <p:spPr bwMode="auto">
          <a:xfrm>
            <a:off x="3581400" y="5105400"/>
            <a:ext cx="2286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2"/>
          </p:cNvCxnSpPr>
          <p:nvPr/>
        </p:nvCxnSpPr>
        <p:spPr bwMode="auto">
          <a:xfrm flipV="1">
            <a:off x="4572000" y="5105400"/>
            <a:ext cx="3048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7" idx="6"/>
            <a:endCxn id="11" idx="1"/>
          </p:cNvCxnSpPr>
          <p:nvPr/>
        </p:nvCxnSpPr>
        <p:spPr bwMode="auto">
          <a:xfrm flipV="1">
            <a:off x="5943600" y="47625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7" idx="6"/>
            <a:endCxn id="12" idx="1"/>
          </p:cNvCxnSpPr>
          <p:nvPr/>
        </p:nvCxnSpPr>
        <p:spPr bwMode="auto">
          <a:xfrm>
            <a:off x="5943600" y="5105400"/>
            <a:ext cx="304800" cy="4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17526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17526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1295400" y="4038600"/>
            <a:ext cx="566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i-1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962400" y="4343400"/>
            <a:ext cx="39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i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629400" y="3962400"/>
            <a:ext cx="39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i</a:t>
            </a:r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On-chip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371600"/>
          </a:xfrm>
        </p:spPr>
        <p:txBody>
          <a:bodyPr/>
          <a:lstStyle/>
          <a:p>
            <a:r>
              <a:rPr lang="en-US" dirty="0"/>
              <a:t>As long as can fit sequence (2</a:t>
            </a:r>
            <a:r>
              <a:rPr lang="en-US" baseline="30000" dirty="0"/>
              <a:t>i</a:t>
            </a:r>
            <a:r>
              <a:rPr lang="en-US" dirty="0"/>
              <a:t>) on chip, can stream merge stages without going back to big memory (DRAM)</a:t>
            </a:r>
          </a:p>
          <a:p>
            <a:pPr lvl="1"/>
            <a:r>
              <a:rPr lang="en-US" dirty="0"/>
              <a:t>E.g. with 36Kb </a:t>
            </a:r>
            <a:r>
              <a:rPr lang="en-US" dirty="0" err="1"/>
              <a:t>BRAMs</a:t>
            </a:r>
            <a:r>
              <a:rPr lang="en-US" dirty="0"/>
              <a:t> ~ first 10-12 stages</a:t>
            </a:r>
          </a:p>
          <a:p>
            <a:pPr lvl="2"/>
            <a:r>
              <a:rPr lang="en-US" dirty="0"/>
              <a:t>Up to ~16 using multiple </a:t>
            </a:r>
            <a:r>
              <a:rPr lang="en-US" dirty="0" err="1"/>
              <a:t>BRAMs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0668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86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46482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5334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6858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6858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6"/>
            <a:endCxn id="11" idx="1"/>
          </p:cNvCxnSpPr>
          <p:nvPr/>
        </p:nvCxnSpPr>
        <p:spPr bwMode="auto">
          <a:xfrm flipV="1">
            <a:off x="2514600" y="4838700"/>
            <a:ext cx="3810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6"/>
            <a:endCxn id="12" idx="1"/>
          </p:cNvCxnSpPr>
          <p:nvPr/>
        </p:nvCxnSpPr>
        <p:spPr bwMode="auto">
          <a:xfrm>
            <a:off x="2514600" y="5105400"/>
            <a:ext cx="381000" cy="419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40386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3914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Straight Arrow Connector 30"/>
          <p:cNvCxnSpPr>
            <a:stCxn id="11" idx="3"/>
            <a:endCxn id="28" idx="1"/>
          </p:cNvCxnSpPr>
          <p:nvPr/>
        </p:nvCxnSpPr>
        <p:spPr bwMode="auto">
          <a:xfrm>
            <a:off x="3810000" y="4838700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3"/>
            <a:endCxn id="28" idx="3"/>
          </p:cNvCxnSpPr>
          <p:nvPr/>
        </p:nvCxnSpPr>
        <p:spPr bwMode="auto">
          <a:xfrm flipV="1">
            <a:off x="3810000" y="5504889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5867400" y="46482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8" name="Straight Arrow Connector 37"/>
          <p:cNvCxnSpPr>
            <a:stCxn id="34" idx="3"/>
            <a:endCxn id="29" idx="1"/>
          </p:cNvCxnSpPr>
          <p:nvPr/>
        </p:nvCxnSpPr>
        <p:spPr bwMode="auto">
          <a:xfrm>
            <a:off x="7239000" y="4838700"/>
            <a:ext cx="3644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5791200" y="52578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Straight Arrow Connector 42"/>
          <p:cNvCxnSpPr>
            <a:stCxn id="28" idx="6"/>
            <a:endCxn id="39" idx="1"/>
          </p:cNvCxnSpPr>
          <p:nvPr/>
        </p:nvCxnSpPr>
        <p:spPr bwMode="auto">
          <a:xfrm>
            <a:off x="5486400" y="5181600"/>
            <a:ext cx="3048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9" idx="3"/>
            <a:endCxn id="29" idx="3"/>
          </p:cNvCxnSpPr>
          <p:nvPr/>
        </p:nvCxnSpPr>
        <p:spPr bwMode="auto">
          <a:xfrm>
            <a:off x="7162800" y="5448300"/>
            <a:ext cx="440625" cy="56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28" idx="6"/>
            <a:endCxn id="34" idx="1"/>
          </p:cNvCxnSpPr>
          <p:nvPr/>
        </p:nvCxnSpPr>
        <p:spPr bwMode="auto">
          <a:xfrm flipV="1">
            <a:off x="5486400" y="48387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On-chip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2209800"/>
          </a:xfrm>
        </p:spPr>
        <p:txBody>
          <a:bodyPr/>
          <a:lstStyle/>
          <a:p>
            <a:r>
              <a:rPr lang="en-US" dirty="0"/>
              <a:t>For sorts up to ~100K elements may be able to cover in one read/write stream to/from DRAM</a:t>
            </a:r>
          </a:p>
          <a:p>
            <a:r>
              <a:rPr lang="en-US" dirty="0"/>
              <a:t>Larger:  ~log</a:t>
            </a:r>
            <a:r>
              <a:rPr lang="en-US" baseline="-25000" dirty="0"/>
              <a:t>2</a:t>
            </a:r>
            <a:r>
              <a:rPr lang="en-US" dirty="0"/>
              <a:t>(N)-15 read/writes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0668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86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46482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5334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6858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6858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6"/>
            <a:endCxn id="11" idx="1"/>
          </p:cNvCxnSpPr>
          <p:nvPr/>
        </p:nvCxnSpPr>
        <p:spPr bwMode="auto">
          <a:xfrm flipV="1">
            <a:off x="2514600" y="4838700"/>
            <a:ext cx="3810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6"/>
            <a:endCxn id="12" idx="1"/>
          </p:cNvCxnSpPr>
          <p:nvPr/>
        </p:nvCxnSpPr>
        <p:spPr bwMode="auto">
          <a:xfrm>
            <a:off x="2514600" y="5105400"/>
            <a:ext cx="381000" cy="419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40386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3914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Straight Arrow Connector 30"/>
          <p:cNvCxnSpPr>
            <a:stCxn id="11" idx="3"/>
            <a:endCxn id="28" idx="1"/>
          </p:cNvCxnSpPr>
          <p:nvPr/>
        </p:nvCxnSpPr>
        <p:spPr bwMode="auto">
          <a:xfrm>
            <a:off x="3810000" y="4838700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3"/>
            <a:endCxn id="28" idx="3"/>
          </p:cNvCxnSpPr>
          <p:nvPr/>
        </p:nvCxnSpPr>
        <p:spPr bwMode="auto">
          <a:xfrm flipV="1">
            <a:off x="3810000" y="5504889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5867400" y="46482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8" name="Straight Arrow Connector 37"/>
          <p:cNvCxnSpPr>
            <a:stCxn id="34" idx="3"/>
            <a:endCxn id="29" idx="1"/>
          </p:cNvCxnSpPr>
          <p:nvPr/>
        </p:nvCxnSpPr>
        <p:spPr bwMode="auto">
          <a:xfrm>
            <a:off x="7239000" y="4838700"/>
            <a:ext cx="3644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5791200" y="52578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Straight Arrow Connector 42"/>
          <p:cNvCxnSpPr>
            <a:stCxn id="28" idx="6"/>
            <a:endCxn id="39" idx="1"/>
          </p:cNvCxnSpPr>
          <p:nvPr/>
        </p:nvCxnSpPr>
        <p:spPr bwMode="auto">
          <a:xfrm>
            <a:off x="5486400" y="5181600"/>
            <a:ext cx="3048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9" idx="3"/>
            <a:endCxn id="29" idx="3"/>
          </p:cNvCxnSpPr>
          <p:nvPr/>
        </p:nvCxnSpPr>
        <p:spPr bwMode="auto">
          <a:xfrm>
            <a:off x="7162800" y="5448300"/>
            <a:ext cx="440625" cy="56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28" idx="6"/>
            <a:endCxn id="34" idx="1"/>
          </p:cNvCxnSpPr>
          <p:nvPr/>
        </p:nvCxnSpPr>
        <p:spPr bwMode="auto">
          <a:xfrm flipV="1">
            <a:off x="5486400" y="48387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613308-BFA8-5848-802E-6FB820ADA40A}" type="slidenum">
              <a:rPr lang="en-US" smtClean="0">
                <a:latin typeface="Times New Roman" pitchFamily="1" charset="0"/>
              </a:rPr>
              <a:pPr/>
              <a:t>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Dynamic RAM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391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Shares even more logic among bits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 refresh/restoration logic as well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Minimal storage is a capacitor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“Feature” DRAM process is ability to make capacitors efficiently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Denser, but slower</a:t>
            </a:r>
          </a:p>
        </p:txBody>
      </p:sp>
      <p:pic>
        <p:nvPicPr>
          <p:cNvPr id="34822" name="Picture 4" descr="dynamic_memory_ce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5181600"/>
            <a:ext cx="13668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6" descr="dynamic_memory_cell_con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228600"/>
            <a:ext cx="1185863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sram_cell_6t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800600"/>
            <a:ext cx="3733800" cy="17175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Must pay attention to orchestrate data movement</a:t>
            </a:r>
          </a:p>
          <a:p>
            <a:pPr lvl="1"/>
            <a:r>
              <a:rPr lang="en-US" dirty="0"/>
              <a:t>How we access and reuse data</a:t>
            </a:r>
          </a:p>
          <a:p>
            <a:r>
              <a:rPr lang="en-US" dirty="0"/>
              <a:t>Minimize use of large memories</a:t>
            </a:r>
          </a:p>
          <a:p>
            <a:r>
              <a:rPr lang="en-US" dirty="0"/>
              <a:t>Regular access to large memories higher performance</a:t>
            </a:r>
          </a:p>
          <a:p>
            <a:pPr lvl="1"/>
            <a:r>
              <a:rPr lang="en-US" dirty="0"/>
              <a:t>Easier to get bandwidth on wide-word reads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4"/>
            <a:ext cx="8153400" cy="5111816"/>
          </a:xfrm>
        </p:spPr>
        <p:txBody>
          <a:bodyPr/>
          <a:lstStyle/>
          <a:p>
            <a:r>
              <a:rPr lang="en-US" dirty="0"/>
              <a:t>Reading for Wednesday on web</a:t>
            </a:r>
          </a:p>
          <a:p>
            <a:r>
              <a:rPr lang="en-US" dirty="0"/>
              <a:t>Talk today by Randy Huang, Amazon</a:t>
            </a:r>
          </a:p>
          <a:p>
            <a:pPr lvl="1"/>
            <a:r>
              <a:rPr lang="en-US" dirty="0"/>
              <a:t>4:30pm</a:t>
            </a:r>
          </a:p>
          <a:p>
            <a:pPr lvl="1"/>
            <a:r>
              <a:rPr lang="en-US" dirty="0"/>
              <a:t>Alum of mine</a:t>
            </a:r>
          </a:p>
          <a:p>
            <a:pPr lvl="1"/>
            <a:r>
              <a:rPr lang="en-US" dirty="0"/>
              <a:t>Won’t be recorded (promises to be candid)</a:t>
            </a:r>
          </a:p>
          <a:p>
            <a:pPr lvl="1"/>
            <a:r>
              <a:rPr lang="en-US" dirty="0"/>
              <a:t>Will be about practical engineering in industry</a:t>
            </a:r>
          </a:p>
          <a:p>
            <a:r>
              <a:rPr lang="en-US" dirty="0"/>
              <a:t>HW6: stay tuned</a:t>
            </a:r>
          </a:p>
          <a:p>
            <a:pPr lvl="1"/>
            <a:r>
              <a:rPr lang="en-US" dirty="0"/>
              <a:t>Obviously not due Friday 10/23</a:t>
            </a:r>
          </a:p>
          <a:p>
            <a:pPr lvl="1"/>
            <a:r>
              <a:rPr lang="en-US" dirty="0"/>
              <a:t>(hopefully updated status soon)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114E0B-2923-9B41-BD73-429FC6ADCCF4}" type="slidenum">
              <a:rPr lang="en-US" smtClean="0">
                <a:latin typeface="Times New Roman" pitchFamily="1" charset="0"/>
              </a:rPr>
              <a:pPr/>
              <a:t>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>
                <a:hlinkClick r:id="rId3"/>
              </a:rPr>
              <a:t>http://www.micron.com/products/dram/ddr3/</a:t>
            </a:r>
            <a:endParaRPr lang="en-US" sz="2400"/>
          </a:p>
          <a:p>
            <a:pPr lvl="1"/>
            <a:r>
              <a:rPr lang="en-US" sz="2400"/>
              <a:t>96 pin pakage</a:t>
            </a:r>
          </a:p>
          <a:p>
            <a:pPr lvl="1"/>
            <a:r>
              <a:rPr lang="en-US" sz="2400"/>
              <a:t>16b datapath IO</a:t>
            </a:r>
          </a:p>
          <a:p>
            <a:pPr lvl="1"/>
            <a:r>
              <a:rPr lang="en-US" sz="2400"/>
              <a:t>Operate at 500+MHz</a:t>
            </a:r>
          </a:p>
          <a:p>
            <a:pPr lvl="1"/>
            <a:r>
              <a:rPr lang="en-US" sz="2400"/>
              <a:t>37.5ns random access latency </a:t>
            </a:r>
          </a:p>
          <a:p>
            <a:pPr lvl="1"/>
            <a:endParaRPr lang="en-US" sz="2400"/>
          </a:p>
          <a:p>
            <a:pPr lvl="1"/>
            <a:endParaRPr lang="en-US" sz="2400"/>
          </a:p>
        </p:txBody>
      </p:sp>
      <p:pic>
        <p:nvPicPr>
          <p:cNvPr id="3994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EB07633-005D-264E-BEC9-0E72C3766239}"/>
              </a:ext>
            </a:extLst>
          </p:cNvPr>
          <p:cNvCxnSpPr/>
          <p:nvPr/>
        </p:nvCxnSpPr>
        <p:spPr bwMode="auto">
          <a:xfrm>
            <a:off x="3352800" y="2133600"/>
            <a:ext cx="0" cy="2971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938EE0-86F9-6544-A5F4-95431C60ECFB}"/>
              </a:ext>
            </a:extLst>
          </p:cNvPr>
          <p:cNvCxnSpPr/>
          <p:nvPr/>
        </p:nvCxnSpPr>
        <p:spPr bwMode="auto">
          <a:xfrm>
            <a:off x="4191000" y="3200400"/>
            <a:ext cx="4038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51675</TotalTime>
  <Words>2943</Words>
  <Application>Microsoft Macintosh PowerPoint</Application>
  <PresentationFormat>On-screen Show (4:3)</PresentationFormat>
  <Paragraphs>757</Paragraphs>
  <Slides>71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4" baseType="lpstr">
      <vt:lpstr>Arial</vt:lpstr>
      <vt:lpstr>Times New Roman</vt:lpstr>
      <vt:lpstr>Blank Presentation</vt:lpstr>
      <vt:lpstr>ESE532: System-on-a-Chip Architecture</vt:lpstr>
      <vt:lpstr>Today</vt:lpstr>
      <vt:lpstr>Message</vt:lpstr>
      <vt:lpstr>Day 3: Memory Scaling</vt:lpstr>
      <vt:lpstr>Day 3: Lesson</vt:lpstr>
      <vt:lpstr>DRAM Dynamic  Random Access Memory</vt:lpstr>
      <vt:lpstr>Dynamic RAM</vt:lpstr>
      <vt:lpstr>DRAM</vt:lpstr>
      <vt:lpstr>Memory Access Timing</vt:lpstr>
      <vt:lpstr>Memory Access Timing</vt:lpstr>
      <vt:lpstr>Memory Access Timing</vt:lpstr>
      <vt:lpstr>Memory Access Timing</vt:lpstr>
      <vt:lpstr>Dynamic RAM</vt:lpstr>
      <vt:lpstr>Memory Access Timing</vt:lpstr>
      <vt:lpstr>Memory Access Timing</vt:lpstr>
      <vt:lpstr>Memory Access Timing</vt:lpstr>
      <vt:lpstr>Preclass 4</vt:lpstr>
      <vt:lpstr>DRAM</vt:lpstr>
      <vt:lpstr>DRAM Streaming</vt:lpstr>
      <vt:lpstr>DRAM Streaming</vt:lpstr>
      <vt:lpstr>DRAM</vt:lpstr>
      <vt:lpstr>1 Gigabit DDR2 SDRAM</vt:lpstr>
      <vt:lpstr>DIMMS multi-DRAM</vt:lpstr>
      <vt:lpstr>Smart Phone</vt:lpstr>
      <vt:lpstr>DRAM Implications</vt:lpstr>
      <vt:lpstr>Terminology Watch</vt:lpstr>
      <vt:lpstr>Preclass 1</vt:lpstr>
      <vt:lpstr>Image Row and DRAM Rows</vt:lpstr>
      <vt:lpstr>Preclass 2</vt:lpstr>
      <vt:lpstr>Preclass 3</vt:lpstr>
      <vt:lpstr>DRAM</vt:lpstr>
      <vt:lpstr>Xilinx/Vitis DMA?</vt:lpstr>
      <vt:lpstr>Xilinx AXI Connection to DRAM</vt:lpstr>
      <vt:lpstr>Xilinx/Vitis DMA?</vt:lpstr>
      <vt:lpstr>Maximize Reuse Part 3</vt:lpstr>
      <vt:lpstr>Data Management</vt:lpstr>
      <vt:lpstr>Window Filter</vt:lpstr>
      <vt:lpstr>Window Filter</vt:lpstr>
      <vt:lpstr>Window Filter</vt:lpstr>
      <vt:lpstr>Window Filter</vt:lpstr>
      <vt:lpstr>Window Shift x++</vt:lpstr>
      <vt:lpstr>Window Filter</vt:lpstr>
      <vt:lpstr>Window Shift y++</vt:lpstr>
      <vt:lpstr>Window Filter</vt:lpstr>
      <vt:lpstr>Line Buffers</vt:lpstr>
      <vt:lpstr>Variable Naming</vt:lpstr>
      <vt:lpstr>Window Filter</vt:lpstr>
      <vt:lpstr>Lines in Buffers</vt:lpstr>
      <vt:lpstr>Window Filter</vt:lpstr>
      <vt:lpstr>Variable Naming</vt:lpstr>
      <vt:lpstr>Window Filter</vt:lpstr>
      <vt:lpstr>Pipelined Circuit</vt:lpstr>
      <vt:lpstr>Window Filter</vt:lpstr>
      <vt:lpstr>Window Filter</vt:lpstr>
      <vt:lpstr>Multiple Filters</vt:lpstr>
      <vt:lpstr>Take-Away</vt:lpstr>
      <vt:lpstr>Sort Part 4</vt:lpstr>
      <vt:lpstr>Sort</vt:lpstr>
      <vt:lpstr>Observation: Merge</vt:lpstr>
      <vt:lpstr>Merge using Streams</vt:lpstr>
      <vt:lpstr>Merge and DRAM</vt:lpstr>
      <vt:lpstr>Merge and DRAM</vt:lpstr>
      <vt:lpstr>Merge and DRAM</vt:lpstr>
      <vt:lpstr>Merge using Streams and DRAM</vt:lpstr>
      <vt:lpstr>Building from Merge</vt:lpstr>
      <vt:lpstr>Merge Sort</vt:lpstr>
      <vt:lpstr>On-chip Merge</vt:lpstr>
      <vt:lpstr>On-chip Merge</vt:lpstr>
      <vt:lpstr>On-chip Merge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247</cp:revision>
  <cp:lastPrinted>2020-10-21T00:56:33Z</cp:lastPrinted>
  <dcterms:created xsi:type="dcterms:W3CDTF">2018-08-06T15:42:58Z</dcterms:created>
  <dcterms:modified xsi:type="dcterms:W3CDTF">2020-10-21T00:56:38Z</dcterms:modified>
</cp:coreProperties>
</file>