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81" r:id="rId2"/>
    <p:sldId id="382" r:id="rId3"/>
    <p:sldId id="383" r:id="rId4"/>
    <p:sldId id="558" r:id="rId5"/>
    <p:sldId id="425" r:id="rId6"/>
    <p:sldId id="550" r:id="rId7"/>
    <p:sldId id="559" r:id="rId8"/>
    <p:sldId id="428" r:id="rId9"/>
    <p:sldId id="560" r:id="rId10"/>
    <p:sldId id="561" r:id="rId11"/>
    <p:sldId id="430" r:id="rId12"/>
    <p:sldId id="549" r:id="rId13"/>
    <p:sldId id="574" r:id="rId14"/>
    <p:sldId id="573" r:id="rId15"/>
    <p:sldId id="431" r:id="rId16"/>
    <p:sldId id="433" r:id="rId17"/>
    <p:sldId id="543" r:id="rId18"/>
    <p:sldId id="443" r:id="rId19"/>
    <p:sldId id="445" r:id="rId20"/>
    <p:sldId id="571" r:id="rId21"/>
    <p:sldId id="442" r:id="rId22"/>
    <p:sldId id="575" r:id="rId23"/>
    <p:sldId id="562" r:id="rId24"/>
    <p:sldId id="446" r:id="rId25"/>
    <p:sldId id="447" r:id="rId26"/>
    <p:sldId id="523" r:id="rId27"/>
    <p:sldId id="563" r:id="rId28"/>
    <p:sldId id="426" r:id="rId29"/>
    <p:sldId id="420" r:id="rId30"/>
    <p:sldId id="421" r:id="rId31"/>
    <p:sldId id="449" r:id="rId32"/>
    <p:sldId id="472" r:id="rId33"/>
    <p:sldId id="524" r:id="rId34"/>
    <p:sldId id="525" r:id="rId35"/>
    <p:sldId id="473" r:id="rId36"/>
    <p:sldId id="474" r:id="rId37"/>
    <p:sldId id="526" r:id="rId38"/>
    <p:sldId id="475" r:id="rId39"/>
    <p:sldId id="527" r:id="rId40"/>
    <p:sldId id="476" r:id="rId41"/>
    <p:sldId id="529" r:id="rId42"/>
    <p:sldId id="454" r:id="rId43"/>
    <p:sldId id="528" r:id="rId44"/>
    <p:sldId id="495" r:id="rId45"/>
    <p:sldId id="496" r:id="rId46"/>
    <p:sldId id="497" r:id="rId47"/>
    <p:sldId id="498" r:id="rId48"/>
    <p:sldId id="499" r:id="rId49"/>
    <p:sldId id="544" r:id="rId50"/>
    <p:sldId id="557" r:id="rId51"/>
    <p:sldId id="548" r:id="rId52"/>
    <p:sldId id="546" r:id="rId53"/>
    <p:sldId id="572" r:id="rId54"/>
    <p:sldId id="564" r:id="rId55"/>
    <p:sldId id="547" r:id="rId56"/>
    <p:sldId id="565" r:id="rId57"/>
    <p:sldId id="450" r:id="rId58"/>
    <p:sldId id="455" r:id="rId59"/>
    <p:sldId id="457" r:id="rId60"/>
    <p:sldId id="477" r:id="rId61"/>
    <p:sldId id="530" r:id="rId62"/>
    <p:sldId id="478" r:id="rId63"/>
    <p:sldId id="570" r:id="rId64"/>
    <p:sldId id="567" r:id="rId65"/>
    <p:sldId id="459" r:id="rId66"/>
    <p:sldId id="460" r:id="rId67"/>
    <p:sldId id="479" r:id="rId68"/>
    <p:sldId id="481" r:id="rId69"/>
    <p:sldId id="482" r:id="rId70"/>
    <p:sldId id="462" r:id="rId71"/>
    <p:sldId id="576" r:id="rId72"/>
    <p:sldId id="568" r:id="rId73"/>
    <p:sldId id="569" r:id="rId74"/>
    <p:sldId id="483" r:id="rId75"/>
    <p:sldId id="512" r:id="rId76"/>
    <p:sldId id="484" r:id="rId77"/>
    <p:sldId id="532" r:id="rId78"/>
    <p:sldId id="531" r:id="rId79"/>
    <p:sldId id="533" r:id="rId80"/>
    <p:sldId id="534" r:id="rId81"/>
    <p:sldId id="553" r:id="rId82"/>
    <p:sldId id="535" r:id="rId83"/>
    <p:sldId id="384" r:id="rId84"/>
    <p:sldId id="300" r:id="rId8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9900"/>
    <a:srgbClr val="BF00FA"/>
    <a:srgbClr val="FF6600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5" autoAdjust="0"/>
    <p:restoredTop sz="94729" autoAdjust="0"/>
  </p:normalViewPr>
  <p:slideViewPr>
    <p:cSldViewPr>
      <p:cViewPr varScale="1">
        <p:scale>
          <a:sx n="102" d="100"/>
          <a:sy n="102" d="100"/>
        </p:scale>
        <p:origin x="176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84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ed-black-tree-set-1-introduction-2/" TargetMode="External"/><Relationship Id="rId2" Type="http://schemas.openxmlformats.org/officeDocument/2006/relationships/hyperlink" Target="https://en.wikipedia.org/wiki/Red&#8211;black_tree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17:  Nov. 2,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Maps, Hash Tables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invocation?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35327-841E-8C48-B5DE-0C9115C9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" y="4741164"/>
            <a:ext cx="5927623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2A20C-D3F6-0C41-83A5-A1A1498501AD}"/>
              </a:ext>
            </a:extLst>
          </p:cNvPr>
          <p:cNvSpPr txBox="1"/>
          <p:nvPr/>
        </p:nvSpPr>
        <p:spPr>
          <a:xfrm>
            <a:off x="3268643" y="5836503"/>
            <a:ext cx="54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Only check position 0 for “starts with I”</a:t>
            </a:r>
          </a:p>
        </p:txBody>
      </p:sp>
    </p:spTree>
    <p:extLst>
      <p:ext uri="{BB962C8B-B14F-4D97-AF65-F5344CB8AC3E}">
        <p14:creationId xmlns:p14="http://schemas.microsoft.com/office/powerpoint/2010/main" val="44739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The, Their, Then, There, Tuesday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152400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7620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The, Their, Then, There, Tuesday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Generalize: Store things with common prefix together</a:t>
            </a:r>
          </a:p>
          <a:p>
            <a:pPr lvl="2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Store things with common prefix together</a:t>
            </a:r>
          </a:p>
          <a:p>
            <a:pPr lvl="1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  <a:p>
            <a:r>
              <a:rPr lang="en-US" dirty="0"/>
              <a:t>Follow prefix trees with </a:t>
            </a:r>
            <a:r>
              <a:rPr lang="en-US" dirty="0">
                <a:solidFill>
                  <a:schemeClr val="accent2"/>
                </a:solidFill>
              </a:rPr>
              <a:t>fixed</a:t>
            </a:r>
            <a:r>
              <a:rPr lang="en-US" dirty="0"/>
              <a:t>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05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05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2838450" y="4133850"/>
            <a:ext cx="4953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3619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602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Tree 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</a:p>
          <a:p>
            <a:pPr lvl="1"/>
            <a:r>
              <a:rPr lang="en-US" dirty="0"/>
              <a:t>An &lt;</a:t>
            </a:r>
            <a:r>
              <a:rPr lang="en-US" dirty="0" err="1"/>
              <a:t>x,y</a:t>
            </a:r>
            <a:r>
              <a:rPr lang="en-US" dirty="0"/>
              <a:t>&gt; pair</a:t>
            </a:r>
          </a:p>
          <a:p>
            <a:r>
              <a:rPr lang="en-US" dirty="0"/>
              <a:t>Extend tree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D42A46-8212-A440-B051-44CA7C1A72F7}"/>
              </a:ext>
            </a:extLst>
          </p:cNvPr>
          <p:cNvSpPr txBox="1"/>
          <p:nvPr/>
        </p:nvSpPr>
        <p:spPr>
          <a:xfrm>
            <a:off x="6648691" y="4639612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415806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position in chunk</a:t>
            </a:r>
          </a:p>
          <a:p>
            <a:pPr lvl="1"/>
            <a:r>
              <a:rPr lang="en-US" dirty="0" err="1"/>
              <a:t>lastpos</a:t>
            </a:r>
            <a:endParaRPr lang="en-US" dirty="0"/>
          </a:p>
          <a:p>
            <a:r>
              <a:rPr lang="en-US" dirty="0"/>
              <a:t>c is a character</a:t>
            </a:r>
          </a:p>
          <a:p>
            <a:r>
              <a:rPr lang="en-US" dirty="0" err="1"/>
              <a:t>Encode[lastpos][c</a:t>
            </a:r>
            <a:r>
              <a:rPr lang="en-US" dirty="0"/>
              <a:t>] holds the next tree node that extends tree node </a:t>
            </a:r>
            <a:r>
              <a:rPr lang="en-US" dirty="0" err="1"/>
              <a:t>lastpos</a:t>
            </a:r>
            <a:r>
              <a:rPr lang="en-US" dirty="0"/>
              <a:t> by </a:t>
            </a:r>
            <a:r>
              <a:rPr lang="en-US" dirty="0" err="1"/>
              <a:t>c</a:t>
            </a:r>
            <a:endParaRPr lang="en-US" dirty="0"/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34000" y="3962400"/>
            <a:ext cx="237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encode[2][‘N’]=3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0200" y="4495800"/>
            <a:ext cx="251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encode[2][‘R’]=12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5029200"/>
            <a:ext cx="252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encode[2][‘Y’]=19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56260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encode[2][‘A’]=NONE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B07B2E-B7F4-6447-A81B-2FBC003F57B4}"/>
              </a:ext>
            </a:extLst>
          </p:cNvPr>
          <p:cNvSpPr txBox="1"/>
          <p:nvPr/>
        </p:nvSpPr>
        <p:spPr>
          <a:xfrm>
            <a:off x="6731528" y="185003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20166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Memory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Custom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FPGA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Maps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Tree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 (Part 4)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Hardware (FPGA) Hash Maps (Part 5)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(probably next time)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6F65-94C3-B84F-9AA0-62F508B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152400"/>
            <a:ext cx="7772400" cy="1143000"/>
          </a:xfrm>
        </p:spPr>
        <p:txBody>
          <a:bodyPr/>
          <a:lstStyle/>
          <a:p>
            <a:r>
              <a:rPr lang="en-US" dirty="0"/>
              <a:t>Large Table for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C68A-4F20-B04D-9B97-4C8AEC8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4B526-332F-144F-B991-E77A28BF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15DA4B-A8FD-244A-B5FE-AF5804B0C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458537"/>
              </p:ext>
            </p:extLst>
          </p:nvPr>
        </p:nvGraphicFramePr>
        <p:xfrm>
          <a:off x="682752" y="1289304"/>
          <a:ext cx="77724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375397404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94783217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67586691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78131908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25782719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43700281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93139007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81070099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233117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48203102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32766435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57071266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952812878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64302487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95096232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700783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spc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3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5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28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5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55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1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5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1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9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2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78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9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51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yet…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yet…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04F02-AB59-8D49-89A3-180954C11EBB}"/>
              </a:ext>
            </a:extLst>
          </p:cNvPr>
          <p:cNvSpPr/>
          <p:nvPr/>
        </p:nvSpPr>
        <p:spPr bwMode="auto">
          <a:xfrm>
            <a:off x="838200" y="2362200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FBE9C-4520-2745-91C6-6D5923086AD9}"/>
              </a:ext>
            </a:extLst>
          </p:cNvPr>
          <p:cNvSpPr txBox="1"/>
          <p:nvPr/>
        </p:nvSpPr>
        <p:spPr>
          <a:xfrm>
            <a:off x="7848600" y="1981200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+mn-lt"/>
              </a:rPr>
              <a:t>Follow</a:t>
            </a:r>
          </a:p>
          <a:p>
            <a:r>
              <a:rPr lang="en-US" dirty="0">
                <a:solidFill>
                  <a:srgbClr val="009900"/>
                </a:solidFill>
                <a:latin typeface="+mn-lt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3791571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yet.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ADB29-5C11-A94D-8D51-80145B1F2855}"/>
              </a:ext>
            </a:extLst>
          </p:cNvPr>
          <p:cNvSpPr txBox="1"/>
          <p:nvPr/>
        </p:nvSpPr>
        <p:spPr>
          <a:xfrm>
            <a:off x="6152475" y="3469809"/>
            <a:ext cx="29915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much work per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character 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to encode?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Hint: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1) match case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2) not match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5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>
                <a:solidFill>
                  <a:srgbClr val="FF6600"/>
                </a:solidFill>
              </a:rPr>
              <a:t>How many entries in this table are not NONE?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SIZE is total number of positions.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How many characters process?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How many insertions per character processed?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0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If store as associative memory</a:t>
            </a:r>
          </a:p>
          <a:p>
            <a:pPr lvl="1"/>
            <a:r>
              <a:rPr lang="en-US" dirty="0"/>
              <a:t>At most SIZE entries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68F-C380-1946-B409-4FB3BA5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So Far – 4KB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CCA1-16F2-C34E-9034-CC73941A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/>
              <a:t>Needs one byte per byte = 4KB = 1 BRAM</a:t>
            </a:r>
          </a:p>
          <a:p>
            <a:pPr lvl="1"/>
            <a:r>
              <a:rPr lang="en-US" dirty="0"/>
              <a:t>DICT_SIZE=4096 comparisons per byte</a:t>
            </a:r>
          </a:p>
          <a:p>
            <a:r>
              <a:rPr lang="en-US" dirty="0"/>
              <a:t>Dense memory encode[SIZE][256]</a:t>
            </a:r>
          </a:p>
          <a:p>
            <a:pPr lvl="1"/>
            <a:r>
              <a:rPr lang="en-US" dirty="0"/>
              <a:t>Need 2*256B per byte = 512*4KB </a:t>
            </a:r>
            <a:br>
              <a:rPr lang="en-US" dirty="0"/>
            </a:br>
            <a:r>
              <a:rPr lang="en-US" dirty="0"/>
              <a:t>                                     = 512 BRAMs</a:t>
            </a:r>
          </a:p>
          <a:p>
            <a:pPr lvl="1"/>
            <a:r>
              <a:rPr lang="en-US" dirty="0"/>
              <a:t>1 comparison and lookup per byte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AD1-4DF3-4B4D-818C-8935A004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219B-D691-9242-A689-4DB07DF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8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r>
              <a:rPr lang="en-US" dirty="0"/>
              <a:t>Cannot afford 2</a:t>
            </a:r>
            <a:r>
              <a:rPr lang="en-US" baseline="30000" dirty="0"/>
              <a:t>256</a:t>
            </a:r>
            <a:r>
              <a:rPr lang="en-US" dirty="0"/>
              <a:t> word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343400"/>
            <a:ext cx="5168900" cy="605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CD5AF-9EE1-9047-AFB5-C4DFEE7586FC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947985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90921-0C67-354A-BA09-03729F677C92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417321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Rich design space for Maps</a:t>
            </a:r>
          </a:p>
          <a:p>
            <a:r>
              <a:rPr lang="en-US" dirty="0"/>
              <a:t>Hash tables are useful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82CECF-FD8B-0F4A-A945-D0B403FE7626}"/>
              </a:ext>
            </a:extLst>
          </p:cNvPr>
          <p:cNvSpPr txBox="1"/>
          <p:nvPr/>
        </p:nvSpPr>
        <p:spPr>
          <a:xfrm>
            <a:off x="6781800" y="-762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2505681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Hardware </a:t>
            </a:r>
            <a:br>
              <a:rPr lang="en-US" dirty="0"/>
            </a:br>
            <a:r>
              <a:rPr lang="en-US" dirty="0"/>
              <a:t>Associative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Review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Match on address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Select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wordline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for a row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Reads out a word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dense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hardwired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One row for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Abits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793" y="1407341"/>
            <a:ext cx="7772400" cy="1066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address match is AND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19CB7-4B41-604E-96EC-929074C1B07B}"/>
              </a:ext>
            </a:extLst>
          </p:cNvPr>
          <p:cNvSpPr txBox="1"/>
          <p:nvPr/>
        </p:nvSpPr>
        <p:spPr>
          <a:xfrm>
            <a:off x="820657" y="344466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/A2&amp;/A1&amp;/A0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AC62F-0EE7-A84A-AFD0-FC6380347D10}"/>
              </a:ext>
            </a:extLst>
          </p:cNvPr>
          <p:cNvSpPr txBox="1"/>
          <p:nvPr/>
        </p:nvSpPr>
        <p:spPr>
          <a:xfrm>
            <a:off x="906580" y="388396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/A2&amp;/A1&amp;A0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8E3888-B862-E448-B0D3-536F7C0CE9E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800686" y="3675498"/>
            <a:ext cx="4005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041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45EC7-4535-E14D-9AED-3D108DA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3287"/>
            <a:ext cx="7990400" cy="48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8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Associative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Want address as key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Word is value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sparse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Entries&lt;2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programmable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" y="2133600"/>
            <a:ext cx="9054123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4038600" cy="2362200"/>
          </a:xfrm>
        </p:spPr>
        <p:txBody>
          <a:bodyPr/>
          <a:lstStyle/>
          <a:p>
            <a:r>
              <a:rPr lang="en-US" dirty="0"/>
              <a:t>Make row select programmable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2231"/>
            <a:ext cx="8839200" cy="1143000"/>
          </a:xfrm>
        </p:spPr>
        <p:txBody>
          <a:bodyPr/>
          <a:lstStyle/>
          <a:p>
            <a:r>
              <a:rPr lang="en-US" dirty="0"/>
              <a:t>Contrast </a:t>
            </a:r>
            <a:br>
              <a:rPr lang="en-US" dirty="0"/>
            </a:br>
            <a:r>
              <a:rPr lang="en-US" dirty="0"/>
              <a:t>Assoc. and Dense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2231"/>
            <a:ext cx="7772400" cy="1143000"/>
          </a:xfrm>
        </p:spPr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39FA3-2DC3-A946-B0BE-396C3E1301AF}"/>
              </a:ext>
            </a:extLst>
          </p:cNvPr>
          <p:cNvSpPr txBox="1"/>
          <p:nvPr/>
        </p:nvSpPr>
        <p:spPr>
          <a:xfrm>
            <a:off x="358459" y="2834300"/>
            <a:ext cx="47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latin typeface="+mn-lt"/>
              </a:rPr>
              <a:t>Assoc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: 5b key,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E6CC-FC81-C444-8963-D8A24776DB68}"/>
              </a:ext>
            </a:extLst>
          </p:cNvPr>
          <p:cNvSpPr txBox="1"/>
          <p:nvPr/>
        </p:nvSpPr>
        <p:spPr>
          <a:xfrm>
            <a:off x="228600" y="5025207"/>
            <a:ext cx="375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Direct: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</p:spTree>
    <p:extLst>
      <p:ext uri="{BB962C8B-B14F-4D97-AF65-F5344CB8AC3E}">
        <p14:creationId xmlns:p14="http://schemas.microsoft.com/office/powerpoint/2010/main" val="10993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5: </a:t>
            </a:r>
            <a:br>
              <a:rPr lang="en-US" dirty="0"/>
            </a:br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5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153400" cy="1295400"/>
          </a:xfrm>
        </p:spPr>
        <p:txBody>
          <a:bodyPr/>
          <a:lstStyle/>
          <a:p>
            <a:r>
              <a:rPr lang="en-US" dirty="0"/>
              <a:t>Memory cells = entries*(</a:t>
            </a:r>
            <a:r>
              <a:rPr lang="en-US" dirty="0" err="1"/>
              <a:t>keybits+valuebits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76400"/>
          </a:xfrm>
        </p:spPr>
        <p:txBody>
          <a:bodyPr/>
          <a:lstStyle/>
          <a:p>
            <a:r>
              <a:rPr lang="en-US" dirty="0"/>
              <a:t>Will need to be able to write into key</a:t>
            </a:r>
          </a:p>
          <a:p>
            <a:pPr lvl="1"/>
            <a:r>
              <a:rPr lang="en-US" dirty="0"/>
              <a:t>Another “fixed” decoder to generate</a:t>
            </a:r>
            <a:br>
              <a:rPr lang="en-US" dirty="0"/>
            </a:br>
            <a:r>
              <a:rPr lang="en-US" dirty="0"/>
              <a:t> key-word line for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More expensive than equal capacity SRAM memory bank</a:t>
            </a:r>
          </a:p>
          <a:p>
            <a:pPr lvl="1"/>
            <a:r>
              <a:rPr lang="en-US" dirty="0"/>
              <a:t>Memory cells in decoder</a:t>
            </a:r>
          </a:p>
          <a:p>
            <a:pPr lvl="1"/>
            <a:r>
              <a:rPr lang="en-US"/>
              <a:t>Need </a:t>
            </a:r>
            <a:r>
              <a:rPr lang="en-US" dirty="0"/>
              <a:t>to support write into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38362"/>
            <a:ext cx="5867400" cy="241963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15" y="1599048"/>
            <a:ext cx="4252685" cy="17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6413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15" y="800099"/>
            <a:ext cx="8839200" cy="5105400"/>
          </a:xfrm>
        </p:spPr>
        <p:txBody>
          <a:bodyPr/>
          <a:lstStyle/>
          <a:p>
            <a:r>
              <a:rPr lang="en-US" dirty="0"/>
              <a:t>Physical associative memory for 4KB LZW Chunk tree encode</a:t>
            </a:r>
          </a:p>
          <a:p>
            <a:pPr lvl="1"/>
            <a:r>
              <a:rPr lang="en-US" dirty="0"/>
              <a:t>4K entries</a:t>
            </a:r>
          </a:p>
          <a:p>
            <a:pPr lvl="1"/>
            <a:r>
              <a:rPr lang="en-US" dirty="0"/>
              <a:t>12b output</a:t>
            </a:r>
          </a:p>
          <a:p>
            <a:pPr lvl="1"/>
            <a:r>
              <a:rPr lang="en-US" dirty="0"/>
              <a:t>12b+8b=20b key</a:t>
            </a:r>
          </a:p>
          <a:p>
            <a:r>
              <a:rPr lang="en-US" dirty="0">
                <a:solidFill>
                  <a:srgbClr val="FF6600"/>
                </a:solidFill>
              </a:rPr>
              <a:t>Memory cells assoc.?</a:t>
            </a:r>
          </a:p>
          <a:p>
            <a:r>
              <a:rPr lang="en-US" dirty="0">
                <a:solidFill>
                  <a:srgbClr val="FF6600"/>
                </a:solidFill>
              </a:rPr>
              <a:t>Compare direct 4Kx12 memory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is assoc. for same capacity?</a:t>
            </a:r>
          </a:p>
          <a:p>
            <a:r>
              <a:rPr lang="en-US" dirty="0">
                <a:solidFill>
                  <a:srgbClr val="FF6600"/>
                </a:solidFill>
              </a:rPr>
              <a:t>Compare 4096*256 with 12b result for dense LZW case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to solve same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 err="1"/>
              <a:t>BRAMs</a:t>
            </a:r>
            <a:r>
              <a:rPr lang="en-US" dirty="0"/>
              <a:t> – normal memories, not associative</a:t>
            </a:r>
          </a:p>
          <a:p>
            <a:r>
              <a:rPr lang="en-US" dirty="0"/>
              <a:t>36Kb BRAM </a:t>
            </a:r>
          </a:p>
          <a:p>
            <a:pPr lvl="1"/>
            <a:r>
              <a:rPr lang="en-US" dirty="0"/>
              <a:t>512x72</a:t>
            </a:r>
          </a:p>
          <a:p>
            <a:r>
              <a:rPr lang="en-US" dirty="0"/>
              <a:t>Can be 9b key </a:t>
            </a:r>
            <a:r>
              <a:rPr lang="en-US" dirty="0">
                <a:sym typeface="Wingdings"/>
              </a:rPr>
              <a:t> 72b value assoc.</a:t>
            </a:r>
          </a:p>
          <a:p>
            <a:pPr lvl="1"/>
            <a:r>
              <a:rPr lang="en-US" dirty="0">
                <a:sym typeface="Wingdings"/>
              </a:rPr>
              <a:t>Just using the memory sparsely</a:t>
            </a:r>
          </a:p>
          <a:p>
            <a:r>
              <a:rPr lang="en-US" dirty="0">
                <a:sym typeface="Wingdings"/>
              </a:rPr>
              <a:t>Or interpret as programmable decoder with 72 match lines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Assoc. </a:t>
            </a:r>
            <a:r>
              <a:rPr lang="en-US" dirty="0" err="1"/>
              <a:t>Mem</a:t>
            </a:r>
            <a:r>
              <a:rPr lang="en-US" dirty="0"/>
              <a:t> from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For wider match</a:t>
            </a:r>
          </a:p>
          <a:p>
            <a:r>
              <a:rPr lang="en-US" dirty="0"/>
              <a:t>Cover 9b of key with each BRAM</a:t>
            </a:r>
          </a:p>
          <a:p>
            <a:r>
              <a:rPr lang="en-US" dirty="0"/>
              <a:t>Use 72 output bits to indicate if one of 72 entries match</a:t>
            </a:r>
          </a:p>
          <a:p>
            <a:r>
              <a:rPr lang="en-US" dirty="0"/>
              <a:t>AND together corresponding entries</a:t>
            </a:r>
          </a:p>
          <a:p>
            <a:r>
              <a:rPr lang="en-US" dirty="0"/>
              <a:t>Get 72 match bits</a:t>
            </a:r>
          </a:p>
          <a:p>
            <a:r>
              <a:rPr lang="en-US" dirty="0"/>
              <a:t>Re-encode match </a:t>
            </a:r>
            <a:br>
              <a:rPr lang="en-US" dirty="0"/>
            </a:br>
            <a:r>
              <a:rPr lang="en-US" dirty="0"/>
              <a:t>bits to lookup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FFE9F-5A85-E348-902E-2448E72F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04" y="4191000"/>
            <a:ext cx="3792879" cy="2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Previous slide expands match width</a:t>
            </a:r>
          </a:p>
          <a:p>
            <a:r>
              <a:rPr lang="en-US" dirty="0">
                <a:solidFill>
                  <a:srgbClr val="FF6600"/>
                </a:solidFill>
              </a:rPr>
              <a:t>How would we expand capacity?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12FE8-9F55-B44F-8308-482D8274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499" y="3320893"/>
            <a:ext cx="4673412" cy="3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8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5CCB2F-D096-0144-9C14-2C4A2267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2057400"/>
            <a:ext cx="7446971" cy="3733800"/>
          </a:xfrm>
        </p:spPr>
      </p:pic>
    </p:spTree>
    <p:extLst>
      <p:ext uri="{BB962C8B-B14F-4D97-AF65-F5344CB8AC3E}">
        <p14:creationId xmlns:p14="http://schemas.microsoft.com/office/powerpoint/2010/main" val="2549347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Associative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419600"/>
          </a:xfrm>
        </p:spPr>
        <p:txBody>
          <a:bodyPr/>
          <a:lstStyle/>
          <a:p>
            <a:r>
              <a:rPr lang="en-US" dirty="0"/>
              <a:t>Match unit</a:t>
            </a:r>
          </a:p>
          <a:p>
            <a:pPr lvl="1"/>
            <a:r>
              <a:rPr lang="en-US" dirty="0"/>
              <a:t>Requires 1 BRAM per 9b of key per 72 entries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keylen</a:t>
            </a:r>
            <a:r>
              <a:rPr lang="en-US" dirty="0"/>
              <a:t>/9b) * (entries/72)</a:t>
            </a:r>
          </a:p>
          <a:p>
            <a:pPr lvl="1"/>
            <a:r>
              <a:rPr lang="en-US" dirty="0"/>
              <a:t>Asymptotically optimal (</a:t>
            </a:r>
            <a:r>
              <a:rPr lang="en-US" dirty="0" err="1"/>
              <a:t>keylen</a:t>
            </a:r>
            <a:r>
              <a:rPr lang="en-US" dirty="0"/>
              <a:t>*entries)</a:t>
            </a:r>
          </a:p>
          <a:p>
            <a:pPr lvl="2"/>
            <a:r>
              <a:rPr lang="en-US" dirty="0"/>
              <a:t>But large </a:t>
            </a:r>
            <a:br>
              <a:rPr lang="en-US" dirty="0"/>
            </a:br>
            <a:r>
              <a:rPr lang="en-US" dirty="0"/>
              <a:t>constants</a:t>
            </a:r>
          </a:p>
          <a:p>
            <a:pPr lvl="1"/>
            <a:r>
              <a:rPr lang="en-US" dirty="0"/>
              <a:t>LZW</a:t>
            </a:r>
          </a:p>
          <a:p>
            <a:pPr lvl="2"/>
            <a:r>
              <a:rPr lang="en-US" dirty="0"/>
              <a:t>4K entries</a:t>
            </a:r>
          </a:p>
          <a:p>
            <a:pPr lvl="2"/>
            <a:r>
              <a:rPr lang="en-US" dirty="0"/>
              <a:t>20b key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BRAMs for match?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471E71-8C85-F84C-8597-91F6A456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0858" y="3889578"/>
            <a:ext cx="5008570" cy="25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0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Stored Values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55806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64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/>
              <a:t>I AM S&lt;2,3&gt;&lt;5,4&gt;&lt;0,4&gt;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FEA1D3-6231-5748-8D53-66FDAAFECA23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98272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2">
                  <a:extLst>
                    <a:ext uri="{9D8B030D-6E8A-4147-A177-3AD203B41FA5}">
                      <a16:colId xmlns:a16="http://schemas.microsoft.com/office/drawing/2014/main" val="32128978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169888681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6271750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62025283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6140004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5849175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6884063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7874814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07640615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844795524"/>
                    </a:ext>
                  </a:extLst>
                </a:gridCol>
                <a:gridCol w="488580">
                  <a:extLst>
                    <a:ext uri="{9D8B030D-6E8A-4147-A177-3AD203B41FA5}">
                      <a16:colId xmlns:a16="http://schemas.microsoft.com/office/drawing/2014/main" val="2765927455"/>
                    </a:ext>
                  </a:extLst>
                </a:gridCol>
                <a:gridCol w="434784">
                  <a:extLst>
                    <a:ext uri="{9D8B030D-6E8A-4147-A177-3AD203B41FA5}">
                      <a16:colId xmlns:a16="http://schemas.microsoft.com/office/drawing/2014/main" val="198591394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75117827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4059017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149659646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79152049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21131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3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946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267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39021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30627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732D8-F053-0B43-AD1F-0BD72DF5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8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7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5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&lt;712&gt;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52352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38103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61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Add another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3F8EE-9F9B-9045-AB3B-973B3D115750}"/>
              </a:ext>
            </a:extLst>
          </p:cNvPr>
          <p:cNvSpPr txBox="1"/>
          <p:nvPr/>
        </p:nvSpPr>
        <p:spPr>
          <a:xfrm>
            <a:off x="685800" y="4740701"/>
            <a:ext cx="347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BRAM contents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change to add this entry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for 0x19001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97FD71-FDD8-5441-B014-85CB115B2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68338"/>
              </p:ext>
            </p:extLst>
          </p:nvPr>
        </p:nvGraphicFramePr>
        <p:xfrm>
          <a:off x="762000" y="1783080"/>
          <a:ext cx="6934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4630467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6691738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06123173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475903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7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5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3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5521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909483-F9D3-F942-87E5-1F70B717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8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778AC-90D4-2548-86B2-236622E1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5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abstraction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insert(key,value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value </a:t>
            </a:r>
            <a:r>
              <a:rPr lang="en-US" dirty="0" err="1"/>
              <a:t>lookup(key</a:t>
            </a:r>
            <a:r>
              <a:rPr lang="en-US" dirty="0"/>
              <a:t>); </a:t>
            </a:r>
          </a:p>
          <a:p>
            <a:r>
              <a:rPr lang="en-US" dirty="0"/>
              <a:t>Will typically have many different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capacity of 4096 </a:t>
            </a:r>
          </a:p>
          <a:p>
            <a:r>
              <a:rPr lang="en-US" dirty="0"/>
              <a:t>How many memory accesses needed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2, 3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Bits in unencoded (decoded)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8b char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9b for character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to say is a character, then 8b char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And 9b for &lt;</a:t>
            </a:r>
            <a:r>
              <a:rPr lang="en-US" dirty="0" err="1">
                <a:solidFill>
                  <a:srgbClr val="FF6600"/>
                </a:solidFill>
              </a:rPr>
              <a:t>x,y</a:t>
            </a:r>
            <a:r>
              <a:rPr lang="en-US" dirty="0">
                <a:solidFill>
                  <a:srgbClr val="FF6600"/>
                </a:solidFill>
              </a:rPr>
              <a:t>&gt; pair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char, 4b for each of x and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62"/>
            <a:ext cx="7772400" cy="1143000"/>
          </a:xfrm>
        </p:spPr>
        <p:txBody>
          <a:bodyPr/>
          <a:lstStyle/>
          <a:p>
            <a:r>
              <a:rPr lang="en-US" dirty="0"/>
              <a:t>Tree Map (</a:t>
            </a:r>
            <a:r>
              <a:rPr lang="en-US" dirty="0" err="1"/>
              <a:t>Preclass</a:t>
            </a:r>
            <a:r>
              <a:rPr lang="en-US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Build search tree</a:t>
            </a:r>
          </a:p>
          <a:p>
            <a:r>
              <a:rPr lang="en-US" dirty="0"/>
              <a:t>Walk down tree</a:t>
            </a:r>
          </a:p>
          <a:p>
            <a:r>
              <a:rPr lang="en-US" dirty="0"/>
              <a:t>For a capacity of 4096, </a:t>
            </a:r>
            <a:br>
              <a:rPr lang="en-US" dirty="0"/>
            </a:br>
            <a:r>
              <a:rPr lang="en-US" dirty="0"/>
              <a:t>assume balanced…</a:t>
            </a:r>
          </a:p>
          <a:p>
            <a:r>
              <a:rPr lang="en-US" dirty="0"/>
              <a:t>How many tree nodes visited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E3F98-7192-BC40-9E11-F9410F4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5" y="1143000"/>
            <a:ext cx="4684123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ADEA-67D1-8647-A724-7B7D197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342900"/>
            <a:ext cx="7772400" cy="1143000"/>
          </a:xfrm>
        </p:spPr>
        <p:txBody>
          <a:bodyPr/>
          <a:lstStyle/>
          <a:p>
            <a:r>
              <a:rPr lang="en-US" dirty="0"/>
              <a:t>Tree Map LZW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D88-E2C4-2442-8557-2DF375DF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65" y="1600200"/>
            <a:ext cx="7772400" cy="4114800"/>
          </a:xfrm>
        </p:spPr>
        <p:txBody>
          <a:bodyPr/>
          <a:lstStyle/>
          <a:p>
            <a:r>
              <a:rPr lang="en-US" dirty="0"/>
              <a:t>Each character requires 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dict</a:t>
            </a:r>
            <a:r>
              <a:rPr lang="en-US" dirty="0"/>
              <a:t>) lookups</a:t>
            </a:r>
          </a:p>
          <a:p>
            <a:pPr lvl="1"/>
            <a:r>
              <a:rPr lang="en-US" dirty="0"/>
              <a:t>12 for 4096</a:t>
            </a:r>
          </a:p>
          <a:p>
            <a:r>
              <a:rPr lang="en-US" dirty="0"/>
              <a:t>Each internal tree node hold </a:t>
            </a:r>
          </a:p>
          <a:p>
            <a:pPr lvl="1"/>
            <a:r>
              <a:rPr lang="en-US" dirty="0"/>
              <a:t>Key (20b for LZW), value (12b), and 2 pointers (12b)</a:t>
            </a:r>
          </a:p>
          <a:p>
            <a:pPr lvl="1"/>
            <a:r>
              <a:rPr lang="en-US" dirty="0"/>
              <a:t>7B</a:t>
            </a:r>
          </a:p>
          <a:p>
            <a:r>
              <a:rPr lang="en-US" dirty="0"/>
              <a:t>Total nodes 4K*2</a:t>
            </a:r>
          </a:p>
          <a:p>
            <a:r>
              <a:rPr lang="en-US" dirty="0"/>
              <a:t>Need 14 BRAMs for 4K chunk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942-155C-2C48-B032-EA557C62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3A4A0-04FB-AC4F-83E6-CB1E6C3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maintain balance</a:t>
            </a:r>
          </a:p>
          <a:p>
            <a:r>
              <a:rPr lang="en-US" dirty="0"/>
              <a:t>Doable with </a:t>
            </a:r>
            <a:r>
              <a:rPr lang="en-US" dirty="0" err="1"/>
              <a:t>O(log(N</a:t>
            </a:r>
            <a:r>
              <a:rPr lang="en-US" dirty="0"/>
              <a:t>)) insert</a:t>
            </a:r>
          </a:p>
          <a:p>
            <a:pPr lvl="1"/>
            <a:r>
              <a:rPr lang="en-US" dirty="0"/>
              <a:t>Tricky</a:t>
            </a:r>
          </a:p>
          <a:p>
            <a:pPr lvl="1"/>
            <a:r>
              <a:rPr lang="en-US" dirty="0"/>
              <a:t>See Red-Black Tree</a:t>
            </a:r>
          </a:p>
          <a:p>
            <a:pPr lvl="2"/>
            <a:r>
              <a:rPr lang="en-US" dirty="0">
                <a:hlinkClick r:id="rId2"/>
              </a:rPr>
              <a:t>https://en.wikipedia.org/wiki/Red–black_tree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https://www.geeksforgeeks.org/red-black-tree-set-1-introduction-2/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26687"/>
              </p:ext>
            </p:extLst>
          </p:nvPr>
        </p:nvGraphicFramePr>
        <p:xfrm>
          <a:off x="685800" y="1981200"/>
          <a:ext cx="777240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Tree with Hybrid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(still to come)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4328898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02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prefer not to search</a:t>
            </a:r>
          </a:p>
          <a:p>
            <a:r>
              <a:rPr lang="en-US" dirty="0"/>
              <a:t>Want to do better than log</a:t>
            </a:r>
            <a:r>
              <a:rPr lang="en-US" baseline="-25000" dirty="0"/>
              <a:t>2</a:t>
            </a:r>
            <a:r>
              <a:rPr lang="en-US" dirty="0"/>
              <a:t>(N) time</a:t>
            </a:r>
          </a:p>
          <a:p>
            <a:r>
              <a:rPr lang="en-US" dirty="0"/>
              <a:t>Direct lookup in arrays (memory)</a:t>
            </a:r>
            <a:br>
              <a:rPr lang="en-US" dirty="0"/>
            </a:br>
            <a:r>
              <a:rPr lang="en-US" dirty="0"/>
              <a:t> is good…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67805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If hash maps a single entry</a:t>
            </a:r>
            <a:br>
              <a:rPr lang="en-US" dirty="0"/>
            </a:br>
            <a:r>
              <a:rPr lang="en-US" dirty="0"/>
              <a:t>(or no entry)</a:t>
            </a:r>
          </a:p>
          <a:p>
            <a:pPr lvl="1"/>
            <a:r>
              <a:rPr lang="en-US" dirty="0"/>
              <a:t>Great, got direct lookup</a:t>
            </a:r>
          </a:p>
          <a:p>
            <a:pPr lvl="2"/>
            <a:r>
              <a:rPr lang="en-US" dirty="0"/>
              <a:t>Like sparse table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89288" y="105787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0371" y="4801394"/>
            <a:ext cx="233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match_key</a:t>
            </a:r>
            <a:r>
              <a:rPr lang="en-US" dirty="0"/>
              <a:t>,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B2A9-E6F7-F448-B2EF-FD772EA436F2}"/>
              </a:ext>
            </a:extLst>
          </p:cNvPr>
          <p:cNvSpPr txBox="1"/>
          <p:nvPr/>
        </p:nvSpPr>
        <p:spPr>
          <a:xfrm>
            <a:off x="5756281" y="5523636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 =</a:t>
            </a:r>
          </a:p>
          <a:p>
            <a:r>
              <a:rPr lang="en-US" dirty="0"/>
              <a:t>(</a:t>
            </a:r>
            <a:r>
              <a:rPr lang="en-US" dirty="0" err="1"/>
              <a:t>match_key</a:t>
            </a:r>
            <a:r>
              <a:rPr lang="en-US" dirty="0"/>
              <a:t>!=</a:t>
            </a:r>
            <a:r>
              <a:rPr lang="en-US" dirty="0" err="1"/>
              <a:t>lookup_key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number of entries per hash when N &gt; HASH_CAPACITY?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 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HASH_CAPACITY=256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905000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Typically, prepared for several keys to map to same hash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call it a bucket</a:t>
            </a:r>
            <a:endParaRPr lang="en-US" dirty="0"/>
          </a:p>
          <a:p>
            <a:pPr lvl="1"/>
            <a:r>
              <a:rPr lang="en-US" dirty="0"/>
              <a:t>Keep list or tree of things in each bucket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Find bucket with small number of entries</a:t>
            </a:r>
          </a:p>
          <a:p>
            <a:pPr lvl="1"/>
            <a:r>
              <a:rPr lang="en-US" dirty="0"/>
              <a:t>Searching that bucket easier</a:t>
            </a:r>
          </a:p>
          <a:p>
            <a:pPr lvl="1"/>
            <a:r>
              <a:rPr lang="en-US" dirty="0"/>
              <a:t>…but no absolute guarantee on </a:t>
            </a:r>
            <a:br>
              <a:rPr lang="en-US" dirty="0"/>
            </a:br>
            <a:r>
              <a:rPr lang="en-US" dirty="0"/>
              <a:t>maximum bucket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FC7CEA-01B7-584C-9824-81C7BCD638A1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EA61E-40F2-CD44-A7CC-FA472B5075E7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21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Probability of conflict if N&lt;&lt;HASH_CAPACITY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HASH_CAPACITY=409600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Impact of HASH_CAPACITY on average bucket size?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 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E9BF7-296B-7647-ADF9-458A0C1564C0}"/>
              </a:ext>
            </a:extLst>
          </p:cNvPr>
          <p:cNvSpPr txBox="1"/>
          <p:nvPr/>
        </p:nvSpPr>
        <p:spPr>
          <a:xfrm>
            <a:off x="3460958" y="5177135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hlinkClick r:id="rId2" action="ppaction://hlinksldjump"/>
              </a:rPr>
              <a:t>Skip to </a:t>
            </a:r>
            <a:r>
              <a:rPr lang="en-US" dirty="0" err="1">
                <a:latin typeface="+mn-lt"/>
                <a:hlinkClick r:id="rId2" action="ppaction://hlinksldjump"/>
              </a:rPr>
              <a:t>wrapup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7725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889E-2784-1A4F-AB3C-A4A4C44C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5ADB-72AE-3D4B-8701-1F074D5F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dirty="0"/>
              <a:t>Want to avoid variable size buckets</a:t>
            </a:r>
          </a:p>
          <a:p>
            <a:pPr lvl="1"/>
            <a:r>
              <a:rPr lang="en-US" dirty="0"/>
              <a:t>So can read in one lookup</a:t>
            </a:r>
          </a:p>
          <a:p>
            <a:pPr lvl="2"/>
            <a:r>
              <a:rPr lang="en-US" dirty="0"/>
              <a:t>Can make wider for some fixed number of slots</a:t>
            </a:r>
          </a:p>
          <a:p>
            <a:pPr lvl="1"/>
            <a:r>
              <a:rPr lang="en-US" dirty="0"/>
              <a:t>So can resolve in one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7C0B-6CC3-FB4B-8542-C1343F42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35046-9728-724D-83F6-0D9E05B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17D46-8DBA-EB4C-A966-8A60BB8F7169}"/>
              </a:ext>
            </a:extLst>
          </p:cNvPr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9C9E4-F8BF-9D4E-A4C2-F185B3E416E4}"/>
              </a:ext>
            </a:extLst>
          </p:cNvPr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339407-6A09-7842-9E4C-0C08FBD33C1E}"/>
              </a:ext>
            </a:extLst>
          </p:cNvPr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34ED4C-584B-B24E-B990-472576A1522F}"/>
              </a:ext>
            </a:extLst>
          </p:cNvPr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4FE41F-C92C-D640-BDDC-7B6C85647AA8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74AA33-69C5-EA47-8B12-E9D8A4DAA46A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2EA5-FFD0-B041-9503-E027137A6079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360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531B-8F74-B041-91E3-6CF68E1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Size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850B-3A18-D74C-92DE-EF5D941B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Look at what the distribution looks like for number of entries</a:t>
            </a:r>
          </a:p>
          <a:p>
            <a:endParaRPr lang="en-US" dirty="0"/>
          </a:p>
          <a:p>
            <a:r>
              <a:rPr lang="en-US" dirty="0"/>
              <a:t>N – number of entries</a:t>
            </a:r>
          </a:p>
          <a:p>
            <a:r>
              <a:rPr lang="en-US" dirty="0"/>
              <a:t>C – HASH_CAPACITY</a:t>
            </a:r>
          </a:p>
          <a:p>
            <a:r>
              <a:rPr lang="en-US" dirty="0"/>
              <a:t>m – number of items in a slot</a:t>
            </a:r>
          </a:p>
          <a:p>
            <a:endParaRPr lang="en-US" dirty="0"/>
          </a:p>
          <a:p>
            <a:r>
              <a:rPr lang="en-US" dirty="0"/>
              <a:t>Compute distribution for each bucket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42AD-F5F9-CA45-97DA-B688BC9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01CA-7B02-2243-91ED-933ABC61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997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6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9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hash parameters to control distribution</a:t>
            </a:r>
          </a:p>
          <a:p>
            <a:r>
              <a:rPr lang="en-US" dirty="0"/>
              <a:t>Spend more memory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smaller buckets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less work finding things in buckets</a:t>
            </a:r>
          </a:p>
          <a:p>
            <a:pPr lvl="1"/>
            <a:r>
              <a:rPr lang="en-US" dirty="0">
                <a:sym typeface="Wingdings"/>
              </a:rPr>
              <a:t>Memory-Time tradeoff</a:t>
            </a:r>
          </a:p>
          <a:p>
            <a:r>
              <a:rPr lang="en-US" dirty="0">
                <a:sym typeface="Wingdings"/>
              </a:rPr>
              <a:t>Still have possibility of large buckets</a:t>
            </a:r>
          </a:p>
          <a:p>
            <a:pPr lvl="1"/>
            <a:r>
              <a:rPr lang="en-US" dirty="0">
                <a:sym typeface="Wingdings"/>
              </a:rPr>
              <a:t>…but probability is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7CA2-FE0E-8340-A156-174FCB57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324A-3157-FA43-B103-30F2723B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mostly works</a:t>
            </a:r>
          </a:p>
          <a:p>
            <a:r>
              <a:rPr lang="en-US" dirty="0"/>
              <a:t>Engineer hash to hold most cases</a:t>
            </a:r>
          </a:p>
          <a:p>
            <a:pPr lvl="1"/>
            <a:r>
              <a:rPr lang="en-US" dirty="0"/>
              <a:t>Combination of </a:t>
            </a:r>
          </a:p>
          <a:p>
            <a:pPr lvl="2"/>
            <a:r>
              <a:rPr lang="en-US" dirty="0" err="1"/>
              <a:t>sparcity</a:t>
            </a:r>
            <a:r>
              <a:rPr lang="en-US" dirty="0"/>
              <a:t> (entries&gt;N)</a:t>
            </a:r>
          </a:p>
          <a:p>
            <a:pPr lvl="2"/>
            <a:r>
              <a:rPr lang="en-US" dirty="0"/>
              <a:t>Hold multiple entries per hash value</a:t>
            </a:r>
          </a:p>
          <a:p>
            <a:r>
              <a:rPr lang="en-US" dirty="0"/>
              <a:t>Few cases that overflow</a:t>
            </a:r>
          </a:p>
          <a:p>
            <a:pPr lvl="1"/>
            <a:r>
              <a:rPr lang="en-US" dirty="0"/>
              <a:t>Store in small fully associative memory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626D-2C3D-164B-90DB-8018E0AD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AF7B-D7EA-FC45-A927-E318DB3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6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Hash+Assoc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62B06-9A06-AF4B-AF81-19D6A780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13668"/>
            <a:ext cx="3505200" cy="50498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47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2ED-8C6D-204B-9A5E-B275FFA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566"/>
            <a:ext cx="7772400" cy="1143000"/>
          </a:xfrm>
        </p:spPr>
        <p:txBody>
          <a:bodyPr/>
          <a:lstStyle/>
          <a:p>
            <a:r>
              <a:rPr lang="en-US" dirty="0"/>
              <a:t>LZW 4K Chunk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D47E-0DA1-054F-900D-CBDFE7A7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21390"/>
            <a:ext cx="7772400" cy="4114800"/>
          </a:xfrm>
        </p:spPr>
        <p:txBody>
          <a:bodyPr/>
          <a:lstStyle/>
          <a:p>
            <a:r>
              <a:rPr lang="en-US" dirty="0"/>
              <a:t>72 entry assoc. match</a:t>
            </a:r>
          </a:p>
          <a:p>
            <a:pPr lvl="1"/>
            <a:r>
              <a:rPr lang="en-US" dirty="0">
                <a:solidFill>
                  <a:srgbClr val="BF00FA"/>
                </a:solidFill>
              </a:rPr>
              <a:t>needs 3 match BRAMs + 1 data BRAM</a:t>
            </a:r>
          </a:p>
          <a:p>
            <a:pPr lvl="1"/>
            <a:r>
              <a:rPr lang="en-US" dirty="0"/>
              <a:t>Associative match 20b key</a:t>
            </a:r>
          </a:p>
          <a:p>
            <a:pPr lvl="1"/>
            <a:r>
              <a:rPr lang="en-US" dirty="0"/>
              <a:t>72 entries  (72/4096=1.7% for 4096)</a:t>
            </a:r>
          </a:p>
          <a:p>
            <a:r>
              <a:rPr lang="en-US" dirty="0"/>
              <a:t>So, can hold ~1% conflicts in 4K hash</a:t>
            </a:r>
          </a:p>
          <a:p>
            <a:r>
              <a:rPr lang="en-US" dirty="0"/>
              <a:t>Hash N=4096, C=16384, m=2, store 3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3+: &lt;1% (see table 1024, 4096)</a:t>
            </a:r>
          </a:p>
          <a:p>
            <a:pPr lvl="1"/>
            <a:r>
              <a:rPr lang="en-US" dirty="0"/>
              <a:t>20b key+12b value=4B per entry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16384*3*4B=4*3*4 BRAMs</a:t>
            </a:r>
          </a:p>
          <a:p>
            <a:r>
              <a:rPr lang="en-US" dirty="0">
                <a:solidFill>
                  <a:schemeClr val="accent2"/>
                </a:solidFill>
              </a:rPr>
              <a:t>48</a:t>
            </a:r>
            <a:r>
              <a:rPr lang="en-US" dirty="0"/>
              <a:t>+</a:t>
            </a:r>
            <a:r>
              <a:rPr lang="en-US" dirty="0">
                <a:solidFill>
                  <a:srgbClr val="BF00FA"/>
                </a:solidFill>
              </a:rPr>
              <a:t>4</a:t>
            </a:r>
            <a:r>
              <a:rPr lang="en-US" dirty="0"/>
              <a:t>=52 BRAMs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7BB-09F0-E64A-86CB-C8297EA5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24A1-C3D6-0342-B248-6D0AE98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C32DD4C-970A-5E46-9B67-CB548476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47841" y="152400"/>
            <a:ext cx="1687317" cy="24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6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02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279B-7B12-2147-8192-1E7AF7B9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03F-D3D2-5E42-A40B-52901476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Previous example illustrative</a:t>
            </a:r>
          </a:p>
          <a:p>
            <a:pPr lvl="1"/>
            <a:r>
              <a:rPr lang="en-US" dirty="0"/>
              <a:t>Not necessarily optimal (explore parameters)</a:t>
            </a:r>
          </a:p>
          <a:p>
            <a:r>
              <a:rPr lang="en-US" dirty="0"/>
              <a:t>May be able to do better with multiple hashes</a:t>
            </a:r>
          </a:p>
          <a:p>
            <a:pPr lvl="1"/>
            <a:r>
              <a:rPr lang="en-US" dirty="0"/>
              <a:t>See Dhawan reading paper</a:t>
            </a:r>
          </a:p>
          <a:p>
            <a:pPr lvl="1"/>
            <a:r>
              <a:rPr lang="en-US" dirty="0"/>
              <a:t>May need to use that design in hybrid configuration with assoc. memory like previous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1475-013B-B340-A5E3-4409115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0C6B-4D86-FB48-8F0D-C25F19DD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6A17-87E2-E048-92BA-B9E07D64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E40B-16EF-334A-BC04-312DE83A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compute these lookup hashes for hardware fast</a:t>
            </a:r>
          </a:p>
          <a:p>
            <a:pPr lvl="1"/>
            <a:r>
              <a:rPr lang="en-US" dirty="0"/>
              <a:t>In a single cycle to keep II down for LZW</a:t>
            </a:r>
          </a:p>
          <a:p>
            <a:pPr lvl="1"/>
            <a:r>
              <a:rPr lang="en-US" dirty="0"/>
              <a:t>Can </a:t>
            </a:r>
            <a:r>
              <a:rPr lang="en-US" dirty="0" err="1"/>
              <a:t>xor</a:t>
            </a:r>
            <a:r>
              <a:rPr lang="en-US" dirty="0"/>
              <a:t>-together a set of bits quickly in hardware</a:t>
            </a:r>
          </a:p>
          <a:p>
            <a:pPr lvl="2"/>
            <a:r>
              <a:rPr lang="en-US" dirty="0"/>
              <a:t>Any 6-bits for one output bit in a single 6-LUT</a:t>
            </a:r>
          </a:p>
          <a:p>
            <a:pPr lvl="2"/>
            <a:r>
              <a:rPr lang="en-US" dirty="0"/>
              <a:t>Means capacity must be power-of-2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195C-6C78-2D45-B460-62F5D6B6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62CB9-9239-374C-9764-470A4F1E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32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25751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5658149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/>
              <a:t>Sparse, near O(1) Map access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Hash Table</a:t>
            </a:r>
          </a:p>
          <a:p>
            <a:r>
              <a:rPr lang="en-US" dirty="0">
                <a:sym typeface="Wingdings"/>
              </a:rPr>
              <a:t>Rich design space for engineering associative map solutions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84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HW6)</a:t>
            </a:r>
          </a:p>
          <a:p>
            <a:r>
              <a:rPr lang="en-US" dirty="0">
                <a:sym typeface="Wingdings"/>
              </a:rPr>
              <a:t>Reading for Wednesday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05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55384</TotalTime>
  <Words>3911</Words>
  <Application>Microsoft Macintosh PowerPoint</Application>
  <PresentationFormat>On-screen Show (4:3)</PresentationFormat>
  <Paragraphs>1326</Paragraphs>
  <Slides>84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Courier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Part 5:  LZW Compression</vt:lpstr>
      <vt:lpstr>Preclass 1</vt:lpstr>
      <vt:lpstr>Preclass 2, 3</vt:lpstr>
      <vt:lpstr>Idea</vt:lpstr>
      <vt:lpstr>Encoding</vt:lpstr>
      <vt:lpstr>Algorithm Concept</vt:lpstr>
      <vt:lpstr>Preclass 4</vt:lpstr>
      <vt:lpstr>Idea</vt:lpstr>
      <vt:lpstr>Idea</vt:lpstr>
      <vt:lpstr>Idea</vt:lpstr>
      <vt:lpstr>Idea</vt:lpstr>
      <vt:lpstr>Tree Example</vt:lpstr>
      <vt:lpstr>Tree Algorithm</vt:lpstr>
      <vt:lpstr>Tree Example</vt:lpstr>
      <vt:lpstr>Large Memory Implementation</vt:lpstr>
      <vt:lpstr>Tree Example</vt:lpstr>
      <vt:lpstr>Large Table for Tree</vt:lpstr>
      <vt:lpstr>Memory Tree Algorithm</vt:lpstr>
      <vt:lpstr>Memory Tree Algorithm</vt:lpstr>
      <vt:lpstr>Memory Tree Algorithm</vt:lpstr>
      <vt:lpstr>Compact Memory</vt:lpstr>
      <vt:lpstr>Compact Memory</vt:lpstr>
      <vt:lpstr>LZW So Far – 4KB chunks</vt:lpstr>
      <vt:lpstr>Associative Memories</vt:lpstr>
      <vt:lpstr>Associative Memory</vt:lpstr>
      <vt:lpstr>Deduplicate</vt:lpstr>
      <vt:lpstr>Deduplication Architecture</vt:lpstr>
      <vt:lpstr>Custom Hardware  Associative Memory</vt:lpstr>
      <vt:lpstr>Memory Block Review</vt:lpstr>
      <vt:lpstr>Address Blocks</vt:lpstr>
      <vt:lpstr>Address Blocks</vt:lpstr>
      <vt:lpstr>Memory Block Associative</vt:lpstr>
      <vt:lpstr>Programmable Key</vt:lpstr>
      <vt:lpstr>Contrast  Assoc. and Dense Memory</vt:lpstr>
      <vt:lpstr>Associative Memory Bank</vt:lpstr>
      <vt:lpstr>Programmable Key</vt:lpstr>
      <vt:lpstr>Associative Memory Bank</vt:lpstr>
      <vt:lpstr>Associative Memory Bank</vt:lpstr>
      <vt:lpstr>Associate Memory Cost</vt:lpstr>
      <vt:lpstr>Associate Memory Cost</vt:lpstr>
      <vt:lpstr>FPGA</vt:lpstr>
      <vt:lpstr>Assoc. Mem from BRAM</vt:lpstr>
      <vt:lpstr>BRAM Associative Memory</vt:lpstr>
      <vt:lpstr>BRAM Associative Memory</vt:lpstr>
      <vt:lpstr>Associative Memory Cost</vt:lpstr>
      <vt:lpstr>Example Stored Values</vt:lpstr>
      <vt:lpstr>Memory Contents</vt:lpstr>
      <vt:lpstr>Code Snippet</vt:lpstr>
      <vt:lpstr>How Lookup Work?</vt:lpstr>
      <vt:lpstr>Code Snippet</vt:lpstr>
      <vt:lpstr>Memory Contents</vt:lpstr>
      <vt:lpstr>Add another entry</vt:lpstr>
      <vt:lpstr>Memory Contents</vt:lpstr>
      <vt:lpstr>Software Map</vt:lpstr>
      <vt:lpstr>Software Map</vt:lpstr>
      <vt:lpstr>Preclass 6</vt:lpstr>
      <vt:lpstr>Tree Map (Preclass 7)</vt:lpstr>
      <vt:lpstr>Tree Map LZW</vt:lpstr>
      <vt:lpstr>Tree Insert</vt:lpstr>
      <vt:lpstr>4K Chunk LZW Search</vt:lpstr>
      <vt:lpstr>Hash Tables</vt:lpstr>
      <vt:lpstr>High Performance Map</vt:lpstr>
      <vt:lpstr>Hash Table</vt:lpstr>
      <vt:lpstr>Preclass 8a</vt:lpstr>
      <vt:lpstr>Hash Table</vt:lpstr>
      <vt:lpstr>Hash Table</vt:lpstr>
      <vt:lpstr>Preclass 8b</vt:lpstr>
      <vt:lpstr>Hardware Hash Tables</vt:lpstr>
      <vt:lpstr>Hardware Hash</vt:lpstr>
      <vt:lpstr>Hash Size Distribution</vt:lpstr>
      <vt:lpstr>Preclass 9</vt:lpstr>
      <vt:lpstr>Preclass 9</vt:lpstr>
      <vt:lpstr>Hash</vt:lpstr>
      <vt:lpstr>Idea</vt:lpstr>
      <vt:lpstr>Hybrid Hash+Assoc.</vt:lpstr>
      <vt:lpstr>LZW 4K Chunk Hybrid</vt:lpstr>
      <vt:lpstr>Further Optimization</vt:lpstr>
      <vt:lpstr>Hash Complexity</vt:lpstr>
      <vt:lpstr>4K Chunk LZW Search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242</cp:revision>
  <cp:lastPrinted>2020-11-01T21:28:45Z</cp:lastPrinted>
  <dcterms:created xsi:type="dcterms:W3CDTF">2017-10-18T12:49:09Z</dcterms:created>
  <dcterms:modified xsi:type="dcterms:W3CDTF">2020-11-02T14:54:06Z</dcterms:modified>
</cp:coreProperties>
</file>