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381" r:id="rId2"/>
    <p:sldId id="382" r:id="rId3"/>
    <p:sldId id="383" r:id="rId4"/>
    <p:sldId id="558" r:id="rId5"/>
    <p:sldId id="425" r:id="rId6"/>
    <p:sldId id="550" r:id="rId7"/>
    <p:sldId id="559" r:id="rId8"/>
    <p:sldId id="428" r:id="rId9"/>
    <p:sldId id="560" r:id="rId10"/>
    <p:sldId id="561" r:id="rId11"/>
    <p:sldId id="430" r:id="rId12"/>
    <p:sldId id="549" r:id="rId13"/>
    <p:sldId id="574" r:id="rId14"/>
    <p:sldId id="573" r:id="rId15"/>
    <p:sldId id="431" r:id="rId16"/>
    <p:sldId id="433" r:id="rId17"/>
    <p:sldId id="543" r:id="rId18"/>
    <p:sldId id="443" r:id="rId19"/>
    <p:sldId id="445" r:id="rId20"/>
    <p:sldId id="571" r:id="rId21"/>
    <p:sldId id="442" r:id="rId22"/>
    <p:sldId id="575" r:id="rId23"/>
    <p:sldId id="562" r:id="rId24"/>
    <p:sldId id="446" r:id="rId25"/>
    <p:sldId id="447" r:id="rId26"/>
    <p:sldId id="523" r:id="rId27"/>
    <p:sldId id="563" r:id="rId28"/>
    <p:sldId id="426" r:id="rId29"/>
    <p:sldId id="420" r:id="rId30"/>
    <p:sldId id="421" r:id="rId31"/>
    <p:sldId id="449" r:id="rId32"/>
    <p:sldId id="472" r:id="rId33"/>
    <p:sldId id="524" r:id="rId34"/>
    <p:sldId id="525" r:id="rId35"/>
    <p:sldId id="473" r:id="rId36"/>
    <p:sldId id="474" r:id="rId37"/>
    <p:sldId id="526" r:id="rId38"/>
    <p:sldId id="475" r:id="rId39"/>
    <p:sldId id="527" r:id="rId40"/>
    <p:sldId id="476" r:id="rId41"/>
    <p:sldId id="529" r:id="rId42"/>
    <p:sldId id="454" r:id="rId43"/>
    <p:sldId id="528" r:id="rId44"/>
    <p:sldId id="495" r:id="rId45"/>
    <p:sldId id="496" r:id="rId46"/>
    <p:sldId id="497" r:id="rId47"/>
    <p:sldId id="498" r:id="rId48"/>
    <p:sldId id="499" r:id="rId49"/>
    <p:sldId id="544" r:id="rId50"/>
    <p:sldId id="557" r:id="rId51"/>
    <p:sldId id="548" r:id="rId52"/>
    <p:sldId id="546" r:id="rId53"/>
    <p:sldId id="572" r:id="rId54"/>
    <p:sldId id="564" r:id="rId55"/>
    <p:sldId id="547" r:id="rId56"/>
    <p:sldId id="565" r:id="rId57"/>
    <p:sldId id="577" r:id="rId58"/>
    <p:sldId id="578" r:id="rId59"/>
    <p:sldId id="450" r:id="rId60"/>
    <p:sldId id="455" r:id="rId61"/>
    <p:sldId id="457" r:id="rId62"/>
    <p:sldId id="477" r:id="rId63"/>
    <p:sldId id="530" r:id="rId64"/>
    <p:sldId id="478" r:id="rId65"/>
    <p:sldId id="570" r:id="rId66"/>
    <p:sldId id="567" r:id="rId67"/>
    <p:sldId id="459" r:id="rId68"/>
    <p:sldId id="460" r:id="rId69"/>
    <p:sldId id="479" r:id="rId70"/>
    <p:sldId id="481" r:id="rId71"/>
    <p:sldId id="482" r:id="rId72"/>
    <p:sldId id="462" r:id="rId73"/>
    <p:sldId id="576" r:id="rId74"/>
    <p:sldId id="568" r:id="rId75"/>
    <p:sldId id="569" r:id="rId76"/>
    <p:sldId id="483" r:id="rId77"/>
    <p:sldId id="512" r:id="rId78"/>
    <p:sldId id="484" r:id="rId79"/>
    <p:sldId id="532" r:id="rId80"/>
    <p:sldId id="531" r:id="rId81"/>
    <p:sldId id="533" r:id="rId82"/>
    <p:sldId id="534" r:id="rId83"/>
    <p:sldId id="553" r:id="rId84"/>
    <p:sldId id="535" r:id="rId85"/>
    <p:sldId id="384" r:id="rId86"/>
    <p:sldId id="300" r:id="rId8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009900"/>
    <a:srgbClr val="BF00FA"/>
    <a:srgbClr val="FF6600"/>
    <a:srgbClr val="FF0000"/>
    <a:srgbClr val="FFFF00"/>
    <a:srgbClr val="FFCC66"/>
    <a:srgbClr val="99FF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95" autoAdjust="0"/>
    <p:restoredTop sz="94729" autoAdjust="0"/>
  </p:normalViewPr>
  <p:slideViewPr>
    <p:cSldViewPr>
      <p:cViewPr varScale="1">
        <p:scale>
          <a:sx n="102" d="100"/>
          <a:sy n="102" d="100"/>
        </p:scale>
        <p:origin x="176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5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26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F43882-1B58-5C45-81B5-B47D6D18574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5D7D4-95B1-2C43-8C33-5CC94E21247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90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86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2020 --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eksforgeeks.org/red-black-tree-set-1-introduction-2/" TargetMode="External"/><Relationship Id="rId2" Type="http://schemas.openxmlformats.org/officeDocument/2006/relationships/hyperlink" Target="https://en.wikipedia.org/wiki/Red&#8211;black_tree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85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17:  Nov. 2, 2020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LZW, Associative Maps, Hash Tables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9B5F-5546-1F4B-9486-E8A9A37C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5D2EB-D9AD-F942-95E7-0EB51011B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many comparisons per invocation?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163F2-6AA9-D441-8DE4-C8691261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620A0-E496-604B-AF66-D9164973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34E7A-AF60-FE46-BD86-18977AFCD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86100"/>
            <a:ext cx="8255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11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21336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9144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35327-841E-8C48-B5DE-0C9115C9C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97" y="4741164"/>
            <a:ext cx="5927623" cy="990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82A20C-D3F6-0C41-83A5-A1A1498501AD}"/>
              </a:ext>
            </a:extLst>
          </p:cNvPr>
          <p:cNvSpPr txBox="1"/>
          <p:nvPr/>
        </p:nvSpPr>
        <p:spPr>
          <a:xfrm>
            <a:off x="3268643" y="5836503"/>
            <a:ext cx="5400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Only check position 0 for “starts with I”</a:t>
            </a:r>
          </a:p>
        </p:txBody>
      </p:sp>
    </p:spTree>
    <p:extLst>
      <p:ext uri="{BB962C8B-B14F-4D97-AF65-F5344CB8AC3E}">
        <p14:creationId xmlns:p14="http://schemas.microsoft.com/office/powerpoint/2010/main" val="447393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21336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9144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  <a:p>
            <a:r>
              <a:rPr lang="en-US" dirty="0"/>
              <a:t>T-dictionary: </a:t>
            </a:r>
          </a:p>
          <a:p>
            <a:pPr lvl="1"/>
            <a:r>
              <a:rPr lang="en-US" dirty="0"/>
              <a:t>Tap, The, Their, Then, There, Tuesday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152400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712" y="7620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  <a:p>
            <a:r>
              <a:rPr lang="en-US" dirty="0"/>
              <a:t>T-dictionary: </a:t>
            </a:r>
          </a:p>
          <a:p>
            <a:pPr lvl="1"/>
            <a:r>
              <a:rPr lang="en-US" dirty="0"/>
              <a:t>Tap, The, Their, Then, There, Tuesday</a:t>
            </a:r>
          </a:p>
          <a:p>
            <a:r>
              <a:rPr lang="en-US" dirty="0"/>
              <a:t>If prefix same, why check redundantly?</a:t>
            </a:r>
          </a:p>
          <a:p>
            <a:pPr lvl="1"/>
            <a:r>
              <a:rPr lang="en-US" dirty="0"/>
              <a:t>Generalize: Store things with common prefix together</a:t>
            </a:r>
          </a:p>
          <a:p>
            <a:pPr lvl="2"/>
            <a:r>
              <a:rPr lang="en-US" dirty="0"/>
              <a:t>Share prefix among substrings</a:t>
            </a:r>
          </a:p>
          <a:p>
            <a:pPr lvl="1"/>
            <a:r>
              <a:rPr lang="en-US" dirty="0"/>
              <a:t>Represent all strings as prefix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80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88" y="-21336"/>
            <a:ext cx="7772400" cy="1143000"/>
          </a:xfrm>
        </p:spPr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464" y="914400"/>
            <a:ext cx="7772400" cy="4114800"/>
          </a:xfrm>
        </p:spPr>
        <p:txBody>
          <a:bodyPr/>
          <a:lstStyle/>
          <a:p>
            <a:r>
              <a:rPr lang="en-US" dirty="0"/>
              <a:t>Avoid O(Dictionary-size) work</a:t>
            </a:r>
          </a:p>
          <a:p>
            <a:pPr lvl="1"/>
            <a:r>
              <a:rPr lang="en-US" dirty="0"/>
              <a:t>Only need to match against positions that start with the character(s) in string to encode</a:t>
            </a:r>
          </a:p>
          <a:p>
            <a:pPr lvl="2"/>
            <a:r>
              <a:rPr lang="en-US" dirty="0"/>
              <a:t>Separate dictionary for each?</a:t>
            </a:r>
          </a:p>
          <a:p>
            <a:r>
              <a:rPr lang="en-US" dirty="0"/>
              <a:t>If prefix same, why check redundantly?</a:t>
            </a:r>
          </a:p>
          <a:p>
            <a:pPr lvl="1"/>
            <a:r>
              <a:rPr lang="en-US" dirty="0"/>
              <a:t>Store things with common prefix together</a:t>
            </a:r>
          </a:p>
          <a:p>
            <a:pPr lvl="1"/>
            <a:r>
              <a:rPr lang="en-US" dirty="0"/>
              <a:t>Share prefix among substrings</a:t>
            </a:r>
          </a:p>
          <a:p>
            <a:pPr lvl="1"/>
            <a:r>
              <a:rPr lang="en-US" dirty="0"/>
              <a:t>Represent all strings as prefix tree</a:t>
            </a:r>
          </a:p>
          <a:p>
            <a:r>
              <a:rPr lang="en-US" dirty="0"/>
              <a:t>Follow prefix trees with </a:t>
            </a:r>
            <a:r>
              <a:rPr lang="en-US" dirty="0">
                <a:solidFill>
                  <a:schemeClr val="accent2"/>
                </a:solidFill>
              </a:rPr>
              <a:t>fixed</a:t>
            </a:r>
            <a:r>
              <a:rPr lang="en-US" dirty="0"/>
              <a:t> work per input character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7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AND THERE, THEY STOOD…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981200" y="2743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981200" y="3505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981200" y="4267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81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43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505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505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9" name="Straight Arrow Connector 18"/>
          <p:cNvCxnSpPr>
            <a:stCxn id="10" idx="0"/>
            <a:endCxn id="6" idx="4"/>
          </p:cNvCxnSpPr>
          <p:nvPr/>
        </p:nvCxnSpPr>
        <p:spPr bwMode="auto">
          <a:xfrm rot="5400000" flipH="1" flipV="1">
            <a:off x="2095500" y="3390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0"/>
            <a:endCxn id="10" idx="4"/>
          </p:cNvCxnSpPr>
          <p:nvPr/>
        </p:nvCxnSpPr>
        <p:spPr bwMode="auto">
          <a:xfrm rot="5400000" flipH="1" flipV="1">
            <a:off x="2095500" y="4152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2" idx="0"/>
            <a:endCxn id="11" idx="4"/>
          </p:cNvCxnSpPr>
          <p:nvPr/>
        </p:nvCxnSpPr>
        <p:spPr bwMode="auto">
          <a:xfrm rot="5400000" flipH="1" flipV="1">
            <a:off x="2095500" y="4914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3" idx="0"/>
            <a:endCxn id="12" idx="4"/>
          </p:cNvCxnSpPr>
          <p:nvPr/>
        </p:nvCxnSpPr>
        <p:spPr bwMode="auto">
          <a:xfrm rot="5400000" flipH="1" flipV="1">
            <a:off x="2095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6" idx="0"/>
            <a:endCxn id="14" idx="4"/>
          </p:cNvCxnSpPr>
          <p:nvPr/>
        </p:nvCxnSpPr>
        <p:spPr bwMode="auto">
          <a:xfrm rot="5400000" flipH="1" flipV="1">
            <a:off x="2857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4" idx="0"/>
            <a:endCxn id="11" idx="5"/>
          </p:cNvCxnSpPr>
          <p:nvPr/>
        </p:nvCxnSpPr>
        <p:spPr bwMode="auto">
          <a:xfrm rot="16200000" flipV="1">
            <a:off x="2518266" y="4575665"/>
            <a:ext cx="306715" cy="600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5" idx="0"/>
            <a:endCxn id="11" idx="6"/>
          </p:cNvCxnSpPr>
          <p:nvPr/>
        </p:nvCxnSpPr>
        <p:spPr bwMode="auto">
          <a:xfrm rot="16200000" flipV="1">
            <a:off x="2838450" y="4133850"/>
            <a:ext cx="495300" cy="129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7" idx="0"/>
            <a:endCxn id="15" idx="4"/>
          </p:cNvCxnSpPr>
          <p:nvPr/>
        </p:nvCxnSpPr>
        <p:spPr bwMode="auto">
          <a:xfrm rot="5400000" flipH="1" flipV="1">
            <a:off x="3619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86025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Tree Root for each character</a:t>
            </a:r>
          </a:p>
          <a:p>
            <a:r>
              <a:rPr lang="en-US" dirty="0"/>
              <a:t>Follow tree according to input until no more match</a:t>
            </a:r>
          </a:p>
          <a:p>
            <a:r>
              <a:rPr lang="en-US" dirty="0"/>
              <a:t>Send &lt;name of last tree node&gt; </a:t>
            </a:r>
          </a:p>
          <a:p>
            <a:pPr lvl="1"/>
            <a:r>
              <a:rPr lang="en-US" dirty="0"/>
              <a:t>An &lt;</a:t>
            </a:r>
            <a:r>
              <a:rPr lang="en-US" dirty="0" err="1"/>
              <a:t>x,y</a:t>
            </a:r>
            <a:r>
              <a:rPr lang="en-US" dirty="0"/>
              <a:t>&gt; pair</a:t>
            </a:r>
          </a:p>
          <a:p>
            <a:r>
              <a:rPr lang="en-US" dirty="0"/>
              <a:t>Extend tree with new character</a:t>
            </a:r>
          </a:p>
          <a:p>
            <a:r>
              <a:rPr lang="en-US" dirty="0"/>
              <a:t>Start over with this character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18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Tree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1219200"/>
          </a:xfrm>
        </p:spPr>
        <p:txBody>
          <a:bodyPr/>
          <a:lstStyle/>
          <a:p>
            <a:r>
              <a:rPr lang="en-US" dirty="0"/>
              <a:t>Label with &lt;</a:t>
            </a:r>
            <a:r>
              <a:rPr lang="en-US" dirty="0" err="1"/>
              <a:t>lastpos,len</a:t>
            </a:r>
            <a:r>
              <a:rPr lang="en-US" dirty="0"/>
              <a:t>&gt; pair</a:t>
            </a:r>
          </a:p>
          <a:p>
            <a:r>
              <a:rPr lang="en-US" dirty="0"/>
              <a:t>THEN AND THERE, THEY STOOD…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981200" y="2743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981200" y="3505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981200" y="4267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81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43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434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3434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9" name="Straight Arrow Connector 18"/>
          <p:cNvCxnSpPr>
            <a:stCxn id="10" idx="0"/>
            <a:endCxn id="6" idx="4"/>
          </p:cNvCxnSpPr>
          <p:nvPr/>
        </p:nvCxnSpPr>
        <p:spPr bwMode="auto">
          <a:xfrm rot="5400000" flipH="1" flipV="1">
            <a:off x="2095500" y="3390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0"/>
            <a:endCxn id="10" idx="4"/>
          </p:cNvCxnSpPr>
          <p:nvPr/>
        </p:nvCxnSpPr>
        <p:spPr bwMode="auto">
          <a:xfrm rot="5400000" flipH="1" flipV="1">
            <a:off x="2095500" y="4152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2" idx="0"/>
            <a:endCxn id="11" idx="4"/>
          </p:cNvCxnSpPr>
          <p:nvPr/>
        </p:nvCxnSpPr>
        <p:spPr bwMode="auto">
          <a:xfrm rot="5400000" flipH="1" flipV="1">
            <a:off x="2095500" y="4914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3" idx="0"/>
            <a:endCxn id="12" idx="4"/>
          </p:cNvCxnSpPr>
          <p:nvPr/>
        </p:nvCxnSpPr>
        <p:spPr bwMode="auto">
          <a:xfrm rot="5400000" flipH="1" flipV="1">
            <a:off x="2095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6" idx="0"/>
            <a:endCxn id="14" idx="4"/>
          </p:cNvCxnSpPr>
          <p:nvPr/>
        </p:nvCxnSpPr>
        <p:spPr bwMode="auto">
          <a:xfrm rot="5400000" flipH="1" flipV="1">
            <a:off x="2857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4" idx="0"/>
            <a:endCxn id="11" idx="5"/>
          </p:cNvCxnSpPr>
          <p:nvPr/>
        </p:nvCxnSpPr>
        <p:spPr bwMode="auto">
          <a:xfrm rot="16200000" flipV="1">
            <a:off x="2518266" y="4575665"/>
            <a:ext cx="306715" cy="600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5" idx="0"/>
            <a:endCxn id="11" idx="6"/>
          </p:cNvCxnSpPr>
          <p:nvPr/>
        </p:nvCxnSpPr>
        <p:spPr bwMode="auto">
          <a:xfrm rot="16200000" flipV="1">
            <a:off x="3257550" y="3714750"/>
            <a:ext cx="495300" cy="213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7" idx="0"/>
            <a:endCxn id="15" idx="4"/>
          </p:cNvCxnSpPr>
          <p:nvPr/>
        </p:nvCxnSpPr>
        <p:spPr bwMode="auto">
          <a:xfrm rot="5400000" flipH="1" flipV="1">
            <a:off x="44577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066800" y="28956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&lt;0,1&gt;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6800" y="3581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&lt;1,2&gt;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" y="4343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&lt;2,3&gt;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0600" y="5029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&lt;3,4&gt;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242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&lt;12,4&gt;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00400" y="57912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&lt;13,5&gt;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68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&lt;19,4&gt;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6800" y="5867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&lt;4,5&gt;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53000" y="5867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&lt;20,5&gt;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2743200" y="2743200"/>
          <a:ext cx="609598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9D42A46-8212-A440-B051-44CA7C1A72F7}"/>
              </a:ext>
            </a:extLst>
          </p:cNvPr>
          <p:cNvSpPr txBox="1"/>
          <p:nvPr/>
        </p:nvSpPr>
        <p:spPr>
          <a:xfrm>
            <a:off x="6648691" y="4639612"/>
            <a:ext cx="1954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00FA"/>
                </a:solidFill>
              </a:rPr>
              <a:t>(only showing</a:t>
            </a:r>
          </a:p>
          <a:p>
            <a:r>
              <a:rPr lang="en-US" dirty="0">
                <a:solidFill>
                  <a:srgbClr val="BF00FA"/>
                </a:solidFill>
              </a:rPr>
              <a:t>Root for ’T’)</a:t>
            </a:r>
          </a:p>
        </p:txBody>
      </p:sp>
    </p:spTree>
    <p:extLst>
      <p:ext uri="{BB962C8B-B14F-4D97-AF65-F5344CB8AC3E}">
        <p14:creationId xmlns:p14="http://schemas.microsoft.com/office/powerpoint/2010/main" val="4158066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Memory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3058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/>
              <a:t>Name tree node by position in chunk</a:t>
            </a:r>
          </a:p>
          <a:p>
            <a:pPr lvl="1"/>
            <a:r>
              <a:rPr lang="en-US" dirty="0" err="1"/>
              <a:t>lastpos</a:t>
            </a:r>
            <a:endParaRPr lang="en-US" dirty="0"/>
          </a:p>
          <a:p>
            <a:r>
              <a:rPr lang="en-US" dirty="0"/>
              <a:t>c is a character</a:t>
            </a:r>
          </a:p>
          <a:p>
            <a:r>
              <a:rPr lang="en-US" dirty="0" err="1"/>
              <a:t>Encode[lastpos][c</a:t>
            </a:r>
            <a:r>
              <a:rPr lang="en-US" dirty="0"/>
              <a:t>] holds the next tree node that extends tree node </a:t>
            </a:r>
            <a:r>
              <a:rPr lang="en-US" dirty="0" err="1"/>
              <a:t>lastpos</a:t>
            </a:r>
            <a:r>
              <a:rPr lang="en-US" dirty="0"/>
              <a:t> by </a:t>
            </a:r>
            <a:r>
              <a:rPr lang="en-US" dirty="0" err="1"/>
              <a:t>c</a:t>
            </a:r>
            <a:endParaRPr lang="en-US" dirty="0"/>
          </a:p>
          <a:p>
            <a:pPr lvl="1"/>
            <a:r>
              <a:rPr lang="en-US" dirty="0"/>
              <a:t>Or NONE if there is no such tree node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01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Tree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1219200"/>
          </a:xfrm>
        </p:spPr>
        <p:txBody>
          <a:bodyPr/>
          <a:lstStyle/>
          <a:p>
            <a:r>
              <a:rPr lang="en-US" dirty="0"/>
              <a:t>Label with &lt;</a:t>
            </a:r>
            <a:r>
              <a:rPr lang="en-US" dirty="0" err="1"/>
              <a:t>lastpos,len</a:t>
            </a:r>
            <a:r>
              <a:rPr lang="en-US" dirty="0"/>
              <a:t>&gt; pair</a:t>
            </a:r>
          </a:p>
          <a:p>
            <a:r>
              <a:rPr lang="en-US" dirty="0"/>
              <a:t>THEN AND THERE, THEY STOOD…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1981200" y="2743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T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981200" y="3505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1981200" y="4267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81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432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R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43400" y="5029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7432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Times New Roman" charset="0"/>
              </a:rPr>
              <a:t>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343400" y="5791200"/>
            <a:ext cx="457200" cy="5334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9" name="Straight Arrow Connector 18"/>
          <p:cNvCxnSpPr>
            <a:stCxn id="10" idx="0"/>
            <a:endCxn id="6" idx="4"/>
          </p:cNvCxnSpPr>
          <p:nvPr/>
        </p:nvCxnSpPr>
        <p:spPr bwMode="auto">
          <a:xfrm rot="5400000" flipH="1" flipV="1">
            <a:off x="2095500" y="3390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11" idx="0"/>
            <a:endCxn id="10" idx="4"/>
          </p:cNvCxnSpPr>
          <p:nvPr/>
        </p:nvCxnSpPr>
        <p:spPr bwMode="auto">
          <a:xfrm rot="5400000" flipH="1" flipV="1">
            <a:off x="2095500" y="4152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2" idx="0"/>
            <a:endCxn id="11" idx="4"/>
          </p:cNvCxnSpPr>
          <p:nvPr/>
        </p:nvCxnSpPr>
        <p:spPr bwMode="auto">
          <a:xfrm rot="5400000" flipH="1" flipV="1">
            <a:off x="2095500" y="4914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13" idx="0"/>
            <a:endCxn id="12" idx="4"/>
          </p:cNvCxnSpPr>
          <p:nvPr/>
        </p:nvCxnSpPr>
        <p:spPr bwMode="auto">
          <a:xfrm rot="5400000" flipH="1" flipV="1">
            <a:off x="2095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6" idx="0"/>
            <a:endCxn id="14" idx="4"/>
          </p:cNvCxnSpPr>
          <p:nvPr/>
        </p:nvCxnSpPr>
        <p:spPr bwMode="auto">
          <a:xfrm rot="5400000" flipH="1" flipV="1">
            <a:off x="28575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4" idx="0"/>
            <a:endCxn id="11" idx="5"/>
          </p:cNvCxnSpPr>
          <p:nvPr/>
        </p:nvCxnSpPr>
        <p:spPr bwMode="auto">
          <a:xfrm rot="16200000" flipV="1">
            <a:off x="2518266" y="4575665"/>
            <a:ext cx="306715" cy="6003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15" idx="0"/>
            <a:endCxn id="11" idx="6"/>
          </p:cNvCxnSpPr>
          <p:nvPr/>
        </p:nvCxnSpPr>
        <p:spPr bwMode="auto">
          <a:xfrm rot="16200000" flipV="1">
            <a:off x="3257550" y="3714750"/>
            <a:ext cx="495300" cy="213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7" idx="0"/>
            <a:endCxn id="15" idx="4"/>
          </p:cNvCxnSpPr>
          <p:nvPr/>
        </p:nvCxnSpPr>
        <p:spPr bwMode="auto">
          <a:xfrm rot="5400000" flipH="1" flipV="1">
            <a:off x="4457700" y="5676900"/>
            <a:ext cx="228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066800" y="28956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&lt;0,1&gt;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6800" y="3581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&lt;1,2&gt;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0600" y="4343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&lt;2,3&gt;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0600" y="50292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&lt;3,4&gt;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242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&lt;12,4&gt;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00400" y="57912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&lt;13,5&gt;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76800" y="5105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&lt;19,4&gt;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66800" y="58674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&lt;4,5&gt;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53000" y="5867400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&lt;20,5&gt;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2743200" y="2743200"/>
          <a:ext cx="609598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0479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334000" y="3962400"/>
            <a:ext cx="2374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encode[2][‘N’]=3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10200" y="4495800"/>
            <a:ext cx="2511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encode[2][‘R’]=12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19800" y="5029200"/>
            <a:ext cx="2528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encode[2][‘Y’]=19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6000" y="5562600"/>
            <a:ext cx="304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encode[2][‘A’]=NONE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B07B2E-B7F4-6447-A81B-2FBC003F57B4}"/>
              </a:ext>
            </a:extLst>
          </p:cNvPr>
          <p:cNvSpPr txBox="1"/>
          <p:nvPr/>
        </p:nvSpPr>
        <p:spPr>
          <a:xfrm>
            <a:off x="6731528" y="185003"/>
            <a:ext cx="1954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F00FA"/>
                </a:solidFill>
              </a:rPr>
              <a:t>(only showing</a:t>
            </a:r>
          </a:p>
          <a:p>
            <a:r>
              <a:rPr lang="en-US" dirty="0">
                <a:solidFill>
                  <a:srgbClr val="BF00FA"/>
                </a:solidFill>
              </a:rPr>
              <a:t>Root for ’T’)</a:t>
            </a:r>
          </a:p>
        </p:txBody>
      </p:sp>
    </p:spTree>
    <p:extLst>
      <p:ext uri="{BB962C8B-B14F-4D97-AF65-F5344CB8AC3E}">
        <p14:creationId xmlns:p14="http://schemas.microsoft.com/office/powerpoint/2010/main" val="201666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334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LZW Compression (Part 1)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Associative Memory (Part 2)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Custom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FPGA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Software Maps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Tree (Part 3)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Hash Tables (Part 4)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Hardware (FPGA) Hash Maps (Part 5)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(probably next time)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96F65-94C3-B84F-9AA0-62F508BB6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52" y="152400"/>
            <a:ext cx="7772400" cy="1143000"/>
          </a:xfrm>
        </p:spPr>
        <p:txBody>
          <a:bodyPr/>
          <a:lstStyle/>
          <a:p>
            <a:r>
              <a:rPr lang="en-US" dirty="0"/>
              <a:t>Large Table for Tree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EC68A-4F20-B04D-9B97-4C8AEC87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4B526-332F-144F-B991-E77A28BF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F15DA4B-A8FD-244A-B5FE-AF5804B0C0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458537"/>
              </p:ext>
            </p:extLst>
          </p:nvPr>
        </p:nvGraphicFramePr>
        <p:xfrm>
          <a:off x="682752" y="1289304"/>
          <a:ext cx="7772400" cy="593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75">
                  <a:extLst>
                    <a:ext uri="{9D8B030D-6E8A-4147-A177-3AD203B41FA5}">
                      <a16:colId xmlns:a16="http://schemas.microsoft.com/office/drawing/2014/main" val="3753974044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1947832177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1675866915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378131908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1257827195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343700281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931390075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381070099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233117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148203102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332766435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157071266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3952812878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364302487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1950962327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700783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00" dirty="0" err="1"/>
                        <a:t>Addr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spc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231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150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988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289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457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5552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5312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857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90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41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473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798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925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83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785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799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510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Memory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22284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 – pointer into input chunk</a:t>
            </a:r>
          </a:p>
          <a:p>
            <a:pPr>
              <a:buNone/>
            </a:pPr>
            <a:r>
              <a:rPr lang="en-US" sz="2800" dirty="0"/>
              <a:t>// follow tree</a:t>
            </a:r>
          </a:p>
          <a:p>
            <a:pPr>
              <a:buNone/>
            </a:pPr>
            <a:r>
              <a:rPr lang="en-US" sz="2800" dirty="0"/>
              <a:t>y=0; x=-1; // for no match, yet…</a:t>
            </a:r>
          </a:p>
          <a:p>
            <a:pPr>
              <a:buNone/>
            </a:pPr>
            <a:r>
              <a:rPr lang="en-US" sz="2800" dirty="0"/>
              <a:t>while(encode[x][input[</a:t>
            </a:r>
            <a:r>
              <a:rPr lang="en-US" sz="2800" dirty="0" err="1"/>
              <a:t>curr+y</a:t>
            </a:r>
            <a:r>
              <a:rPr lang="en-US" sz="2800" dirty="0"/>
              <a:t>]]!=NONE)</a:t>
            </a:r>
          </a:p>
          <a:p>
            <a:pPr>
              <a:buNone/>
            </a:pPr>
            <a:r>
              <a:rPr lang="en-US" sz="2800" dirty="0"/>
              <a:t>     x=encode[x][input[</a:t>
            </a:r>
            <a:r>
              <a:rPr lang="en-US" sz="2800" dirty="0" err="1"/>
              <a:t>curr+y</a:t>
            </a:r>
            <a:r>
              <a:rPr lang="en-US" sz="2800" dirty="0"/>
              <a:t>]]; y++;</a:t>
            </a:r>
          </a:p>
          <a:p>
            <a:pPr>
              <a:buNone/>
            </a:pPr>
            <a:r>
              <a:rPr lang="en-US" sz="2800" dirty="0"/>
              <a:t>If (</a:t>
            </a:r>
            <a:r>
              <a:rPr lang="en-US" sz="2800" dirty="0" err="1"/>
              <a:t>y</a:t>
            </a:r>
            <a:r>
              <a:rPr lang="en-US" sz="2800" dirty="0"/>
              <a:t>&gt;0)</a:t>
            </a:r>
          </a:p>
          <a:p>
            <a:pPr>
              <a:buNone/>
            </a:pPr>
            <a:r>
              <a:rPr lang="en-US" sz="2800" dirty="0"/>
              <a:t>   send &lt;</a:t>
            </a:r>
            <a:r>
              <a:rPr lang="en-US" sz="2800" dirty="0" err="1"/>
              <a:t>x,y</a:t>
            </a:r>
            <a:r>
              <a:rPr lang="en-US" sz="2800" dirty="0"/>
              <a:t>&gt;</a:t>
            </a:r>
          </a:p>
          <a:p>
            <a:pPr>
              <a:buNone/>
            </a:pPr>
            <a:r>
              <a:rPr lang="en-US" sz="2800" dirty="0"/>
              <a:t>else</a:t>
            </a:r>
          </a:p>
          <a:p>
            <a:pPr>
              <a:buNone/>
            </a:pPr>
            <a:r>
              <a:rPr lang="en-US" sz="2800" dirty="0"/>
              <a:t>   send input[</a:t>
            </a:r>
            <a:r>
              <a:rPr lang="en-US" sz="2800" dirty="0" err="1"/>
              <a:t>curr+y</a:t>
            </a:r>
            <a:r>
              <a:rPr lang="en-US" sz="2800" dirty="0"/>
              <a:t>]</a:t>
            </a:r>
          </a:p>
          <a:p>
            <a:pPr>
              <a:buNone/>
            </a:pPr>
            <a:r>
              <a:rPr lang="en-US" sz="2800" dirty="0"/>
              <a:t>encode[x][input[</a:t>
            </a:r>
            <a:r>
              <a:rPr lang="en-US" sz="2800" dirty="0" err="1"/>
              <a:t>curr+y</a:t>
            </a:r>
            <a:r>
              <a:rPr lang="en-US" sz="2800" dirty="0"/>
              <a:t>]]=</a:t>
            </a:r>
            <a:r>
              <a:rPr lang="en-US" sz="2800" dirty="0" err="1"/>
              <a:t>curr+y</a:t>
            </a:r>
            <a:endParaRPr lang="en-US" sz="2800" dirty="0"/>
          </a:p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=curr+y+1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73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Memory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22284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 – pointer into input chunk</a:t>
            </a:r>
          </a:p>
          <a:p>
            <a:pPr>
              <a:buNone/>
            </a:pPr>
            <a:r>
              <a:rPr lang="en-US" sz="2800" dirty="0"/>
              <a:t>// follow tree</a:t>
            </a:r>
          </a:p>
          <a:p>
            <a:pPr>
              <a:buNone/>
            </a:pPr>
            <a:r>
              <a:rPr lang="en-US" sz="2800" dirty="0"/>
              <a:t>y=0; x=-1; // for no match, yet…</a:t>
            </a:r>
          </a:p>
          <a:p>
            <a:pPr>
              <a:buNone/>
            </a:pPr>
            <a:r>
              <a:rPr lang="en-US" sz="2800" dirty="0"/>
              <a:t>while(encode[x][input[</a:t>
            </a:r>
            <a:r>
              <a:rPr lang="en-US" sz="2800" dirty="0" err="1"/>
              <a:t>curr+y</a:t>
            </a:r>
            <a:r>
              <a:rPr lang="en-US" sz="2800" dirty="0"/>
              <a:t>]]!=NONE)</a:t>
            </a:r>
          </a:p>
          <a:p>
            <a:pPr>
              <a:buNone/>
            </a:pPr>
            <a:r>
              <a:rPr lang="en-US" sz="2800" dirty="0"/>
              <a:t>     x=encode[x][input[</a:t>
            </a:r>
            <a:r>
              <a:rPr lang="en-US" sz="2800" dirty="0" err="1"/>
              <a:t>curr+y</a:t>
            </a:r>
            <a:r>
              <a:rPr lang="en-US" sz="2800" dirty="0"/>
              <a:t>]]; y++;</a:t>
            </a:r>
          </a:p>
          <a:p>
            <a:pPr>
              <a:buNone/>
            </a:pPr>
            <a:r>
              <a:rPr lang="en-US" sz="2800" dirty="0"/>
              <a:t>If (</a:t>
            </a:r>
            <a:r>
              <a:rPr lang="en-US" sz="2800" dirty="0" err="1"/>
              <a:t>y</a:t>
            </a:r>
            <a:r>
              <a:rPr lang="en-US" sz="2800" dirty="0"/>
              <a:t>&gt;0)</a:t>
            </a:r>
          </a:p>
          <a:p>
            <a:pPr>
              <a:buNone/>
            </a:pPr>
            <a:r>
              <a:rPr lang="en-US" sz="2800" dirty="0"/>
              <a:t>   send &lt;</a:t>
            </a:r>
            <a:r>
              <a:rPr lang="en-US" sz="2800" dirty="0" err="1"/>
              <a:t>x,y</a:t>
            </a:r>
            <a:r>
              <a:rPr lang="en-US" sz="2800" dirty="0"/>
              <a:t>&gt;</a:t>
            </a:r>
          </a:p>
          <a:p>
            <a:pPr>
              <a:buNone/>
            </a:pPr>
            <a:r>
              <a:rPr lang="en-US" sz="2800" dirty="0"/>
              <a:t>else</a:t>
            </a:r>
          </a:p>
          <a:p>
            <a:pPr>
              <a:buNone/>
            </a:pPr>
            <a:r>
              <a:rPr lang="en-US" sz="2800" dirty="0"/>
              <a:t>   send input[</a:t>
            </a:r>
            <a:r>
              <a:rPr lang="en-US" sz="2800" dirty="0" err="1"/>
              <a:t>curr+y</a:t>
            </a:r>
            <a:r>
              <a:rPr lang="en-US" sz="2800" dirty="0"/>
              <a:t>]</a:t>
            </a:r>
          </a:p>
          <a:p>
            <a:pPr>
              <a:buNone/>
            </a:pPr>
            <a:r>
              <a:rPr lang="en-US" sz="2800" dirty="0"/>
              <a:t>encode[x][input[</a:t>
            </a:r>
            <a:r>
              <a:rPr lang="en-US" sz="2800" dirty="0" err="1"/>
              <a:t>curr+y</a:t>
            </a:r>
            <a:r>
              <a:rPr lang="en-US" sz="2800" dirty="0"/>
              <a:t>]]=</a:t>
            </a:r>
            <a:r>
              <a:rPr lang="en-US" sz="2800" dirty="0" err="1"/>
              <a:t>curr+y</a:t>
            </a:r>
            <a:endParaRPr lang="en-US" sz="2800" dirty="0"/>
          </a:p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=curr+y+1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304F02-AB59-8D49-89A3-180954C11EBB}"/>
              </a:ext>
            </a:extLst>
          </p:cNvPr>
          <p:cNvSpPr/>
          <p:nvPr/>
        </p:nvSpPr>
        <p:spPr bwMode="auto">
          <a:xfrm>
            <a:off x="838200" y="2362200"/>
            <a:ext cx="6781800" cy="1066800"/>
          </a:xfrm>
          <a:prstGeom prst="rect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1FBE9C-4520-2745-91C6-6D5923086AD9}"/>
              </a:ext>
            </a:extLst>
          </p:cNvPr>
          <p:cNvSpPr txBox="1"/>
          <p:nvPr/>
        </p:nvSpPr>
        <p:spPr>
          <a:xfrm>
            <a:off x="7848600" y="1981200"/>
            <a:ext cx="1075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+mn-lt"/>
              </a:rPr>
              <a:t>Follow</a:t>
            </a:r>
          </a:p>
          <a:p>
            <a:r>
              <a:rPr lang="en-US" dirty="0">
                <a:solidFill>
                  <a:srgbClr val="009900"/>
                </a:solidFill>
                <a:latin typeface="+mn-lt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3791571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9930"/>
            <a:ext cx="7772400" cy="1143000"/>
          </a:xfrm>
        </p:spPr>
        <p:txBody>
          <a:bodyPr/>
          <a:lstStyle/>
          <a:p>
            <a:r>
              <a:rPr lang="en-US" dirty="0"/>
              <a:t>Memory Tree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22284"/>
            <a:ext cx="7772400" cy="5654715"/>
          </a:xfrm>
        </p:spPr>
        <p:txBody>
          <a:bodyPr/>
          <a:lstStyle/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 – pointer into input chunk</a:t>
            </a:r>
          </a:p>
          <a:p>
            <a:pPr>
              <a:buNone/>
            </a:pPr>
            <a:r>
              <a:rPr lang="en-US" sz="2800" dirty="0"/>
              <a:t>// follow tree</a:t>
            </a:r>
          </a:p>
          <a:p>
            <a:pPr>
              <a:buNone/>
            </a:pPr>
            <a:r>
              <a:rPr lang="en-US" sz="2800" dirty="0"/>
              <a:t>y=0; x=-1; // for no match, yet.</a:t>
            </a:r>
          </a:p>
          <a:p>
            <a:pPr>
              <a:buNone/>
            </a:pPr>
            <a:r>
              <a:rPr lang="en-US" sz="2800" dirty="0"/>
              <a:t>while(encode[x][input[</a:t>
            </a:r>
            <a:r>
              <a:rPr lang="en-US" sz="2800" dirty="0" err="1"/>
              <a:t>curr+y</a:t>
            </a:r>
            <a:r>
              <a:rPr lang="en-US" sz="2800" dirty="0"/>
              <a:t>]]!=NONE)</a:t>
            </a:r>
          </a:p>
          <a:p>
            <a:pPr>
              <a:buNone/>
            </a:pPr>
            <a:r>
              <a:rPr lang="en-US" sz="2800" dirty="0"/>
              <a:t>     x=encode[x][input[</a:t>
            </a:r>
            <a:r>
              <a:rPr lang="en-US" sz="2800" dirty="0" err="1"/>
              <a:t>curr+y</a:t>
            </a:r>
            <a:r>
              <a:rPr lang="en-US" sz="2800" dirty="0"/>
              <a:t>]]; y++;</a:t>
            </a:r>
          </a:p>
          <a:p>
            <a:pPr>
              <a:buNone/>
            </a:pPr>
            <a:r>
              <a:rPr lang="en-US" sz="2800" dirty="0"/>
              <a:t>If (</a:t>
            </a:r>
            <a:r>
              <a:rPr lang="en-US" sz="2800" dirty="0" err="1"/>
              <a:t>y</a:t>
            </a:r>
            <a:r>
              <a:rPr lang="en-US" sz="2800" dirty="0"/>
              <a:t>&gt;0)</a:t>
            </a:r>
          </a:p>
          <a:p>
            <a:pPr>
              <a:buNone/>
            </a:pPr>
            <a:r>
              <a:rPr lang="en-US" sz="2800" dirty="0"/>
              <a:t>   send &lt;</a:t>
            </a:r>
            <a:r>
              <a:rPr lang="en-US" sz="2800" dirty="0" err="1"/>
              <a:t>x,y</a:t>
            </a:r>
            <a:r>
              <a:rPr lang="en-US" sz="2800" dirty="0"/>
              <a:t>&gt;</a:t>
            </a:r>
          </a:p>
          <a:p>
            <a:pPr>
              <a:buNone/>
            </a:pPr>
            <a:r>
              <a:rPr lang="en-US" sz="2800" dirty="0"/>
              <a:t>else</a:t>
            </a:r>
          </a:p>
          <a:p>
            <a:pPr>
              <a:buNone/>
            </a:pPr>
            <a:r>
              <a:rPr lang="en-US" sz="2800" dirty="0"/>
              <a:t>   send input[</a:t>
            </a:r>
            <a:r>
              <a:rPr lang="en-US" sz="2800" dirty="0" err="1"/>
              <a:t>curr+y</a:t>
            </a:r>
            <a:r>
              <a:rPr lang="en-US" sz="2800" dirty="0"/>
              <a:t>]</a:t>
            </a:r>
          </a:p>
          <a:p>
            <a:pPr>
              <a:buNone/>
            </a:pPr>
            <a:r>
              <a:rPr lang="en-US" sz="2800" dirty="0"/>
              <a:t>encode[x][input[</a:t>
            </a:r>
            <a:r>
              <a:rPr lang="en-US" sz="2800" dirty="0" err="1"/>
              <a:t>curr+y</a:t>
            </a:r>
            <a:r>
              <a:rPr lang="en-US" sz="2800" dirty="0"/>
              <a:t>]]=</a:t>
            </a:r>
            <a:r>
              <a:rPr lang="en-US" sz="2800" dirty="0" err="1"/>
              <a:t>curr+y</a:t>
            </a:r>
            <a:endParaRPr lang="en-US" sz="2800" dirty="0"/>
          </a:p>
          <a:p>
            <a:pPr>
              <a:buNone/>
            </a:pPr>
            <a:r>
              <a:rPr lang="en-US" sz="2800" dirty="0" err="1"/>
              <a:t>curr</a:t>
            </a:r>
            <a:r>
              <a:rPr lang="en-US" sz="2800" dirty="0"/>
              <a:t>=curr+y+1</a:t>
            </a:r>
          </a:p>
          <a:p>
            <a:pPr>
              <a:buNone/>
            </a:pPr>
            <a:r>
              <a:rPr lang="en-US" dirty="0"/>
              <a:t>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7ADB29-5C11-A94D-8D51-80145B1F2855}"/>
              </a:ext>
            </a:extLst>
          </p:cNvPr>
          <p:cNvSpPr txBox="1"/>
          <p:nvPr/>
        </p:nvSpPr>
        <p:spPr>
          <a:xfrm>
            <a:off x="6152475" y="3469809"/>
            <a:ext cx="299152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How much work per 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character </a:t>
            </a:r>
            <a:br>
              <a:rPr lang="en-US" dirty="0">
                <a:solidFill>
                  <a:srgbClr val="FF6600"/>
                </a:solidFill>
                <a:latin typeface="+mn-lt"/>
              </a:rPr>
            </a:br>
            <a:r>
              <a:rPr lang="en-US" dirty="0">
                <a:solidFill>
                  <a:srgbClr val="FF6600"/>
                </a:solidFill>
                <a:latin typeface="+mn-lt"/>
              </a:rPr>
              <a:t>to encode?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Hint: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1) match case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   2) not match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54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>
                <a:solidFill>
                  <a:srgbClr val="FF6600"/>
                </a:solidFill>
              </a:rPr>
              <a:t>How many entries in this table are not NONE?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Hint: SIZE is total number of positions.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         How many characters process?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         How many insertions per character processed?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90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Compact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encode[SIZE][256];</a:t>
            </a:r>
          </a:p>
          <a:p>
            <a:r>
              <a:rPr lang="en-US" dirty="0"/>
              <a:t>Table is very sparse</a:t>
            </a:r>
          </a:p>
          <a:p>
            <a:r>
              <a:rPr lang="en-US" dirty="0"/>
              <a:t>If store as associative memory</a:t>
            </a:r>
          </a:p>
          <a:p>
            <a:pPr lvl="1"/>
            <a:r>
              <a:rPr lang="en-US" dirty="0"/>
              <a:t>At most SIZE entries</a:t>
            </a:r>
          </a:p>
          <a:p>
            <a:pPr lvl="1"/>
            <a:endParaRPr lang="en-US" dirty="0"/>
          </a:p>
          <a:p>
            <a:r>
              <a:rPr lang="en-US" dirty="0"/>
              <a:t>Look at how to implement associative memories next</a:t>
            </a:r>
          </a:p>
          <a:p>
            <a:pPr>
              <a:buNone/>
            </a:pPr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71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368F-C380-1946-B409-4FB3BA5A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LZW So Far – 4KB chunks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BCCA1-16F2-C34E-9034-CC73941A3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r>
              <a:rPr lang="en-US" dirty="0"/>
              <a:t>Brute Force</a:t>
            </a:r>
          </a:p>
          <a:p>
            <a:pPr lvl="1"/>
            <a:r>
              <a:rPr lang="en-US" dirty="0"/>
              <a:t>Needs one byte per byte = 4KB = 1 BRAM</a:t>
            </a:r>
          </a:p>
          <a:p>
            <a:pPr lvl="1"/>
            <a:r>
              <a:rPr lang="en-US" dirty="0"/>
              <a:t>DICT_SIZE=4096 comparisons per byte</a:t>
            </a:r>
          </a:p>
          <a:p>
            <a:r>
              <a:rPr lang="en-US" dirty="0"/>
              <a:t>Dense memory encode[SIZE][256]</a:t>
            </a:r>
          </a:p>
          <a:p>
            <a:pPr lvl="1"/>
            <a:r>
              <a:rPr lang="en-US" dirty="0"/>
              <a:t>Need 2*256B per byte = 512*4KB </a:t>
            </a:r>
            <a:br>
              <a:rPr lang="en-US" dirty="0"/>
            </a:br>
            <a:r>
              <a:rPr lang="en-US" dirty="0"/>
              <a:t>                                     = 512 BRAMs</a:t>
            </a:r>
          </a:p>
          <a:p>
            <a:pPr lvl="1"/>
            <a:r>
              <a:rPr lang="en-US" dirty="0"/>
              <a:t>1 comparison and lookup per byte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92AD1-4DF3-4B4D-818C-8935A004A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A219B-D691-9242-A689-4DB07DF2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1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6D0C2F-5047-2740-872B-58DDE51E1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Associative Memories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B64808-D493-B04E-8092-A0E97927F1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9B168-CA53-AC45-A7C7-88A7F3DF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A4E4D-8116-8549-A6EA-03D5E3F4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18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Maps from a key to a value</a:t>
            </a:r>
          </a:p>
          <a:p>
            <a:r>
              <a:rPr lang="en-US" dirty="0"/>
              <a:t>Key not necessarily dense</a:t>
            </a:r>
          </a:p>
          <a:p>
            <a:pPr lvl="1"/>
            <a:r>
              <a:rPr lang="en-US" dirty="0"/>
              <a:t>Contrast simple RAM</a:t>
            </a:r>
          </a:p>
          <a:p>
            <a:pPr lvl="1"/>
            <a:r>
              <a:rPr lang="en-US" dirty="0"/>
              <a:t>Cannot afford 2</a:t>
            </a:r>
            <a:r>
              <a:rPr lang="en-US" baseline="30000" dirty="0"/>
              <a:t>256</a:t>
            </a:r>
            <a:r>
              <a:rPr lang="en-US" dirty="0"/>
              <a:t> word memory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100" y="4343400"/>
            <a:ext cx="5168900" cy="60509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ACD5AF-9EE1-9047-AFB5-C4DFEE7586FC}"/>
              </a:ext>
            </a:extLst>
          </p:cNvPr>
          <p:cNvSpPr txBox="1"/>
          <p:nvPr/>
        </p:nvSpPr>
        <p:spPr>
          <a:xfrm>
            <a:off x="6781800" y="2286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1947985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/>
              <a:t>Deduplicate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257800"/>
          </a:xfrm>
        </p:spPr>
        <p:txBody>
          <a:bodyPr/>
          <a:lstStyle/>
          <a:p>
            <a:r>
              <a:rPr lang="en-US" dirty="0"/>
              <a:t>Compute chunk hash</a:t>
            </a:r>
          </a:p>
          <a:p>
            <a:r>
              <a:rPr lang="en-US" dirty="0"/>
              <a:t>Use chunk hash to lookup known chunks</a:t>
            </a:r>
          </a:p>
          <a:p>
            <a:pPr lvl="1"/>
            <a:r>
              <a:rPr lang="en-US" dirty="0"/>
              <a:t>Data already have on disk</a:t>
            </a:r>
          </a:p>
          <a:p>
            <a:pPr lvl="1"/>
            <a:r>
              <a:rPr lang="en-US" dirty="0"/>
              <a:t>Data already sent to destination, so destination will know</a:t>
            </a:r>
          </a:p>
          <a:p>
            <a:r>
              <a:rPr lang="en-US" dirty="0"/>
              <a:t>If lookup yields a chunk with same hash</a:t>
            </a:r>
          </a:p>
          <a:p>
            <a:pPr lvl="1"/>
            <a:r>
              <a:rPr lang="en-US" dirty="0"/>
              <a:t>Check if actually equal (maybe)</a:t>
            </a:r>
          </a:p>
          <a:p>
            <a:r>
              <a:rPr lang="en-US" dirty="0"/>
              <a:t>If chunks equal</a:t>
            </a:r>
          </a:p>
          <a:p>
            <a:pPr lvl="1"/>
            <a:r>
              <a:rPr lang="en-US" dirty="0"/>
              <a:t>Send (or save) pointer to existing chunk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590921-0C67-354A-BA09-03729F677C92}"/>
              </a:ext>
            </a:extLst>
          </p:cNvPr>
          <p:cNvSpPr txBox="1"/>
          <p:nvPr/>
        </p:nvSpPr>
        <p:spPr>
          <a:xfrm>
            <a:off x="6781800" y="2286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4173214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Rich design space for Maps</a:t>
            </a:r>
          </a:p>
          <a:p>
            <a:r>
              <a:rPr lang="en-US" dirty="0"/>
              <a:t>Hash tables are useful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 dirty="0" err="1"/>
              <a:t>Deduplication</a:t>
            </a:r>
            <a:r>
              <a:rPr lang="en-US" dirty="0"/>
              <a:t> Architecture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807068"/>
            <a:ext cx="5168900" cy="60509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82CECF-FD8B-0F4A-A945-D0B403FE7626}"/>
              </a:ext>
            </a:extLst>
          </p:cNvPr>
          <p:cNvSpPr txBox="1"/>
          <p:nvPr/>
        </p:nvSpPr>
        <p:spPr>
          <a:xfrm>
            <a:off x="6781800" y="-76200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16 Review</a:t>
            </a:r>
          </a:p>
        </p:txBody>
      </p:sp>
    </p:spTree>
    <p:extLst>
      <p:ext uri="{BB962C8B-B14F-4D97-AF65-F5344CB8AC3E}">
        <p14:creationId xmlns:p14="http://schemas.microsoft.com/office/powerpoint/2010/main" val="2505681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Custom Hardware </a:t>
            </a:r>
            <a:br>
              <a:rPr lang="en-US" dirty="0"/>
            </a:br>
            <a:r>
              <a:rPr lang="en-US" dirty="0"/>
              <a:t>Associative Memory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32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Review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Match on address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Select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wordline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 for a row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Reads out a word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dense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and hardwired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One row for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each 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Abits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values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33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Blocks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2793" y="1407341"/>
            <a:ext cx="7772400" cy="1066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Each address match is AND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619CB7-4B41-604E-96EC-929074C1B07B}"/>
              </a:ext>
            </a:extLst>
          </p:cNvPr>
          <p:cNvSpPr txBox="1"/>
          <p:nvPr/>
        </p:nvSpPr>
        <p:spPr>
          <a:xfrm>
            <a:off x="820657" y="3444665"/>
            <a:ext cx="1980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/A2&amp;/A1&amp;/A0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AAC62F-0EE7-A84A-AFD0-FC6380347D10}"/>
              </a:ext>
            </a:extLst>
          </p:cNvPr>
          <p:cNvSpPr txBox="1"/>
          <p:nvPr/>
        </p:nvSpPr>
        <p:spPr>
          <a:xfrm>
            <a:off x="906580" y="3883967"/>
            <a:ext cx="1895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/A2&amp;/A1&amp;A0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E8E3888-B862-E448-B0D3-536F7C0CE9E1}"/>
              </a:ext>
            </a:extLst>
          </p:cNvPr>
          <p:cNvCxnSpPr>
            <a:cxnSpLocks/>
            <a:stCxn id="2" idx="3"/>
          </p:cNvCxnSpPr>
          <p:nvPr/>
        </p:nvCxnSpPr>
        <p:spPr bwMode="auto">
          <a:xfrm>
            <a:off x="2800686" y="3675498"/>
            <a:ext cx="40050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610415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34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Address Blocks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445EC7-4535-E14D-9AED-3D108DAAB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43287"/>
            <a:ext cx="7990400" cy="484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584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589CBF-C4BA-8444-88C8-536C32C12CB2}" type="slidenum">
              <a:rPr lang="en-US" smtClean="0">
                <a:latin typeface="Times New Roman" pitchFamily="1" charset="0"/>
              </a:rPr>
              <a:pPr/>
              <a:t>35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Memory Block Associative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7772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Want address as key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Word is value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Key sparse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Rows&lt;2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keybits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Entries&lt;2</a:t>
            </a:r>
            <a:r>
              <a:rPr lang="en-US" baseline="30000" dirty="0">
                <a:ea typeface="ＭＳ Ｐゴシック" pitchFamily="1" charset="-128"/>
                <a:cs typeface="ＭＳ Ｐゴシック" pitchFamily="1" charset="-128"/>
              </a:rPr>
              <a:t>keybits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Key 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programmable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921294"/>
            <a:ext cx="4718593" cy="393670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86200" y="2819400"/>
            <a:ext cx="411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7124700" y="4838700"/>
            <a:ext cx="2514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391400" y="2286000"/>
            <a:ext cx="91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width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8211603" y="4361397"/>
            <a:ext cx="954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depth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7" y="2133600"/>
            <a:ext cx="9054123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Programmable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733800"/>
            <a:ext cx="4038600" cy="2362200"/>
          </a:xfrm>
        </p:spPr>
        <p:txBody>
          <a:bodyPr/>
          <a:lstStyle/>
          <a:p>
            <a:r>
              <a:rPr lang="en-US" dirty="0"/>
              <a:t>Make row select programmable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89" y="1618753"/>
            <a:ext cx="6324600" cy="2608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2231"/>
            <a:ext cx="8839200" cy="1143000"/>
          </a:xfrm>
        </p:spPr>
        <p:txBody>
          <a:bodyPr/>
          <a:lstStyle/>
          <a:p>
            <a:r>
              <a:rPr lang="en-US" dirty="0"/>
              <a:t>Contrast </a:t>
            </a:r>
            <a:br>
              <a:rPr lang="en-US" dirty="0"/>
            </a:br>
            <a:r>
              <a:rPr lang="en-US" dirty="0"/>
              <a:t>Assoc. and Dense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781AE-EEFA-3D47-B563-4570E54E9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231" y="4093087"/>
            <a:ext cx="4227258" cy="256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307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Associative Memory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81200"/>
            <a:ext cx="8684567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889" y="1618753"/>
            <a:ext cx="6324600" cy="2608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2231"/>
            <a:ext cx="7772400" cy="1143000"/>
          </a:xfrm>
        </p:spPr>
        <p:txBody>
          <a:bodyPr/>
          <a:lstStyle/>
          <a:p>
            <a:r>
              <a:rPr lang="en-US" dirty="0"/>
              <a:t>Programmable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781AE-EEFA-3D47-B563-4570E54E9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231" y="4093087"/>
            <a:ext cx="4227258" cy="2561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F939FA3-2DC3-A946-B0BE-396C3E1301AF}"/>
              </a:ext>
            </a:extLst>
          </p:cNvPr>
          <p:cNvSpPr txBox="1"/>
          <p:nvPr/>
        </p:nvSpPr>
        <p:spPr>
          <a:xfrm>
            <a:off x="358459" y="2834300"/>
            <a:ext cx="47640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6600"/>
                </a:solidFill>
                <a:latin typeface="+mn-lt"/>
              </a:rPr>
              <a:t>Assoc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: 5b key, 8 entries, 8b value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How many memory bits?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DE6CC-FC81-C444-8963-D8A24776DB68}"/>
              </a:ext>
            </a:extLst>
          </p:cNvPr>
          <p:cNvSpPr txBox="1"/>
          <p:nvPr/>
        </p:nvSpPr>
        <p:spPr>
          <a:xfrm>
            <a:off x="228600" y="5025207"/>
            <a:ext cx="375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Direct: 8 entries, 8b value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How many memory bits?</a:t>
            </a:r>
          </a:p>
        </p:txBody>
      </p:sp>
    </p:spTree>
    <p:extLst>
      <p:ext uri="{BB962C8B-B14F-4D97-AF65-F5344CB8AC3E}">
        <p14:creationId xmlns:p14="http://schemas.microsoft.com/office/powerpoint/2010/main" val="1099305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Part 1: </a:t>
            </a:r>
            <a:br>
              <a:rPr lang="en-US" dirty="0"/>
            </a:br>
            <a:r>
              <a:rPr lang="en-US" dirty="0"/>
              <a:t>LZW Compression</a:t>
            </a:r>
            <a:br>
              <a:rPr lang="en-US" dirty="0"/>
            </a:br>
            <a:r>
              <a:rPr lang="en-US" dirty="0"/>
              <a:t>Lempel-Ziv-Welch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10000"/>
            <a:ext cx="7061200" cy="15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75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Associative Memory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81600"/>
            <a:ext cx="8153400" cy="1295400"/>
          </a:xfrm>
        </p:spPr>
        <p:txBody>
          <a:bodyPr/>
          <a:lstStyle/>
          <a:p>
            <a:r>
              <a:rPr lang="en-US" dirty="0"/>
              <a:t>Memory cells = entries*(</a:t>
            </a:r>
            <a:r>
              <a:rPr lang="en-US" dirty="0" err="1"/>
              <a:t>keybits+valuebits</a:t>
            </a:r>
            <a:r>
              <a:rPr lang="en-US" dirty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33" y="1295400"/>
            <a:ext cx="8684567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Associative Memory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0600"/>
            <a:ext cx="7772400" cy="1676400"/>
          </a:xfrm>
        </p:spPr>
        <p:txBody>
          <a:bodyPr/>
          <a:lstStyle/>
          <a:p>
            <a:r>
              <a:rPr lang="en-US" dirty="0"/>
              <a:t>Will need to be able to write into key</a:t>
            </a:r>
          </a:p>
          <a:p>
            <a:pPr lvl="1"/>
            <a:r>
              <a:rPr lang="en-US" dirty="0"/>
              <a:t>Another “fixed” decoder to generate</a:t>
            </a:r>
            <a:br>
              <a:rPr lang="en-US" dirty="0"/>
            </a:br>
            <a:r>
              <a:rPr lang="en-US" dirty="0"/>
              <a:t> key-word line for programming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33" y="1295400"/>
            <a:ext cx="868456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11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Associate Memory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dirty="0"/>
              <a:t>More expensive than equal capacity SRAM memory bank</a:t>
            </a:r>
          </a:p>
          <a:p>
            <a:pPr lvl="1"/>
            <a:r>
              <a:rPr lang="en-US" dirty="0"/>
              <a:t>Memory cells in decoder</a:t>
            </a:r>
          </a:p>
          <a:p>
            <a:pPr lvl="1"/>
            <a:r>
              <a:rPr lang="en-US"/>
              <a:t>Need </a:t>
            </a:r>
            <a:r>
              <a:rPr lang="en-US" dirty="0"/>
              <a:t>to support write into key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438362"/>
            <a:ext cx="5867400" cy="2419638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515" y="1599048"/>
            <a:ext cx="4252685" cy="1753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76413"/>
            <a:ext cx="7772400" cy="1143000"/>
          </a:xfrm>
        </p:spPr>
        <p:txBody>
          <a:bodyPr/>
          <a:lstStyle/>
          <a:p>
            <a:r>
              <a:rPr lang="en-US" dirty="0"/>
              <a:t>Associate Memory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915" y="800099"/>
            <a:ext cx="8839200" cy="5105400"/>
          </a:xfrm>
        </p:spPr>
        <p:txBody>
          <a:bodyPr/>
          <a:lstStyle/>
          <a:p>
            <a:r>
              <a:rPr lang="en-US" dirty="0"/>
              <a:t>Physical associative memory for 4KB LZW Chunk tree encode</a:t>
            </a:r>
          </a:p>
          <a:p>
            <a:pPr lvl="1"/>
            <a:r>
              <a:rPr lang="en-US" dirty="0"/>
              <a:t>4K entries</a:t>
            </a:r>
          </a:p>
          <a:p>
            <a:pPr lvl="1"/>
            <a:r>
              <a:rPr lang="en-US" dirty="0"/>
              <a:t>12b output</a:t>
            </a:r>
          </a:p>
          <a:p>
            <a:pPr lvl="1"/>
            <a:r>
              <a:rPr lang="en-US" dirty="0"/>
              <a:t>12b+8b=20b key</a:t>
            </a:r>
          </a:p>
          <a:p>
            <a:r>
              <a:rPr lang="en-US" dirty="0">
                <a:solidFill>
                  <a:srgbClr val="FF6600"/>
                </a:solidFill>
              </a:rPr>
              <a:t>Memory cells assoc.?</a:t>
            </a:r>
          </a:p>
          <a:p>
            <a:r>
              <a:rPr lang="en-US" dirty="0">
                <a:solidFill>
                  <a:srgbClr val="FF6600"/>
                </a:solidFill>
              </a:rPr>
              <a:t>Compare direct 4Kx12 memory (cells)?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much larger is assoc. for same capacity?</a:t>
            </a:r>
          </a:p>
          <a:p>
            <a:r>
              <a:rPr lang="en-US" dirty="0">
                <a:solidFill>
                  <a:srgbClr val="FF6600"/>
                </a:solidFill>
              </a:rPr>
              <a:t>Compare 4096*256 with 12b result for dense LZW case (cells)?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much larger to solve same problem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1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</a:t>
            </a:r>
            <a:r>
              <a:rPr lang="en-US" dirty="0" err="1"/>
              <a:t>BRAMs</a:t>
            </a:r>
            <a:r>
              <a:rPr lang="en-US" dirty="0"/>
              <a:t> – normal memories, not associative</a:t>
            </a:r>
          </a:p>
          <a:p>
            <a:r>
              <a:rPr lang="en-US" dirty="0"/>
              <a:t>36Kb BRAM </a:t>
            </a:r>
          </a:p>
          <a:p>
            <a:pPr lvl="1"/>
            <a:r>
              <a:rPr lang="en-US" dirty="0"/>
              <a:t>512x72</a:t>
            </a:r>
          </a:p>
          <a:p>
            <a:r>
              <a:rPr lang="en-US" dirty="0"/>
              <a:t>Can be 9b key </a:t>
            </a:r>
            <a:r>
              <a:rPr lang="en-US" dirty="0">
                <a:sym typeface="Wingdings"/>
              </a:rPr>
              <a:t> 72b value assoc.</a:t>
            </a:r>
          </a:p>
          <a:p>
            <a:pPr lvl="1"/>
            <a:r>
              <a:rPr lang="en-US" dirty="0">
                <a:sym typeface="Wingdings"/>
              </a:rPr>
              <a:t>Just using the memory sparsely</a:t>
            </a:r>
          </a:p>
          <a:p>
            <a:r>
              <a:rPr lang="en-US" dirty="0">
                <a:sym typeface="Wingdings"/>
              </a:rPr>
              <a:t>Or interpret as programmable decoder with 72 match lines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dirty="0"/>
              <a:t>Assoc. </a:t>
            </a:r>
            <a:r>
              <a:rPr lang="en-US" dirty="0" err="1"/>
              <a:t>Mem</a:t>
            </a:r>
            <a:r>
              <a:rPr lang="en-US" dirty="0"/>
              <a:t> from BRAM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7696200" cy="5334000"/>
          </a:xfrm>
        </p:spPr>
        <p:txBody>
          <a:bodyPr/>
          <a:lstStyle/>
          <a:p>
            <a:pPr>
              <a:buNone/>
            </a:pPr>
            <a:r>
              <a:rPr lang="en-US" dirty="0"/>
              <a:t>For wider match</a:t>
            </a:r>
          </a:p>
          <a:p>
            <a:r>
              <a:rPr lang="en-US" dirty="0"/>
              <a:t>Cover 9b of key with each BRAM</a:t>
            </a:r>
          </a:p>
          <a:p>
            <a:r>
              <a:rPr lang="en-US" dirty="0"/>
              <a:t>Use 72 output bits to indicate if one of 72 entries match</a:t>
            </a:r>
          </a:p>
          <a:p>
            <a:r>
              <a:rPr lang="en-US" dirty="0"/>
              <a:t>AND together corresponding entries</a:t>
            </a:r>
          </a:p>
          <a:p>
            <a:r>
              <a:rPr lang="en-US" dirty="0"/>
              <a:t>Get 72 match bits</a:t>
            </a:r>
          </a:p>
          <a:p>
            <a:r>
              <a:rPr lang="en-US" dirty="0"/>
              <a:t>Re-encode match </a:t>
            </a:r>
            <a:br>
              <a:rPr lang="en-US" dirty="0"/>
            </a:br>
            <a:r>
              <a:rPr lang="en-US" dirty="0"/>
              <a:t>bits to lookup value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4FFE9F-5A85-E348-902E-2448E72F2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104" y="4191000"/>
            <a:ext cx="3792879" cy="26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BRAM Associative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Previous slide expands match width</a:t>
            </a:r>
          </a:p>
          <a:p>
            <a:r>
              <a:rPr lang="en-US" dirty="0">
                <a:solidFill>
                  <a:srgbClr val="FF6600"/>
                </a:solidFill>
              </a:rPr>
              <a:t>How would we expand capacity?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412FE8-9F55-B44F-8308-482D82741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499" y="3320893"/>
            <a:ext cx="4673412" cy="323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380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BRAM Associative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5CCB2F-D096-0144-9C14-2C4A22672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599" y="2057400"/>
            <a:ext cx="7446971" cy="3733800"/>
          </a:xfrm>
        </p:spPr>
      </p:pic>
    </p:spTree>
    <p:extLst>
      <p:ext uri="{BB962C8B-B14F-4D97-AF65-F5344CB8AC3E}">
        <p14:creationId xmlns:p14="http://schemas.microsoft.com/office/powerpoint/2010/main" val="25493473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Associative Memory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772400" cy="4419600"/>
          </a:xfrm>
        </p:spPr>
        <p:txBody>
          <a:bodyPr/>
          <a:lstStyle/>
          <a:p>
            <a:r>
              <a:rPr lang="en-US" dirty="0"/>
              <a:t>Match unit</a:t>
            </a:r>
          </a:p>
          <a:p>
            <a:pPr lvl="1"/>
            <a:r>
              <a:rPr lang="en-US" dirty="0"/>
              <a:t>Requires 1 BRAM per 9b of key per 72 entries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keylen</a:t>
            </a:r>
            <a:r>
              <a:rPr lang="en-US" dirty="0"/>
              <a:t>/9b) * (entries/72)</a:t>
            </a:r>
          </a:p>
          <a:p>
            <a:pPr lvl="1"/>
            <a:r>
              <a:rPr lang="en-US" dirty="0"/>
              <a:t>Asymptotically optimal (</a:t>
            </a:r>
            <a:r>
              <a:rPr lang="en-US" dirty="0" err="1"/>
              <a:t>keylen</a:t>
            </a:r>
            <a:r>
              <a:rPr lang="en-US" dirty="0"/>
              <a:t>*entries)</a:t>
            </a:r>
          </a:p>
          <a:p>
            <a:pPr lvl="2"/>
            <a:r>
              <a:rPr lang="en-US" dirty="0"/>
              <a:t>But large </a:t>
            </a:r>
            <a:br>
              <a:rPr lang="en-US" dirty="0"/>
            </a:br>
            <a:r>
              <a:rPr lang="en-US" dirty="0"/>
              <a:t>constants</a:t>
            </a:r>
          </a:p>
          <a:p>
            <a:pPr lvl="1"/>
            <a:r>
              <a:rPr lang="en-US" dirty="0"/>
              <a:t>LZW</a:t>
            </a:r>
          </a:p>
          <a:p>
            <a:pPr lvl="2"/>
            <a:r>
              <a:rPr lang="en-US" dirty="0"/>
              <a:t>4K entries</a:t>
            </a:r>
          </a:p>
          <a:p>
            <a:pPr lvl="2"/>
            <a:r>
              <a:rPr lang="en-US" dirty="0"/>
              <a:t>20b key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How many BRAMs for match?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6471E71-8C85-F84C-8597-91F6A456F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20858" y="3889578"/>
            <a:ext cx="5008570" cy="251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077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9EF-56AF-494B-AF6B-87D9B47A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Stored Values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0B2DDD-62FA-3946-A76E-234312560D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3255806"/>
              </p:ext>
            </p:extLst>
          </p:nvPr>
        </p:nvGraphicFramePr>
        <p:xfrm>
          <a:off x="685800" y="1981200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52023195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09119235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51498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Key[17:9]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Key[8:0]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4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0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4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6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7526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6FB-C10F-3446-83E7-586E940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36E-3ACE-D549-B14F-3DC1F43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1BF86CA4-368F-764C-8C6F-AB50C101C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33800" y="4114800"/>
            <a:ext cx="4724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864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990600"/>
          </a:xfrm>
        </p:spPr>
        <p:txBody>
          <a:bodyPr/>
          <a:lstStyle/>
          <a:p>
            <a:r>
              <a:rPr lang="en-US" dirty="0"/>
              <a:t>I AM S&lt;2,3&gt;&lt;5,4&gt;&lt;0,4&gt;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Message?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EFEA1D3-6231-5748-8D53-66FDAAFEC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081760"/>
              </p:ext>
            </p:extLst>
          </p:nvPr>
        </p:nvGraphicFramePr>
        <p:xfrm>
          <a:off x="685800" y="3982720"/>
          <a:ext cx="784859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82">
                  <a:extLst>
                    <a:ext uri="{9D8B030D-6E8A-4147-A177-3AD203B41FA5}">
                      <a16:colId xmlns:a16="http://schemas.microsoft.com/office/drawing/2014/main" val="3212897893"/>
                    </a:ext>
                  </a:extLst>
                </a:gridCol>
                <a:gridCol w="605118">
                  <a:extLst>
                    <a:ext uri="{9D8B030D-6E8A-4147-A177-3AD203B41FA5}">
                      <a16:colId xmlns:a16="http://schemas.microsoft.com/office/drawing/2014/main" val="1698886819"/>
                    </a:ext>
                  </a:extLst>
                </a:gridCol>
                <a:gridCol w="318246">
                  <a:extLst>
                    <a:ext uri="{9D8B030D-6E8A-4147-A177-3AD203B41FA5}">
                      <a16:colId xmlns:a16="http://schemas.microsoft.com/office/drawing/2014/main" val="3627175093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620252834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061400045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58491755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4268840639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4278748144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076406150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844795524"/>
                    </a:ext>
                  </a:extLst>
                </a:gridCol>
                <a:gridCol w="488580">
                  <a:extLst>
                    <a:ext uri="{9D8B030D-6E8A-4147-A177-3AD203B41FA5}">
                      <a16:colId xmlns:a16="http://schemas.microsoft.com/office/drawing/2014/main" val="2765927455"/>
                    </a:ext>
                  </a:extLst>
                </a:gridCol>
                <a:gridCol w="434784">
                  <a:extLst>
                    <a:ext uri="{9D8B030D-6E8A-4147-A177-3AD203B41FA5}">
                      <a16:colId xmlns:a16="http://schemas.microsoft.com/office/drawing/2014/main" val="1985913943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2075117827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4240590175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149659646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791520490"/>
                    </a:ext>
                  </a:extLst>
                </a:gridCol>
                <a:gridCol w="461682">
                  <a:extLst>
                    <a:ext uri="{9D8B030D-6E8A-4147-A177-3AD203B41FA5}">
                      <a16:colId xmlns:a16="http://schemas.microsoft.com/office/drawing/2014/main" val="3211313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723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023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9460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42676"/>
              </p:ext>
            </p:extLst>
          </p:nvPr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039021"/>
              </p:ext>
            </p:extLst>
          </p:nvPr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630627"/>
              </p:ext>
            </p:extLst>
          </p:nvPr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A732D8-F053-0B43-AD1F-0BD72DF55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583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C011-2C59-F242-B78B-E326CD03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0500"/>
            <a:ext cx="7772400" cy="1143000"/>
          </a:xfrm>
        </p:spPr>
        <p:txBody>
          <a:bodyPr/>
          <a:lstStyle/>
          <a:p>
            <a:r>
              <a:rPr lang="en-US" dirty="0"/>
              <a:t>Code Snippet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5FF19-8422-9E48-BE0F-FE1738D7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33500"/>
            <a:ext cx="87630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&lt;72&gt; 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&lt;72&gt; 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value[72];</a:t>
            </a: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[key%512];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[(key&gt;&gt;9)%512];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match=</a:t>
            </a: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 &amp; </a:t>
            </a: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binary_encode</a:t>
            </a:r>
            <a:r>
              <a:rPr lang="en-US" dirty="0">
                <a:latin typeface="Courier" pitchFamily="2" charset="0"/>
              </a:rPr>
              <a:t>(match);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res=value[</a:t>
            </a: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];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70F03-CB60-2149-940E-98A59E2B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6CBA4-430E-E340-BA42-0C3DD626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C2070F-A263-474B-A397-3FB4C712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238" y="161273"/>
            <a:ext cx="2593932" cy="17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276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9EF-56AF-494B-AF6B-87D9B47A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Lookup Work?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30B2DDD-62FA-3946-A76E-234312560DD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1981200"/>
          <a:ext cx="7772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152023195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091192355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514982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Key[17:9]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Key[8:0]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43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0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4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6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57526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6FB-C10F-3446-83E7-586E940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36E-3ACE-D549-B14F-3DC1F43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51CD8-E40A-6A44-A4F7-03068BF0D64F}"/>
              </a:ext>
            </a:extLst>
          </p:cNvPr>
          <p:cNvSpPr txBox="1"/>
          <p:nvPr/>
        </p:nvSpPr>
        <p:spPr>
          <a:xfrm>
            <a:off x="304800" y="426720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Lookup 0x214 = 0x001 0x014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BC6D84-C381-994E-9DBC-43FB5C62C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65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C011-2C59-F242-B78B-E326CD03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90500"/>
            <a:ext cx="7772400" cy="1143000"/>
          </a:xfrm>
        </p:spPr>
        <p:txBody>
          <a:bodyPr/>
          <a:lstStyle/>
          <a:p>
            <a:r>
              <a:rPr lang="en-US" dirty="0"/>
              <a:t>Code Snippet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5FF19-8422-9E48-BE0F-FE1738D7C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33500"/>
            <a:ext cx="87630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&lt;72&gt; 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ap_uint</a:t>
            </a:r>
            <a:r>
              <a:rPr lang="en-US" dirty="0">
                <a:latin typeface="Courier" pitchFamily="2" charset="0"/>
              </a:rPr>
              <a:t>&lt;712&gt; 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value[72];</a:t>
            </a:r>
          </a:p>
          <a:p>
            <a:pPr marL="0" indent="0">
              <a:buNone/>
            </a:pP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key_low</a:t>
            </a:r>
            <a:r>
              <a:rPr lang="en-US" dirty="0">
                <a:latin typeface="Courier" pitchFamily="2" charset="0"/>
              </a:rPr>
              <a:t>[key%512];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key_high</a:t>
            </a:r>
            <a:r>
              <a:rPr lang="en-US" dirty="0">
                <a:latin typeface="Courier" pitchFamily="2" charset="0"/>
              </a:rPr>
              <a:t>[(key&gt;&gt;9)%512];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match=</a:t>
            </a:r>
            <a:r>
              <a:rPr lang="en-US" dirty="0" err="1">
                <a:latin typeface="Courier" pitchFamily="2" charset="0"/>
              </a:rPr>
              <a:t>match_low</a:t>
            </a:r>
            <a:r>
              <a:rPr lang="en-US" dirty="0">
                <a:latin typeface="Courier" pitchFamily="2" charset="0"/>
              </a:rPr>
              <a:t> &amp; </a:t>
            </a:r>
            <a:r>
              <a:rPr lang="en-US" dirty="0" err="1">
                <a:latin typeface="Courier" pitchFamily="2" charset="0"/>
              </a:rPr>
              <a:t>match_high</a:t>
            </a:r>
            <a:r>
              <a:rPr lang="en-US" dirty="0">
                <a:latin typeface="Courier" pitchFamily="2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=</a:t>
            </a:r>
            <a:r>
              <a:rPr lang="en-US" dirty="0" err="1">
                <a:latin typeface="Courier" pitchFamily="2" charset="0"/>
              </a:rPr>
              <a:t>binary_encode</a:t>
            </a:r>
            <a:r>
              <a:rPr lang="en-US" dirty="0">
                <a:latin typeface="Courier" pitchFamily="2" charset="0"/>
              </a:rPr>
              <a:t>(match);</a:t>
            </a:r>
          </a:p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res=value[</a:t>
            </a:r>
            <a:r>
              <a:rPr lang="en-US" dirty="0" err="1">
                <a:latin typeface="Courier" pitchFamily="2" charset="0"/>
              </a:rPr>
              <a:t>addr</a:t>
            </a:r>
            <a:r>
              <a:rPr lang="en-US" dirty="0">
                <a:latin typeface="Courier" pitchFamily="2" charset="0"/>
              </a:rPr>
              <a:t>];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70F03-CB60-2149-940E-98A59E2B0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6CBA4-430E-E340-BA42-0C3DD626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C2070F-A263-474B-A397-3FB4C7125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238" y="161273"/>
            <a:ext cx="2593932" cy="179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3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252352"/>
              </p:ext>
            </p:extLst>
          </p:nvPr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738103"/>
              </p:ext>
            </p:extLst>
          </p:nvPr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84E92E9-C3CA-EF47-BBF3-B559E56B0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619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109EF-56AF-494B-AF6B-87D9B47A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8153400" cy="1143000"/>
          </a:xfrm>
        </p:spPr>
        <p:txBody>
          <a:bodyPr/>
          <a:lstStyle/>
          <a:p>
            <a:r>
              <a:rPr lang="en-US" dirty="0"/>
              <a:t>Add another entry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6FB-C10F-3446-83E7-586E94006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36E-3ACE-D549-B14F-3DC1F4308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3F8EE-9F9B-9045-AB3B-973B3D115750}"/>
              </a:ext>
            </a:extLst>
          </p:cNvPr>
          <p:cNvSpPr txBox="1"/>
          <p:nvPr/>
        </p:nvSpPr>
        <p:spPr>
          <a:xfrm>
            <a:off x="685800" y="4740701"/>
            <a:ext cx="3470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How BRAM contents</a:t>
            </a:r>
            <a:br>
              <a:rPr lang="en-US" dirty="0">
                <a:solidFill>
                  <a:srgbClr val="FF6600"/>
                </a:solidFill>
                <a:latin typeface="+mn-lt"/>
              </a:rPr>
            </a:br>
            <a:r>
              <a:rPr lang="en-US" dirty="0">
                <a:solidFill>
                  <a:srgbClr val="FF6600"/>
                </a:solidFill>
                <a:latin typeface="+mn-lt"/>
              </a:rPr>
              <a:t>change to add this entry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for 0x19001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97FD71-FDD8-5441-B014-85CB115B2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68338"/>
              </p:ext>
            </p:extLst>
          </p:nvPr>
        </p:nvGraphicFramePr>
        <p:xfrm>
          <a:off x="762000" y="1783080"/>
          <a:ext cx="69342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50">
                  <a:extLst>
                    <a:ext uri="{9D8B030D-6E8A-4147-A177-3AD203B41FA5}">
                      <a16:colId xmlns:a16="http://schemas.microsoft.com/office/drawing/2014/main" val="3463046713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3669173813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4061231732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14759030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Key[17:9]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Key[8:0]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04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973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429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9502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834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0x2B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755212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7909483-F9D3-F942-87E5-1F70B7170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089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1122A-5245-A846-BB38-D27CE1624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1404"/>
            <a:ext cx="7772400" cy="738703"/>
          </a:xfrm>
        </p:spPr>
        <p:txBody>
          <a:bodyPr/>
          <a:lstStyle/>
          <a:p>
            <a:r>
              <a:rPr lang="en-US" dirty="0"/>
              <a:t>Memory Contents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4DB889-35AD-7440-9054-4737EF9F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DD3067-50F4-1945-A2BD-96E675F5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95A37D-A0CF-0D4B-8ECB-C41BFDA30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213926"/>
              </p:ext>
            </p:extLst>
          </p:nvPr>
        </p:nvGraphicFramePr>
        <p:xfrm>
          <a:off x="685800" y="1443181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526FE2-1601-3145-AE6F-3DBE4C550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256568"/>
              </p:ext>
            </p:extLst>
          </p:nvPr>
        </p:nvGraphicFramePr>
        <p:xfrm>
          <a:off x="682668" y="4091094"/>
          <a:ext cx="42765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239135229"/>
                    </a:ext>
                  </a:extLst>
                </a:gridCol>
                <a:gridCol w="364066">
                  <a:extLst>
                    <a:ext uri="{9D8B030D-6E8A-4147-A177-3AD203B41FA5}">
                      <a16:colId xmlns:a16="http://schemas.microsoft.com/office/drawing/2014/main" val="3618763636"/>
                    </a:ext>
                  </a:extLst>
                </a:gridCol>
                <a:gridCol w="397934">
                  <a:extLst>
                    <a:ext uri="{9D8B030D-6E8A-4147-A177-3AD203B41FA5}">
                      <a16:colId xmlns:a16="http://schemas.microsoft.com/office/drawing/2014/main" val="3017874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73884283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5658183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15700465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9853099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2602913"/>
                    </a:ext>
                  </a:extLst>
                </a:gridCol>
                <a:gridCol w="542713">
                  <a:extLst>
                    <a:ext uri="{9D8B030D-6E8A-4147-A177-3AD203B41FA5}">
                      <a16:colId xmlns:a16="http://schemas.microsoft.com/office/drawing/2014/main" val="4291993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7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3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0223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0x0C8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225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0x0F0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829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32757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DABD349-FC9F-0547-89E2-0B833D5ED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52363"/>
              </p:ext>
            </p:extLst>
          </p:nvPr>
        </p:nvGraphicFramePr>
        <p:xfrm>
          <a:off x="5896416" y="1497213"/>
          <a:ext cx="25908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455194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309031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78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12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9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0xE3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53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0xCC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96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0x2B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11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94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8F9B86A-1169-BB46-9FCC-6E33D8D2B893}"/>
              </a:ext>
            </a:extLst>
          </p:cNvPr>
          <p:cNvSpPr txBox="1"/>
          <p:nvPr/>
        </p:nvSpPr>
        <p:spPr>
          <a:xfrm>
            <a:off x="1080179" y="6396335"/>
            <a:ext cx="4115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show bottom 8 b; rest 0’s)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B58228-15A9-8841-976E-DBA067794A76}"/>
              </a:ext>
            </a:extLst>
          </p:cNvPr>
          <p:cNvSpPr txBox="1"/>
          <p:nvPr/>
        </p:nvSpPr>
        <p:spPr>
          <a:xfrm>
            <a:off x="6276429" y="911631"/>
            <a:ext cx="1925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Value BRAM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C39DA0-EA11-A345-B3C9-7E79FDA19168}"/>
              </a:ext>
            </a:extLst>
          </p:cNvPr>
          <p:cNvSpPr txBox="1"/>
          <p:nvPr/>
        </p:nvSpPr>
        <p:spPr>
          <a:xfrm>
            <a:off x="122543" y="925826"/>
            <a:ext cx="3382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Key[17:9] Match BRAM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C99E7-B285-A444-A59F-4EE6C0910B79}"/>
              </a:ext>
            </a:extLst>
          </p:cNvPr>
          <p:cNvSpPr txBox="1"/>
          <p:nvPr/>
        </p:nvSpPr>
        <p:spPr>
          <a:xfrm>
            <a:off x="36451" y="3629892"/>
            <a:ext cx="321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Key[8:0] Match BRAM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3778AC-90D4-2548-86B2-236622E1B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639" y="4800601"/>
            <a:ext cx="2912344" cy="201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155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1598467-B27C-984B-BFA2-B7B2A2A0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What does </a:t>
            </a:r>
            <a:r>
              <a:rPr lang="en-US" dirty="0" err="1">
                <a:solidFill>
                  <a:srgbClr val="FF0000"/>
                </a:solidFill>
              </a:rPr>
              <a:t>binary_encode</a:t>
            </a:r>
            <a:r>
              <a:rPr lang="en-US" dirty="0">
                <a:solidFill>
                  <a:srgbClr val="FF0000"/>
                </a:solidFill>
              </a:rPr>
              <a:t> do?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569A59-808B-2448-8D10-1C6FD5785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binary_encode</a:t>
            </a:r>
            <a:r>
              <a:rPr lang="en-US" dirty="0"/>
              <a:t>(0000000…010000)=0x40</a:t>
            </a:r>
          </a:p>
          <a:p>
            <a:r>
              <a:rPr lang="en-US" dirty="0"/>
              <a:t>10000…0 </a:t>
            </a:r>
            <a:r>
              <a:rPr lang="en-US" dirty="0">
                <a:sym typeface="Wingdings" pitchFamily="2" charset="2"/>
              </a:rPr>
              <a:t> 71</a:t>
            </a:r>
          </a:p>
          <a:p>
            <a:r>
              <a:rPr lang="en-US" dirty="0"/>
              <a:t>0000…01 </a:t>
            </a:r>
            <a:r>
              <a:rPr lang="en-US" dirty="0">
                <a:sym typeface="Wingdings" pitchFamily="2" charset="2"/>
              </a:rPr>
              <a:t> 0</a:t>
            </a:r>
          </a:p>
          <a:p>
            <a:r>
              <a:rPr lang="en-US" dirty="0">
                <a:sym typeface="Wingdings" pitchFamily="2" charset="2"/>
              </a:rPr>
              <a:t>0000…010  1</a:t>
            </a:r>
          </a:p>
          <a:p>
            <a:r>
              <a:rPr lang="en-US" dirty="0">
                <a:sym typeface="Wingdings" pitchFamily="2" charset="2"/>
              </a:rPr>
              <a:t>for (</a:t>
            </a:r>
            <a:r>
              <a:rPr lang="en-US" dirty="0" err="1">
                <a:sym typeface="Wingdings" pitchFamily="2" charset="2"/>
              </a:rPr>
              <a:t>i</a:t>
            </a:r>
            <a:r>
              <a:rPr lang="en-US" dirty="0">
                <a:sym typeface="Wingdings" pitchFamily="2" charset="2"/>
              </a:rPr>
              <a:t>=0&lt;</a:t>
            </a:r>
            <a:r>
              <a:rPr lang="en-US" dirty="0" err="1">
                <a:sym typeface="Wingdings" pitchFamily="2" charset="2"/>
              </a:rPr>
              <a:t>i</a:t>
            </a:r>
            <a:r>
              <a:rPr lang="en-US" dirty="0">
                <a:sym typeface="Wingdings" pitchFamily="2" charset="2"/>
              </a:rPr>
              <a:t>&lt;72;i++)</a:t>
            </a:r>
          </a:p>
          <a:p>
            <a:pPr lvl="1"/>
            <a:r>
              <a:rPr lang="en-US" dirty="0"/>
              <a:t>If (bit[</a:t>
            </a:r>
            <a:r>
              <a:rPr lang="en-US" dirty="0" err="1"/>
              <a:t>i</a:t>
            </a:r>
            <a:r>
              <a:rPr lang="en-US" dirty="0"/>
              <a:t>]==1) return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Return(MISS); // if not find (all 0’s) </a:t>
            </a:r>
          </a:p>
          <a:p>
            <a:r>
              <a:rPr lang="en-US" dirty="0"/>
              <a:t>Technicalities – maybe check only one 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B7BEA-F736-D74A-A0A0-1AD964B64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E0C68-223C-6542-B3BF-A6E0E4480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1D593-8ACC-044C-B494-230EE3891E5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143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032B60C-3116-6F47-A3C4-5D656FB0E2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Class Ended Here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2FA8986-0064-934B-98DE-764DAF6CBD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F7500-8F41-724C-95C4-F7C2C9B34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75DFDA-B974-2C4D-A0F5-F982801B2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577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Software Map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2, 3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Bits in unencoded (decoded) message?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8b char</a:t>
            </a:r>
          </a:p>
          <a:p>
            <a:r>
              <a:rPr lang="en-US" dirty="0">
                <a:solidFill>
                  <a:srgbClr val="FF6600"/>
                </a:solidFill>
              </a:rPr>
              <a:t>Bits for encoded message?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9b for character 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1 bit to say is a character, then 8b char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And 9b for &lt;</a:t>
            </a:r>
            <a:r>
              <a:rPr lang="en-US" dirty="0" err="1">
                <a:solidFill>
                  <a:srgbClr val="FF6600"/>
                </a:solidFill>
              </a:rPr>
              <a:t>x,y</a:t>
            </a:r>
            <a:r>
              <a:rPr lang="en-US" dirty="0">
                <a:solidFill>
                  <a:srgbClr val="FF6600"/>
                </a:solidFill>
              </a:rPr>
              <a:t>&gt; pair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1 bit char, 4b for each of x and 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2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abstraction</a:t>
            </a:r>
          </a:p>
          <a:p>
            <a:pPr lvl="1"/>
            <a:r>
              <a:rPr lang="en-US" dirty="0"/>
              <a:t>void </a:t>
            </a:r>
            <a:r>
              <a:rPr lang="en-US" dirty="0" err="1"/>
              <a:t>insert(key,value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value </a:t>
            </a:r>
            <a:r>
              <a:rPr lang="en-US" dirty="0" err="1"/>
              <a:t>lookup(key</a:t>
            </a:r>
            <a:r>
              <a:rPr lang="en-US" dirty="0"/>
              <a:t>); </a:t>
            </a:r>
          </a:p>
          <a:p>
            <a:r>
              <a:rPr lang="en-US" dirty="0"/>
              <a:t>Will typically have many different implementations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capacity of 4096 </a:t>
            </a:r>
          </a:p>
          <a:p>
            <a:r>
              <a:rPr lang="en-US" dirty="0"/>
              <a:t>How many memory accesses needed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fail?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succeed (on average)?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762"/>
            <a:ext cx="7772400" cy="1143000"/>
          </a:xfrm>
        </p:spPr>
        <p:txBody>
          <a:bodyPr/>
          <a:lstStyle/>
          <a:p>
            <a:r>
              <a:rPr lang="en-US" dirty="0"/>
              <a:t>Tree Map (</a:t>
            </a:r>
            <a:r>
              <a:rPr lang="en-US" dirty="0" err="1"/>
              <a:t>Preclass</a:t>
            </a:r>
            <a:r>
              <a:rPr lang="en-US" dirty="0"/>
              <a:t> 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4114800"/>
          </a:xfrm>
        </p:spPr>
        <p:txBody>
          <a:bodyPr/>
          <a:lstStyle/>
          <a:p>
            <a:r>
              <a:rPr lang="en-US" dirty="0"/>
              <a:t>Build search tree</a:t>
            </a:r>
          </a:p>
          <a:p>
            <a:r>
              <a:rPr lang="en-US" dirty="0"/>
              <a:t>Walk down tree</a:t>
            </a:r>
          </a:p>
          <a:p>
            <a:r>
              <a:rPr lang="en-US" dirty="0"/>
              <a:t>For a capacity of 4096, </a:t>
            </a:r>
            <a:br>
              <a:rPr lang="en-US" dirty="0"/>
            </a:br>
            <a:r>
              <a:rPr lang="en-US" dirty="0"/>
              <a:t>assume balanced…</a:t>
            </a:r>
          </a:p>
          <a:p>
            <a:r>
              <a:rPr lang="en-US" dirty="0"/>
              <a:t>How many tree nodes visited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fail?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When lookup succeed (on average)?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7E3F98-7192-BC40-9E11-F9410F45C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395" y="1143000"/>
            <a:ext cx="4684123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ADEA-67D1-8647-A724-7B7D197BF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71" y="342900"/>
            <a:ext cx="7772400" cy="1143000"/>
          </a:xfrm>
        </p:spPr>
        <p:txBody>
          <a:bodyPr/>
          <a:lstStyle/>
          <a:p>
            <a:r>
              <a:rPr lang="en-US" dirty="0"/>
              <a:t>Tree Map LZW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2D88-E2C4-2442-8557-2DF375DF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65" y="1600200"/>
            <a:ext cx="7772400" cy="4114800"/>
          </a:xfrm>
        </p:spPr>
        <p:txBody>
          <a:bodyPr/>
          <a:lstStyle/>
          <a:p>
            <a:r>
              <a:rPr lang="en-US" dirty="0"/>
              <a:t>Each character requires log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dict</a:t>
            </a:r>
            <a:r>
              <a:rPr lang="en-US" dirty="0"/>
              <a:t>) lookups</a:t>
            </a:r>
          </a:p>
          <a:p>
            <a:pPr lvl="1"/>
            <a:r>
              <a:rPr lang="en-US" dirty="0"/>
              <a:t>12 for 4096</a:t>
            </a:r>
          </a:p>
          <a:p>
            <a:r>
              <a:rPr lang="en-US" dirty="0"/>
              <a:t>Each internal tree node hold </a:t>
            </a:r>
          </a:p>
          <a:p>
            <a:pPr lvl="1"/>
            <a:r>
              <a:rPr lang="en-US" dirty="0"/>
              <a:t>Key (20b for LZW), value (12b), and 2 pointers (12b)</a:t>
            </a:r>
          </a:p>
          <a:p>
            <a:pPr lvl="1"/>
            <a:r>
              <a:rPr lang="en-US" dirty="0"/>
              <a:t>7B</a:t>
            </a:r>
          </a:p>
          <a:p>
            <a:r>
              <a:rPr lang="en-US" dirty="0"/>
              <a:t>Total nodes 4K*2</a:t>
            </a:r>
          </a:p>
          <a:p>
            <a:r>
              <a:rPr lang="en-US" dirty="0"/>
              <a:t>Need 14 BRAMs for 4K chunk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FB942-155C-2C48-B032-EA557C629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3A4A0-04FB-AC4F-83E6-CB1E6C381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1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Insert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maintain balance</a:t>
            </a:r>
          </a:p>
          <a:p>
            <a:r>
              <a:rPr lang="en-US" dirty="0"/>
              <a:t>Doable with </a:t>
            </a:r>
            <a:r>
              <a:rPr lang="en-US" dirty="0" err="1"/>
              <a:t>O(log(N</a:t>
            </a:r>
            <a:r>
              <a:rPr lang="en-US" dirty="0"/>
              <a:t>)) insert</a:t>
            </a:r>
          </a:p>
          <a:p>
            <a:pPr lvl="1"/>
            <a:r>
              <a:rPr lang="en-US" dirty="0"/>
              <a:t>Tricky</a:t>
            </a:r>
          </a:p>
          <a:p>
            <a:pPr lvl="1"/>
            <a:r>
              <a:rPr lang="en-US" dirty="0"/>
              <a:t>See Red-Black Tree</a:t>
            </a:r>
          </a:p>
          <a:p>
            <a:pPr lvl="2"/>
            <a:r>
              <a:rPr lang="en-US" dirty="0">
                <a:hlinkClick r:id="rId2"/>
              </a:rPr>
              <a:t>https://en.wikipedia.org/wiki/Red–black_tree</a:t>
            </a:r>
            <a:endParaRPr lang="en-US" dirty="0"/>
          </a:p>
          <a:p>
            <a:pPr lvl="2"/>
            <a:r>
              <a:rPr lang="en-US" dirty="0">
                <a:hlinkClick r:id="rId3"/>
              </a:rPr>
              <a:t>https://www.geeksforgeeks.org/red-black-tree-set-1-introduction-2/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0EBF-0515-F140-9D44-E74D3365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Chunk LZW Search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1E2D45-288F-EE46-A5AE-F1AC02FD3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26687"/>
              </p:ext>
            </p:extLst>
          </p:nvPr>
        </p:nvGraphicFramePr>
        <p:xfrm>
          <a:off x="685800" y="1981200"/>
          <a:ext cx="7772400" cy="308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5060654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80010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25756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2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Brute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Dense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1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Full </a:t>
                      </a:r>
                      <a:r>
                        <a:rPr lang="en-US" dirty="0" err="1"/>
                        <a:t>Assoc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2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Tree with Hybrid</a:t>
                      </a:r>
                    </a:p>
                    <a:p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(still to come)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2"/>
                          </a:solidFill>
                        </a:rPr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>
                          <a:solidFill>
                            <a:schemeClr val="bg2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45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5574A-D66E-4447-A499-5081D800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B6521-5189-184B-9723-B9507E24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8F8C0-7676-E740-9007-302FB2EC9ECA}"/>
              </a:ext>
            </a:extLst>
          </p:cNvPr>
          <p:cNvSpPr txBox="1"/>
          <p:nvPr/>
        </p:nvSpPr>
        <p:spPr>
          <a:xfrm>
            <a:off x="2473487" y="5479087"/>
            <a:ext cx="47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36Kb BRAMs on ZU3EG = 216</a:t>
            </a:r>
          </a:p>
        </p:txBody>
      </p:sp>
    </p:spTree>
    <p:extLst>
      <p:ext uri="{BB962C8B-B14F-4D97-AF65-F5344CB8AC3E}">
        <p14:creationId xmlns:p14="http://schemas.microsoft.com/office/powerpoint/2010/main" val="14328898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6D0C2F-5047-2740-872B-58DDE51E1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Hash Tables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B64808-D493-B04E-8092-A0E97927F1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9B168-CA53-AC45-A7C7-88A7F3DF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A4E4D-8116-8549-A6EA-03D5E3F4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102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Performance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Would prefer not to search</a:t>
            </a:r>
          </a:p>
          <a:p>
            <a:r>
              <a:rPr lang="en-US" dirty="0"/>
              <a:t>Want to do better than log</a:t>
            </a:r>
            <a:r>
              <a:rPr lang="en-US" baseline="-25000" dirty="0"/>
              <a:t>2</a:t>
            </a:r>
            <a:r>
              <a:rPr lang="en-US" dirty="0"/>
              <a:t>(N) time</a:t>
            </a:r>
          </a:p>
          <a:p>
            <a:r>
              <a:rPr lang="en-US" dirty="0"/>
              <a:t>Direct lookup in arrays (memory)</a:t>
            </a:r>
            <a:br>
              <a:rPr lang="en-US" dirty="0"/>
            </a:br>
            <a:r>
              <a:rPr lang="en-US" dirty="0"/>
              <a:t> is good…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967805"/>
            <a:ext cx="7772400" cy="4114800"/>
          </a:xfrm>
        </p:spPr>
        <p:txBody>
          <a:bodyPr/>
          <a:lstStyle/>
          <a:p>
            <a:r>
              <a:rPr lang="en-US" dirty="0"/>
              <a:t>Attempt to turn into direct lookup</a:t>
            </a:r>
          </a:p>
          <a:p>
            <a:r>
              <a:rPr lang="en-US" dirty="0"/>
              <a:t>Compute some function of key </a:t>
            </a:r>
          </a:p>
          <a:p>
            <a:pPr lvl="1"/>
            <a:r>
              <a:rPr lang="en-US" dirty="0"/>
              <a:t>A hash</a:t>
            </a:r>
          </a:p>
          <a:p>
            <a:r>
              <a:rPr lang="en-US" dirty="0"/>
              <a:t>Perform lookup at that point</a:t>
            </a:r>
          </a:p>
          <a:p>
            <a:r>
              <a:rPr lang="en-US" dirty="0"/>
              <a:t>If hash maps a single entry</a:t>
            </a:r>
            <a:br>
              <a:rPr lang="en-US" dirty="0"/>
            </a:br>
            <a:r>
              <a:rPr lang="en-US" dirty="0"/>
              <a:t>(or no entry)</a:t>
            </a:r>
          </a:p>
          <a:p>
            <a:pPr lvl="1"/>
            <a:r>
              <a:rPr lang="en-US" dirty="0"/>
              <a:t>Great, got direct lookup</a:t>
            </a:r>
          </a:p>
          <a:p>
            <a:pPr lvl="2"/>
            <a:r>
              <a:rPr lang="en-US" dirty="0"/>
              <a:t>Like sparse table case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489288" y="1057870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lookup_key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60371" y="4801394"/>
            <a:ext cx="233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match_key</a:t>
            </a:r>
            <a:r>
              <a:rPr lang="en-US" dirty="0"/>
              <a:t>, value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F1B2A9-E6F7-F448-B2EF-FD772EA436F2}"/>
              </a:ext>
            </a:extLst>
          </p:cNvPr>
          <p:cNvSpPr txBox="1"/>
          <p:nvPr/>
        </p:nvSpPr>
        <p:spPr>
          <a:xfrm>
            <a:off x="5756281" y="5523636"/>
            <a:ext cx="3466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Miss =</a:t>
            </a:r>
          </a:p>
          <a:p>
            <a:r>
              <a:rPr lang="en-US" dirty="0"/>
              <a:t>(</a:t>
            </a:r>
            <a:r>
              <a:rPr lang="en-US" dirty="0" err="1"/>
              <a:t>match_key</a:t>
            </a:r>
            <a:r>
              <a:rPr lang="en-US" dirty="0"/>
              <a:t>!=</a:t>
            </a:r>
            <a:r>
              <a:rPr lang="en-US" dirty="0" err="1"/>
              <a:t>lookup_key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8a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Average number of entries per hash when N &gt; HASH_CAPACITY?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Concrete example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N= 4096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HASH_CAPACITY=256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data already sent as the dictionary</a:t>
            </a:r>
          </a:p>
          <a:p>
            <a:pPr lvl="1"/>
            <a:r>
              <a:rPr lang="en-US" dirty="0"/>
              <a:t>Give short names to things in dictionary</a:t>
            </a:r>
          </a:p>
          <a:p>
            <a:pPr lvl="1"/>
            <a:r>
              <a:rPr lang="en-US" dirty="0"/>
              <a:t>Don’t need to pre-arrange dictionary</a:t>
            </a:r>
          </a:p>
          <a:p>
            <a:pPr lvl="1"/>
            <a:r>
              <a:rPr lang="en-US" dirty="0"/>
              <a:t>Adapt to common phrases/idioms in a particular document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3211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" y="1905000"/>
            <a:ext cx="7772400" cy="4114800"/>
          </a:xfrm>
        </p:spPr>
        <p:txBody>
          <a:bodyPr/>
          <a:lstStyle/>
          <a:p>
            <a:r>
              <a:rPr lang="en-US" dirty="0"/>
              <a:t>Attempt to turn into direct lookup</a:t>
            </a:r>
          </a:p>
          <a:p>
            <a:r>
              <a:rPr lang="en-US" dirty="0"/>
              <a:t>Compute some function of key </a:t>
            </a:r>
          </a:p>
          <a:p>
            <a:pPr lvl="1"/>
            <a:r>
              <a:rPr lang="en-US" dirty="0"/>
              <a:t>A hash</a:t>
            </a:r>
          </a:p>
          <a:p>
            <a:r>
              <a:rPr lang="en-US" dirty="0"/>
              <a:t>Perform lookup at that point</a:t>
            </a:r>
          </a:p>
          <a:p>
            <a:r>
              <a:rPr lang="en-US" dirty="0"/>
              <a:t>Typically, prepared for several keys to map to same hash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call it a bucket</a:t>
            </a:r>
            <a:endParaRPr lang="en-US" dirty="0"/>
          </a:p>
          <a:p>
            <a:pPr lvl="1"/>
            <a:r>
              <a:rPr lang="en-US" dirty="0"/>
              <a:t>Keep list or tree of things in each bucket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507013" y="1119539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lookup_key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59912" y="4907340"/>
            <a:ext cx="15311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Bucket =</a:t>
            </a:r>
          </a:p>
          <a:p>
            <a:r>
              <a:rPr lang="en-US" dirty="0"/>
              <a:t>   &lt;k1,v1&gt;,</a:t>
            </a:r>
          </a:p>
          <a:p>
            <a:r>
              <a:rPr lang="en-US" dirty="0"/>
              <a:t>   &lt;k2,v2&gt;,</a:t>
            </a:r>
          </a:p>
          <a:p>
            <a:r>
              <a:rPr lang="en-US" dirty="0"/>
              <a:t>   &lt;k3,v3&gt;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some function of key </a:t>
            </a:r>
          </a:p>
          <a:p>
            <a:pPr lvl="1"/>
            <a:r>
              <a:rPr lang="en-US" dirty="0"/>
              <a:t>A hash</a:t>
            </a:r>
          </a:p>
          <a:p>
            <a:r>
              <a:rPr lang="en-US" dirty="0"/>
              <a:t>Perform lookup at that point</a:t>
            </a:r>
          </a:p>
          <a:p>
            <a:r>
              <a:rPr lang="en-US" dirty="0"/>
              <a:t>Find bucket with small number of entries</a:t>
            </a:r>
          </a:p>
          <a:p>
            <a:pPr lvl="1"/>
            <a:r>
              <a:rPr lang="en-US" dirty="0"/>
              <a:t>Searching that bucket easier</a:t>
            </a:r>
          </a:p>
          <a:p>
            <a:pPr lvl="1"/>
            <a:r>
              <a:rPr lang="en-US" dirty="0"/>
              <a:t>…but no absolute guarantee on </a:t>
            </a:r>
            <a:br>
              <a:rPr lang="en-US" dirty="0"/>
            </a:br>
            <a:r>
              <a:rPr lang="en-US" dirty="0"/>
              <a:t>maximum bucket size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CFC7CEA-01B7-584C-9824-81C7BCD638A1}"/>
              </a:ext>
            </a:extLst>
          </p:cNvPr>
          <p:cNvSpPr txBox="1"/>
          <p:nvPr/>
        </p:nvSpPr>
        <p:spPr>
          <a:xfrm>
            <a:off x="7559912" y="4907340"/>
            <a:ext cx="15311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Bucket =</a:t>
            </a:r>
          </a:p>
          <a:p>
            <a:r>
              <a:rPr lang="en-US" dirty="0"/>
              <a:t>   &lt;k1,v1&gt;,</a:t>
            </a:r>
          </a:p>
          <a:p>
            <a:r>
              <a:rPr lang="en-US" dirty="0"/>
              <a:t>   &lt;k2,v2&gt;,</a:t>
            </a:r>
          </a:p>
          <a:p>
            <a:r>
              <a:rPr lang="en-US" dirty="0"/>
              <a:t>   &lt;k3,v3&gt;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EEA61E-40F2-CD44-A7CC-FA472B5075E7}"/>
              </a:ext>
            </a:extLst>
          </p:cNvPr>
          <p:cNvSpPr txBox="1"/>
          <p:nvPr/>
        </p:nvSpPr>
        <p:spPr>
          <a:xfrm>
            <a:off x="7507013" y="1119539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lookup_key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8b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Probability of conflict if N&lt;&lt;HASH_CAPACITY 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Concrete example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N=4096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HASH_CAPACITY=409600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Impact of HASH_CAPACITY on average bucket size?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6D0C2F-5047-2740-872B-58DDE51E1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Hardware Hash Tables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3B64808-D493-B04E-8092-A0E97927F1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9B168-CA53-AC45-A7C7-88A7F3DF1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A4E4D-8116-8549-A6EA-03D5E3F4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AE9BF7-296B-7647-ADF9-458A0C1564C0}"/>
              </a:ext>
            </a:extLst>
          </p:cNvPr>
          <p:cNvSpPr txBox="1"/>
          <p:nvPr/>
        </p:nvSpPr>
        <p:spPr>
          <a:xfrm>
            <a:off x="3460958" y="5177135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  <a:hlinkClick r:id="rId2" action="ppaction://hlinksldjump"/>
              </a:rPr>
              <a:t>Skip to </a:t>
            </a:r>
            <a:r>
              <a:rPr lang="en-US" dirty="0" err="1">
                <a:latin typeface="+mn-lt"/>
                <a:hlinkClick r:id="rId2" action="ppaction://hlinksldjump"/>
              </a:rPr>
              <a:t>wrapup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577259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889E-2784-1A4F-AB3C-A4A4C44CD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Hash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B5ADB-72AE-3D4B-8701-1F074D5FE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5486400" cy="4114800"/>
          </a:xfrm>
        </p:spPr>
        <p:txBody>
          <a:bodyPr/>
          <a:lstStyle/>
          <a:p>
            <a:r>
              <a:rPr lang="en-US" dirty="0"/>
              <a:t>Want to avoid variable size buckets</a:t>
            </a:r>
          </a:p>
          <a:p>
            <a:pPr lvl="1"/>
            <a:r>
              <a:rPr lang="en-US" dirty="0"/>
              <a:t>So can read in one lookup</a:t>
            </a:r>
          </a:p>
          <a:p>
            <a:pPr lvl="2"/>
            <a:r>
              <a:rPr lang="en-US" dirty="0"/>
              <a:t>Can make wider for some fixed number of slots</a:t>
            </a:r>
          </a:p>
          <a:p>
            <a:pPr lvl="1"/>
            <a:r>
              <a:rPr lang="en-US" dirty="0"/>
              <a:t>So can resolve in one cycle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57C0B-6CC3-FB4B-8542-C1343F42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A35046-9728-724D-83F6-0D9E05BC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A17D46-8DBA-EB4C-A966-8A60BB8F7169}"/>
              </a:ext>
            </a:extLst>
          </p:cNvPr>
          <p:cNvSpPr/>
          <p:nvPr/>
        </p:nvSpPr>
        <p:spPr bwMode="auto">
          <a:xfrm>
            <a:off x="8153400" y="1981200"/>
            <a:ext cx="838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hash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D9C9E4-F8BF-9D4E-A4C2-F185B3E416E4}"/>
              </a:ext>
            </a:extLst>
          </p:cNvPr>
          <p:cNvSpPr/>
          <p:nvPr/>
        </p:nvSpPr>
        <p:spPr bwMode="auto">
          <a:xfrm>
            <a:off x="8077200" y="2971800"/>
            <a:ext cx="1066800" cy="1447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Mem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339407-6A09-7842-9E4C-0C08FBD33C1E}"/>
              </a:ext>
            </a:extLst>
          </p:cNvPr>
          <p:cNvCxnSpPr>
            <a:endCxn id="6" idx="0"/>
          </p:cNvCxnSpPr>
          <p:nvPr/>
        </p:nvCxnSpPr>
        <p:spPr bwMode="auto">
          <a:xfrm rot="16200000" flipH="1">
            <a:off x="8362950" y="1771650"/>
            <a:ext cx="3810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34ED4C-584B-B24E-B990-472576A1522F}"/>
              </a:ext>
            </a:extLst>
          </p:cNvPr>
          <p:cNvCxnSpPr>
            <a:stCxn id="7" idx="2"/>
          </p:cNvCxnSpPr>
          <p:nvPr/>
        </p:nvCxnSpPr>
        <p:spPr bwMode="auto">
          <a:xfrm rot="5400000">
            <a:off x="8420100" y="4610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4FE41F-C92C-D640-BDDC-7B6C85647AA8}"/>
              </a:ext>
            </a:extLst>
          </p:cNvPr>
          <p:cNvCxnSpPr>
            <a:stCxn id="6" idx="2"/>
            <a:endCxn id="7" idx="0"/>
          </p:cNvCxnSpPr>
          <p:nvPr/>
        </p:nvCxnSpPr>
        <p:spPr bwMode="auto">
          <a:xfrm rot="16200000" flipH="1">
            <a:off x="8324850" y="2686050"/>
            <a:ext cx="533400" cy="3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D74AA33-69C5-EA47-8B12-E9D8A4DAA46A}"/>
              </a:ext>
            </a:extLst>
          </p:cNvPr>
          <p:cNvSpPr txBox="1"/>
          <p:nvPr/>
        </p:nvSpPr>
        <p:spPr>
          <a:xfrm>
            <a:off x="7559912" y="4907340"/>
            <a:ext cx="15311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Bucket =</a:t>
            </a:r>
          </a:p>
          <a:p>
            <a:r>
              <a:rPr lang="en-US" dirty="0"/>
              <a:t>   &lt;k1,v1&gt;,</a:t>
            </a:r>
          </a:p>
          <a:p>
            <a:r>
              <a:rPr lang="en-US" dirty="0"/>
              <a:t>   &lt;k2,v2&gt;,</a:t>
            </a:r>
          </a:p>
          <a:p>
            <a:r>
              <a:rPr lang="en-US" dirty="0"/>
              <a:t>   &lt;k3,v3&gt;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D2EA5-FFD0-B041-9503-E027137A6079}"/>
              </a:ext>
            </a:extLst>
          </p:cNvPr>
          <p:cNvSpPr txBox="1"/>
          <p:nvPr/>
        </p:nvSpPr>
        <p:spPr>
          <a:xfrm>
            <a:off x="7507013" y="1119539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lookup_key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6360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4531B-8F74-B041-91E3-6CF68E186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Size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2850B-3A18-D74C-92DE-EF5D941BC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/>
              <a:t>Look at what the distribution looks like for number of entries</a:t>
            </a:r>
          </a:p>
          <a:p>
            <a:endParaRPr lang="en-US" dirty="0"/>
          </a:p>
          <a:p>
            <a:r>
              <a:rPr lang="en-US" dirty="0"/>
              <a:t>N – number of entries</a:t>
            </a:r>
          </a:p>
          <a:p>
            <a:r>
              <a:rPr lang="en-US" dirty="0"/>
              <a:t>C – HASH_CAPACITY</a:t>
            </a:r>
          </a:p>
          <a:p>
            <a:r>
              <a:rPr lang="en-US" dirty="0"/>
              <a:t>m – number of items in a slot</a:t>
            </a:r>
          </a:p>
          <a:p>
            <a:endParaRPr lang="en-US" dirty="0"/>
          </a:p>
          <a:p>
            <a:r>
              <a:rPr lang="en-US" dirty="0"/>
              <a:t>Compute distribution for each bucket size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942AD-F5F9-CA45-97DA-B688BC99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C01CA-7B02-2243-91ED-933ABC61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997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9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2667000"/>
          <a:ext cx="7772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>
                          <a:sym typeface="Wingdings"/>
                        </a:rPr>
                        <a:t>m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C=4096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905000"/>
            <a:ext cx="1208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N=1024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67000" y="4724400"/>
          <a:ext cx="403606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2" name="Equation" r:id="rId3" imgW="1244600" imgH="444500" progId="Equation.3">
                  <p:embed/>
                </p:oleObj>
              </mc:Choice>
              <mc:Fallback>
                <p:oleObj name="Equation" r:id="rId3" imgW="12446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724400"/>
                        <a:ext cx="4036060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9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2667000"/>
          <a:ext cx="7772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>
                          <a:sym typeface="Wingdings"/>
                        </a:rPr>
                        <a:t>m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C=2048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C=4096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0.00013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1905000"/>
            <a:ext cx="1208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N=1024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667000" y="4724400"/>
          <a:ext cx="403606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65" name="Equation" r:id="rId3" imgW="1244600" imgH="444500" progId="Equation.3">
                  <p:embed/>
                </p:oleObj>
              </mc:Choice>
              <mc:Fallback>
                <p:oleObj name="Equation" r:id="rId3" imgW="12446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724400"/>
                        <a:ext cx="4036060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tune hash parameters to control distribution</a:t>
            </a:r>
          </a:p>
          <a:p>
            <a:r>
              <a:rPr lang="en-US" dirty="0"/>
              <a:t>Spend more memory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smaller buckets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less work finding things in buckets</a:t>
            </a:r>
          </a:p>
          <a:p>
            <a:pPr lvl="1"/>
            <a:r>
              <a:rPr lang="en-US" dirty="0">
                <a:sym typeface="Wingdings"/>
              </a:rPr>
              <a:t>Memory-Time tradeoff</a:t>
            </a:r>
          </a:p>
          <a:p>
            <a:r>
              <a:rPr lang="en-US" dirty="0">
                <a:sym typeface="Wingdings"/>
              </a:rPr>
              <a:t>Still have possibility of large buckets</a:t>
            </a:r>
          </a:p>
          <a:p>
            <a:pPr lvl="1"/>
            <a:r>
              <a:rPr lang="en-US" dirty="0">
                <a:sym typeface="Wingdings"/>
              </a:rPr>
              <a:t>…but probability is 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F7CA2-FE0E-8340-A156-174FCB57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C324A-3157-FA43-B103-30F2723B0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Hash mostly works</a:t>
            </a:r>
          </a:p>
          <a:p>
            <a:r>
              <a:rPr lang="en-US" dirty="0"/>
              <a:t>Engineer hash to hold most cases</a:t>
            </a:r>
          </a:p>
          <a:p>
            <a:pPr lvl="1"/>
            <a:r>
              <a:rPr lang="en-US" dirty="0"/>
              <a:t>Combination of </a:t>
            </a:r>
          </a:p>
          <a:p>
            <a:pPr lvl="2"/>
            <a:r>
              <a:rPr lang="en-US" dirty="0" err="1"/>
              <a:t>sparcity</a:t>
            </a:r>
            <a:r>
              <a:rPr lang="en-US" dirty="0"/>
              <a:t> (entries&gt;N)</a:t>
            </a:r>
          </a:p>
          <a:p>
            <a:pPr lvl="2"/>
            <a:r>
              <a:rPr lang="en-US" dirty="0"/>
              <a:t>Hold multiple entries per hash value</a:t>
            </a:r>
          </a:p>
          <a:p>
            <a:r>
              <a:rPr lang="en-US" dirty="0"/>
              <a:t>Few cases that overflow</a:t>
            </a:r>
          </a:p>
          <a:p>
            <a:pPr lvl="1"/>
            <a:r>
              <a:rPr lang="en-US" dirty="0"/>
              <a:t>Store in small fully associative memory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2626D-2C3D-164B-90DB-8018E0AD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EAF7B-D7EA-FC45-A927-E318DB36A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7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Greedy simplification</a:t>
            </a:r>
          </a:p>
          <a:p>
            <a:pPr lvl="1"/>
            <a:r>
              <a:rPr lang="en-US" dirty="0"/>
              <a:t>Encode by successively selecting the longest match between the head of the remaining string to send and the current window</a:t>
            </a:r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24025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Hybrid </a:t>
            </a:r>
            <a:r>
              <a:rPr lang="en-US" dirty="0" err="1"/>
              <a:t>Hash+Assoc</a:t>
            </a:r>
            <a:r>
              <a:rPr lang="en-US" dirty="0"/>
              <a:t>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362B06-9A06-AF4B-AF81-19D6A780B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00" y="1513668"/>
            <a:ext cx="3505200" cy="504986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7472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2ED-8C6D-204B-9A5E-B275FFA7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24566"/>
            <a:ext cx="7772400" cy="1143000"/>
          </a:xfrm>
        </p:spPr>
        <p:txBody>
          <a:bodyPr/>
          <a:lstStyle/>
          <a:p>
            <a:r>
              <a:rPr lang="en-US" dirty="0"/>
              <a:t>LZW 4K Chunk Hybrid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0D47E-0DA1-054F-900D-CBDFE7A7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1221390"/>
            <a:ext cx="7772400" cy="4114800"/>
          </a:xfrm>
        </p:spPr>
        <p:txBody>
          <a:bodyPr/>
          <a:lstStyle/>
          <a:p>
            <a:r>
              <a:rPr lang="en-US" dirty="0"/>
              <a:t>72 entry assoc. match</a:t>
            </a:r>
          </a:p>
          <a:p>
            <a:pPr lvl="1"/>
            <a:r>
              <a:rPr lang="en-US" dirty="0">
                <a:solidFill>
                  <a:srgbClr val="BF00FA"/>
                </a:solidFill>
              </a:rPr>
              <a:t>needs 3 match BRAMs + 1 data BRAM</a:t>
            </a:r>
          </a:p>
          <a:p>
            <a:pPr lvl="1"/>
            <a:r>
              <a:rPr lang="en-US" dirty="0"/>
              <a:t>Associative match 20b key</a:t>
            </a:r>
          </a:p>
          <a:p>
            <a:pPr lvl="1"/>
            <a:r>
              <a:rPr lang="en-US" dirty="0"/>
              <a:t>72 entries  (72/4096=1.7% for 4096)</a:t>
            </a:r>
          </a:p>
          <a:p>
            <a:r>
              <a:rPr lang="en-US" dirty="0"/>
              <a:t>So, can hold ~1% conflicts in 4K hash</a:t>
            </a:r>
          </a:p>
          <a:p>
            <a:r>
              <a:rPr lang="en-US" dirty="0"/>
              <a:t>Hash N=4096, C=16384, m=2, store 3</a:t>
            </a:r>
          </a:p>
          <a:p>
            <a:pPr lvl="1"/>
            <a:r>
              <a:rPr lang="en-US" dirty="0" err="1"/>
              <a:t>Prob</a:t>
            </a:r>
            <a:r>
              <a:rPr lang="en-US" dirty="0"/>
              <a:t> 3+: &lt;1% (see table 1024, 4096)</a:t>
            </a:r>
          </a:p>
          <a:p>
            <a:pPr lvl="1"/>
            <a:r>
              <a:rPr lang="en-US" dirty="0"/>
              <a:t>20b key+12b value=4B per entry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16384*3*4B=4*3*4 BRAMs</a:t>
            </a:r>
          </a:p>
          <a:p>
            <a:r>
              <a:rPr lang="en-US" dirty="0">
                <a:solidFill>
                  <a:schemeClr val="accent2"/>
                </a:solidFill>
              </a:rPr>
              <a:t>48</a:t>
            </a:r>
            <a:r>
              <a:rPr lang="en-US" dirty="0"/>
              <a:t>+</a:t>
            </a:r>
            <a:r>
              <a:rPr lang="en-US" dirty="0">
                <a:solidFill>
                  <a:srgbClr val="BF00FA"/>
                </a:solidFill>
              </a:rPr>
              <a:t>4</a:t>
            </a:r>
            <a:r>
              <a:rPr lang="en-US" dirty="0"/>
              <a:t>=52 BRAMs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EA7BB-09F0-E64A-86CB-C8297EA52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424A1-C3D6-0342-B248-6D0AE98E1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81</a:t>
            </a:fld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1C32DD4C-970A-5E46-9B67-CB5484762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47841" y="152400"/>
            <a:ext cx="1687317" cy="24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761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279B-7B12-2147-8192-1E7AF7B91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9E03F-D3D2-5E42-A40B-529014761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/>
              <a:t>Previous example illustrative</a:t>
            </a:r>
          </a:p>
          <a:p>
            <a:pPr lvl="1"/>
            <a:r>
              <a:rPr lang="en-US" dirty="0"/>
              <a:t>Not necessarily optimal (explore parameters)</a:t>
            </a:r>
          </a:p>
          <a:p>
            <a:r>
              <a:rPr lang="en-US" dirty="0"/>
              <a:t>May be able to do better with multiple hashes</a:t>
            </a:r>
          </a:p>
          <a:p>
            <a:pPr lvl="1"/>
            <a:r>
              <a:rPr lang="en-US" dirty="0"/>
              <a:t>See Dhawan reading paper</a:t>
            </a:r>
          </a:p>
          <a:p>
            <a:pPr lvl="1"/>
            <a:r>
              <a:rPr lang="en-US" dirty="0"/>
              <a:t>May need to use that design in hybrid configuration with assoc. memory like previous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B1475-013B-B340-A5E3-4409115D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E0C6B-4D86-FB48-8F0D-C25F19DD2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1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16A17-87E2-E048-92BA-B9E07D64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3E40B-16EF-334A-BC04-312DE83A3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 to compute these lookup hashes for hardware fast</a:t>
            </a:r>
          </a:p>
          <a:p>
            <a:pPr lvl="1"/>
            <a:r>
              <a:rPr lang="en-US" dirty="0"/>
              <a:t>In a single cycle to keep II down for LZW</a:t>
            </a:r>
          </a:p>
          <a:p>
            <a:pPr lvl="1"/>
            <a:r>
              <a:rPr lang="en-US" dirty="0"/>
              <a:t>Can </a:t>
            </a:r>
            <a:r>
              <a:rPr lang="en-US" dirty="0" err="1"/>
              <a:t>xor</a:t>
            </a:r>
            <a:r>
              <a:rPr lang="en-US" dirty="0"/>
              <a:t>-together a set of bits quickly in hardware</a:t>
            </a:r>
          </a:p>
          <a:p>
            <a:pPr lvl="2"/>
            <a:r>
              <a:rPr lang="en-US" dirty="0"/>
              <a:t>Any 6-bits for one output bit in a single 6-LUT</a:t>
            </a:r>
          </a:p>
          <a:p>
            <a:pPr lvl="2"/>
            <a:r>
              <a:rPr lang="en-US" dirty="0"/>
              <a:t>Means capacity must be power-of-2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F195C-6C78-2D45-B460-62F5D6B6E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62CB9-9239-374C-9764-470A4F1E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832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70EBF-0515-F140-9D44-E74D3365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4K Chunk LZW Search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1E2D45-288F-EE46-A5AE-F1AC02FD3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725751"/>
              </p:ext>
            </p:extLst>
          </p:nvPr>
        </p:nvGraphicFramePr>
        <p:xfrm>
          <a:off x="685800" y="1981200"/>
          <a:ext cx="77724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5060654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7800105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257568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62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Brute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741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Dense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01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Full </a:t>
                      </a:r>
                      <a:r>
                        <a:rPr lang="en-US" dirty="0" err="1"/>
                        <a:t>Assoc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822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502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Tree with Hybrid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65453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5574A-D66E-4447-A499-5081D800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B6521-5189-184B-9723-B9507E24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D8F8C0-7676-E740-9007-302FB2EC9ECA}"/>
              </a:ext>
            </a:extLst>
          </p:cNvPr>
          <p:cNvSpPr txBox="1"/>
          <p:nvPr/>
        </p:nvSpPr>
        <p:spPr>
          <a:xfrm>
            <a:off x="2473487" y="5479087"/>
            <a:ext cx="473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36Kb BRAMs on ZU3EG = 216</a:t>
            </a:r>
          </a:p>
        </p:txBody>
      </p:sp>
    </p:spTree>
    <p:extLst>
      <p:ext uri="{BB962C8B-B14F-4D97-AF65-F5344CB8AC3E}">
        <p14:creationId xmlns:p14="http://schemas.microsoft.com/office/powerpoint/2010/main" val="156581490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077200" cy="4648200"/>
          </a:xfrm>
        </p:spPr>
        <p:txBody>
          <a:bodyPr/>
          <a:lstStyle/>
          <a:p>
            <a:r>
              <a:rPr lang="en-US" dirty="0"/>
              <a:t>Sparse, near O(1) Map access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Hash Table</a:t>
            </a:r>
          </a:p>
          <a:p>
            <a:r>
              <a:rPr lang="en-US" dirty="0">
                <a:sym typeface="Wingdings"/>
              </a:rPr>
              <a:t>Rich design space for engineering associative map solutions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2020 --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86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 (including HW6)</a:t>
            </a:r>
          </a:p>
          <a:p>
            <a:r>
              <a:rPr lang="en-US" dirty="0">
                <a:sym typeface="Wingdings"/>
              </a:rPr>
              <a:t>Reading for Wednesday on Web</a:t>
            </a:r>
          </a:p>
          <a:p>
            <a:r>
              <a:rPr lang="en-US" dirty="0">
                <a:sym typeface="Wingdings"/>
              </a:rPr>
              <a:t>First project milestone due Friday</a:t>
            </a:r>
          </a:p>
          <a:p>
            <a:pPr lvl="1"/>
            <a:r>
              <a:rPr lang="en-US" dirty="0">
                <a:sym typeface="Wingdings"/>
              </a:rPr>
              <a:t>Including teaming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data to send</a:t>
            </a:r>
          </a:p>
          <a:p>
            <a:pPr lvl="1"/>
            <a:r>
              <a:rPr lang="en-US" dirty="0"/>
              <a:t>Find largest match in window of data sent</a:t>
            </a:r>
          </a:p>
          <a:p>
            <a:pPr lvl="1"/>
            <a:r>
              <a:rPr lang="en-US" dirty="0"/>
              <a:t>If length too small (length=1)</a:t>
            </a:r>
          </a:p>
          <a:p>
            <a:pPr lvl="2"/>
            <a:r>
              <a:rPr lang="en-US" dirty="0"/>
              <a:t>Send character </a:t>
            </a:r>
          </a:p>
          <a:p>
            <a:pPr lvl="1"/>
            <a:r>
              <a:rPr lang="en-US" dirty="0"/>
              <a:t>Else</a:t>
            </a:r>
          </a:p>
          <a:p>
            <a:pPr lvl="2"/>
            <a:r>
              <a:rPr lang="en-US" dirty="0"/>
              <a:t>Send &lt;</a:t>
            </a:r>
            <a:r>
              <a:rPr lang="en-US" dirty="0" err="1"/>
              <a:t>x,y</a:t>
            </a:r>
            <a:r>
              <a:rPr lang="en-US" dirty="0"/>
              <a:t>&gt; = &lt;match-</a:t>
            </a:r>
            <a:r>
              <a:rPr lang="en-US" dirty="0" err="1"/>
              <a:t>pos,length</a:t>
            </a:r>
            <a:r>
              <a:rPr lang="en-US" dirty="0"/>
              <a:t>&gt;</a:t>
            </a:r>
          </a:p>
          <a:p>
            <a:pPr lvl="1"/>
            <a:r>
              <a:rPr lang="en-US" dirty="0"/>
              <a:t>Add data encoded into sent window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2020 --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B098-6DAF-8B47-8866-9F920D46E3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3050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55516</TotalTime>
  <Words>4003</Words>
  <Application>Microsoft Macintosh PowerPoint</Application>
  <PresentationFormat>On-screen Show (4:3)</PresentationFormat>
  <Paragraphs>1349</Paragraphs>
  <Slides>86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2" baseType="lpstr">
      <vt:lpstr>Arial</vt:lpstr>
      <vt:lpstr>Courier</vt:lpstr>
      <vt:lpstr>Times New Roman</vt:lpstr>
      <vt:lpstr>Wingdings</vt:lpstr>
      <vt:lpstr>Blank Presentation</vt:lpstr>
      <vt:lpstr>Equation</vt:lpstr>
      <vt:lpstr>ESE532: System-on-a-Chip Architecture</vt:lpstr>
      <vt:lpstr>Today</vt:lpstr>
      <vt:lpstr>Message</vt:lpstr>
      <vt:lpstr>Part 1:  LZW Compression Lempel-Ziv-Welch</vt:lpstr>
      <vt:lpstr>Preclass 1</vt:lpstr>
      <vt:lpstr>Preclass 2, 3</vt:lpstr>
      <vt:lpstr>Idea</vt:lpstr>
      <vt:lpstr>Encoding</vt:lpstr>
      <vt:lpstr>Algorithm Concept</vt:lpstr>
      <vt:lpstr>Preclass 4</vt:lpstr>
      <vt:lpstr>Idea</vt:lpstr>
      <vt:lpstr>Idea</vt:lpstr>
      <vt:lpstr>Idea</vt:lpstr>
      <vt:lpstr>Idea</vt:lpstr>
      <vt:lpstr>Tree Example</vt:lpstr>
      <vt:lpstr>Tree Algorithm</vt:lpstr>
      <vt:lpstr>Tree Example</vt:lpstr>
      <vt:lpstr>Large Memory Implementation</vt:lpstr>
      <vt:lpstr>Tree Example</vt:lpstr>
      <vt:lpstr>Large Table for Tree</vt:lpstr>
      <vt:lpstr>Memory Tree Algorithm</vt:lpstr>
      <vt:lpstr>Memory Tree Algorithm</vt:lpstr>
      <vt:lpstr>Memory Tree Algorithm</vt:lpstr>
      <vt:lpstr>Compact Memory</vt:lpstr>
      <vt:lpstr>Compact Memory</vt:lpstr>
      <vt:lpstr>LZW So Far – 4KB chunks</vt:lpstr>
      <vt:lpstr>Associative Memories</vt:lpstr>
      <vt:lpstr>Associative Memory</vt:lpstr>
      <vt:lpstr>Deduplicate</vt:lpstr>
      <vt:lpstr>Deduplication Architecture</vt:lpstr>
      <vt:lpstr>Custom Hardware  Associative Memory</vt:lpstr>
      <vt:lpstr>Memory Block Review</vt:lpstr>
      <vt:lpstr>Address Blocks</vt:lpstr>
      <vt:lpstr>Address Blocks</vt:lpstr>
      <vt:lpstr>Memory Block Associative</vt:lpstr>
      <vt:lpstr>Programmable Key</vt:lpstr>
      <vt:lpstr>Contrast  Assoc. and Dense Memory</vt:lpstr>
      <vt:lpstr>Associative Memory Bank</vt:lpstr>
      <vt:lpstr>Programmable Key</vt:lpstr>
      <vt:lpstr>Associative Memory Bank</vt:lpstr>
      <vt:lpstr>Associative Memory Bank</vt:lpstr>
      <vt:lpstr>Associate Memory Cost</vt:lpstr>
      <vt:lpstr>Associate Memory Cost</vt:lpstr>
      <vt:lpstr>FPGA</vt:lpstr>
      <vt:lpstr>Assoc. Mem from BRAM</vt:lpstr>
      <vt:lpstr>BRAM Associative Memory</vt:lpstr>
      <vt:lpstr>BRAM Associative Memory</vt:lpstr>
      <vt:lpstr>Associative Memory Cost</vt:lpstr>
      <vt:lpstr>Example Stored Values</vt:lpstr>
      <vt:lpstr>Memory Contents</vt:lpstr>
      <vt:lpstr>Code Snippet</vt:lpstr>
      <vt:lpstr>How Lookup Work?</vt:lpstr>
      <vt:lpstr>Code Snippet</vt:lpstr>
      <vt:lpstr>Memory Contents</vt:lpstr>
      <vt:lpstr>Add another entry</vt:lpstr>
      <vt:lpstr>Memory Contents</vt:lpstr>
      <vt:lpstr>What does binary_encode do?</vt:lpstr>
      <vt:lpstr>Class Ended Here</vt:lpstr>
      <vt:lpstr>Software Map</vt:lpstr>
      <vt:lpstr>Software Map</vt:lpstr>
      <vt:lpstr>Preclass 6</vt:lpstr>
      <vt:lpstr>Tree Map (Preclass 7)</vt:lpstr>
      <vt:lpstr>Tree Map LZW</vt:lpstr>
      <vt:lpstr>Tree Insert</vt:lpstr>
      <vt:lpstr>4K Chunk LZW Search</vt:lpstr>
      <vt:lpstr>Hash Tables</vt:lpstr>
      <vt:lpstr>High Performance Map</vt:lpstr>
      <vt:lpstr>Hash Table</vt:lpstr>
      <vt:lpstr>Preclass 8a</vt:lpstr>
      <vt:lpstr>Hash Table</vt:lpstr>
      <vt:lpstr>Hash Table</vt:lpstr>
      <vt:lpstr>Preclass 8b</vt:lpstr>
      <vt:lpstr>Hardware Hash Tables</vt:lpstr>
      <vt:lpstr>Hardware Hash</vt:lpstr>
      <vt:lpstr>Hash Size Distribution</vt:lpstr>
      <vt:lpstr>Preclass 9</vt:lpstr>
      <vt:lpstr>Preclass 9</vt:lpstr>
      <vt:lpstr>Hash</vt:lpstr>
      <vt:lpstr>Idea</vt:lpstr>
      <vt:lpstr>Hybrid Hash+Assoc.</vt:lpstr>
      <vt:lpstr>LZW 4K Chunk Hybrid</vt:lpstr>
      <vt:lpstr>Further Optimization</vt:lpstr>
      <vt:lpstr>Hash Complexity</vt:lpstr>
      <vt:lpstr>4K Chunk LZW Search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247</cp:revision>
  <cp:lastPrinted>2020-11-02T14:54:55Z</cp:lastPrinted>
  <dcterms:created xsi:type="dcterms:W3CDTF">2017-10-18T12:49:09Z</dcterms:created>
  <dcterms:modified xsi:type="dcterms:W3CDTF">2020-11-02T17:06:07Z</dcterms:modified>
</cp:coreProperties>
</file>