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381" r:id="rId36"/>
    <p:sldId id="429" r:id="rId37"/>
    <p:sldId id="382" r:id="rId38"/>
    <p:sldId id="431" r:id="rId39"/>
    <p:sldId id="383" r:id="rId40"/>
    <p:sldId id="432" r:id="rId41"/>
    <p:sldId id="389" r:id="rId42"/>
    <p:sldId id="374" r:id="rId43"/>
    <p:sldId id="420" r:id="rId44"/>
    <p:sldId id="421" r:id="rId45"/>
    <p:sldId id="375" r:id="rId46"/>
    <p:sldId id="376" r:id="rId47"/>
    <p:sldId id="377" r:id="rId48"/>
    <p:sldId id="422" r:id="rId49"/>
    <p:sldId id="423" r:id="rId50"/>
    <p:sldId id="424" r:id="rId51"/>
    <p:sldId id="427" r:id="rId52"/>
    <p:sldId id="428" r:id="rId53"/>
    <p:sldId id="378" r:id="rId54"/>
    <p:sldId id="403" r:id="rId55"/>
    <p:sldId id="404" r:id="rId56"/>
    <p:sldId id="405" r:id="rId57"/>
    <p:sldId id="406" r:id="rId58"/>
    <p:sldId id="426" r:id="rId59"/>
    <p:sldId id="379" r:id="rId60"/>
    <p:sldId id="438" r:id="rId61"/>
    <p:sldId id="350" r:id="rId62"/>
    <p:sldId id="301" r:id="rId63"/>
    <p:sldId id="33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19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580132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9,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181600"/>
            <a:ext cx="5389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Lecture start 10:35am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feedback linked to syllabus)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system?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2: Broader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developing a complete solution</a:t>
            </a:r>
          </a:p>
          <a:p>
            <a:pPr lvl="2"/>
            <a:r>
              <a:rPr lang="en-US" dirty="0"/>
              <a:t>less effort than developing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Z=T1*E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T4=T2+T3</a:t>
            </a:r>
          </a:p>
          <a:p>
            <a:pPr>
              <a:buNone/>
            </a:pPr>
            <a:r>
              <a:rPr lang="en-US" dirty="0"/>
              <a:t>Y=C+T4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1: Key Terms and Concepts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2: Broader view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3:  Time and Space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4: Limits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And Critical Path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89855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0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FAED291-B341-0E41-8721-5035EF5C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526122"/>
            <a:ext cx="5638800" cy="44003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B1230-0E9C-6643-A833-3AD9244C0E39}"/>
              </a:ext>
            </a:extLst>
          </p:cNvPr>
          <p:cNvSpPr txBox="1"/>
          <p:nvPr/>
        </p:nvSpPr>
        <p:spPr>
          <a:xfrm>
            <a:off x="6760638" y="3013501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Point</a:t>
            </a:r>
          </a:p>
          <a:p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 err="1">
                <a:solidFill>
                  <a:srgbClr val="FF0000"/>
                </a:solidFill>
              </a:rPr>
              <a:t>mul</a:t>
            </a:r>
            <a:r>
              <a:rPr lang="en-US" dirty="0">
                <a:solidFill>
                  <a:srgbClr val="FF0000"/>
                </a:solidFill>
              </a:rPr>
              <a:t>, 2 add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Limits</a:t>
            </a:r>
          </a:p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than LB</a:t>
                </a:r>
              </a:p>
              <a:p>
                <a:pPr lvl="1"/>
                <a:r>
                  <a:rPr lang="en-US" dirty="0"/>
                  <a:t>Must be smaller than UB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495800"/>
              </a:xfrm>
              <a:blipFill>
                <a:blip r:embed="rId2"/>
                <a:stretch>
                  <a:fillRect l="-1631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 xmlns=""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9613-921C-6544-B94D-E481633A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105400"/>
          </a:xfrm>
        </p:spPr>
        <p:txBody>
          <a:bodyPr/>
          <a:lstStyle/>
          <a:p>
            <a:r>
              <a:rPr lang="en-US" dirty="0"/>
              <a:t>Task: wash &amp; dry 30 shirts</a:t>
            </a:r>
          </a:p>
          <a:p>
            <a:r>
              <a:rPr lang="en-US" dirty="0"/>
              <a:t>Washer: 10 shirts/30 min.</a:t>
            </a:r>
          </a:p>
          <a:p>
            <a:r>
              <a:rPr lang="en-US" dirty="0"/>
              <a:t>Dryer: 10 shirts/60 min.</a:t>
            </a:r>
          </a:p>
          <a:p>
            <a:r>
              <a:rPr lang="en-US" dirty="0"/>
              <a:t>2 Washers, 2 Dryers</a:t>
            </a:r>
          </a:p>
          <a:p>
            <a:r>
              <a:rPr lang="en-US" dirty="0"/>
              <a:t>W--&gt;D  CP=90 minutes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</a:t>
                </a:r>
              </a:p>
              <a:p>
                <a:r>
                  <a:rPr lang="en-US" dirty="0"/>
                  <a:t>Washer Bound:  </a:t>
                </a:r>
              </a:p>
              <a:p>
                <a:pPr lvl="1"/>
                <a:r>
                  <a:rPr lang="en-US" dirty="0"/>
                  <a:t>WB=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/2 </m:t>
                        </m:r>
                        <m:r>
                          <m:rPr>
                            <m:nor/>
                          </m:rPr>
                          <a:rPr lang="en-US" dirty="0"/>
                          <m:t>washers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washer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30 min = 60 min</a:t>
                </a:r>
              </a:p>
              <a:p>
                <a:r>
                  <a:rPr lang="en-US" dirty="0"/>
                  <a:t>Dryer</a:t>
                </a:r>
              </a:p>
              <a:p>
                <a:pPr lvl="1"/>
                <a:r>
                  <a:rPr lang="en-US" dirty="0"/>
                  <a:t>DB=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(30 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/2 </m:t>
                        </m:r>
                        <m:r>
                          <m:rPr>
                            <m:nor/>
                          </m:rPr>
                          <a:rPr lang="en-US" dirty="0"/>
                          <m:t>dryers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/>
                          <m:t> 10 </m:t>
                        </m:r>
                        <m:r>
                          <m:rPr>
                            <m:nor/>
                          </m:rPr>
                          <a:rPr lang="en-US" dirty="0"/>
                          <m:t>shirts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dryer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/>
                  <a:t>60 min = 120 minutes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772400" cy="5410200"/>
              </a:xfrm>
              <a:blipFill>
                <a:blip r:embed="rId2"/>
                <a:stretch>
                  <a:fillRect l="-1961" t="-1171" r="-163" b="-18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769-2D3E-A84A-8726-FE84E7D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Washer-Dryer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</p:spPr>
            <p:txBody>
              <a:bodyPr/>
              <a:lstStyle/>
              <a:p>
                <a:r>
                  <a:rPr lang="en-US" dirty="0"/>
                  <a:t>Task: wash &amp; dry 30 shirts   </a:t>
                </a:r>
                <a:r>
                  <a:rPr lang="en-US" dirty="0">
                    <a:solidFill>
                      <a:schemeClr val="accent2"/>
                    </a:solidFill>
                  </a:rPr>
                  <a:t>CP=90 min</a:t>
                </a:r>
              </a:p>
              <a:p>
                <a:r>
                  <a:rPr lang="en-US" dirty="0"/>
                  <a:t>Washer: 10 shirts/30 min.</a:t>
                </a:r>
              </a:p>
              <a:p>
                <a:r>
                  <a:rPr lang="en-US" dirty="0"/>
                  <a:t>Dryer: 10 shirts/60 min.</a:t>
                </a:r>
              </a:p>
              <a:p>
                <a:r>
                  <a:rPr lang="en-US" dirty="0"/>
                  <a:t>2 Washers, 2 Dryers          </a:t>
                </a:r>
                <a:r>
                  <a:rPr lang="en-US" dirty="0">
                    <a:solidFill>
                      <a:schemeClr val="accent2"/>
                    </a:solidFill>
                  </a:rPr>
                  <a:t>RB=120 min</a:t>
                </a:r>
              </a:p>
              <a:p>
                <a:r>
                  <a:rPr lang="en-US" dirty="0"/>
                  <a:t>Max(90,60,120)=120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𝑇𝑎𝑠𝑘𝑇𝑖𝑚𝑒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TaskTime</a:t>
                </a:r>
                <a:r>
                  <a:rPr lang="en-US" dirty="0">
                    <a:ea typeface="Cambria Math" panose="02040503050406030204" pitchFamily="18" charset="0"/>
                  </a:rPr>
                  <a:t>: 150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0 start 2 washes 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30 start 2 dryers; start 1 wash 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90 </a:t>
                </a:r>
                <a:r>
                  <a:rPr lang="en-US" dirty="0">
                    <a:ea typeface="Cambria Math" panose="02040503050406030204" pitchFamily="18" charset="0"/>
                  </a:rPr>
                  <a:t>finish 2 dryers; start last dryer load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150 </a:t>
                </a:r>
                <a:r>
                  <a:rPr lang="en-US" dirty="0">
                    <a:ea typeface="Cambria Math" panose="02040503050406030204" pitchFamily="18" charset="0"/>
                  </a:rPr>
                  <a:t>finish last dryer load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7D9613-921C-6544-B94D-E481633A6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4504"/>
                <a:ext cx="7772400" cy="5410200"/>
              </a:xfrm>
              <a:blipFill>
                <a:blip r:embed="rId2"/>
                <a:stretch>
                  <a:fillRect l="-1961" t="-1405" r="-163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F84A-737A-B246-A762-EB995C9B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1BB95-7BDD-CA43-B883-ED26F75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C93E-20F8-1847-916F-F116B8C1F1B7}"/>
              </a:ext>
            </a:extLst>
          </p:cNvPr>
          <p:cNvSpPr txBox="1"/>
          <p:nvPr/>
        </p:nvSpPr>
        <p:spPr>
          <a:xfrm>
            <a:off x="203375" y="5650801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Either one (CP,RB) can be limit.  Check both.</a:t>
            </a:r>
          </a:p>
          <a:p>
            <a:r>
              <a:rPr lang="en-US" dirty="0">
                <a:latin typeface="+mn-lt"/>
              </a:rPr>
              <a:t>In general, independent </a:t>
            </a:r>
            <a:r>
              <a:rPr lang="en-US" dirty="0">
                <a:latin typeface="+mn-lt"/>
                <a:sym typeface="Wingdings" pitchFamily="2" charset="2"/>
              </a:rPr>
              <a:t> relation depends on task.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CEC-29CB-864A-BB8A-A554A6C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telling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8200-4981-FD45-92E2-11EAE90D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CP&lt;RB</a:t>
            </a:r>
          </a:p>
          <a:p>
            <a:pPr lvl="1"/>
            <a:r>
              <a:rPr lang="en-US" dirty="0"/>
              <a:t>Adding resources (space) may be effective at reducing latency</a:t>
            </a:r>
          </a:p>
          <a:p>
            <a:r>
              <a:rPr lang="en-US" dirty="0"/>
              <a:t>If RB&lt;CP</a:t>
            </a:r>
          </a:p>
          <a:p>
            <a:pPr lvl="1"/>
            <a:r>
              <a:rPr lang="en-US" dirty="0"/>
              <a:t>Adding resources (space) will not reduce latency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6CE3-DC77-D34A-9F83-837C07F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E4D-D818-D24B-ADA0-723D7BC0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9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out</a:t>
            </a:r>
          </a:p>
          <a:p>
            <a:pPr lvl="1"/>
            <a:r>
              <a:rPr lang="en-US" dirty="0"/>
              <a:t>Partner assignment (will add tonight)</a:t>
            </a:r>
            <a:br>
              <a:rPr lang="en-US" dirty="0"/>
            </a:br>
            <a:r>
              <a:rPr lang="en-US" dirty="0"/>
              <a:t>(see canvas)</a:t>
            </a:r>
          </a:p>
          <a:p>
            <a:endParaRPr lang="en-US" dirty="0"/>
          </a:p>
          <a:p>
            <a:r>
              <a:rPr lang="en-US" dirty="0"/>
              <a:t>Remember feedback</a:t>
            </a:r>
          </a:p>
          <a:p>
            <a:endParaRPr lang="en-US" dirty="0"/>
          </a:p>
          <a:p>
            <a:r>
              <a:rPr lang="en-US" dirty="0"/>
              <a:t>Remaining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Spring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39098</TotalTime>
  <Words>2632</Words>
  <Application>Microsoft Macintosh PowerPoint</Application>
  <PresentationFormat>On-screen Show (4:3)</PresentationFormat>
  <Paragraphs>702</Paragraphs>
  <Slides>63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Cambria Math</vt:lpstr>
      <vt:lpstr>Symbol</vt:lpstr>
      <vt:lpstr>Times New Roman</vt:lpstr>
      <vt:lpstr>Wingdings</vt:lpstr>
      <vt:lpstr>Blank Presentation</vt:lpstr>
      <vt:lpstr>ESE532: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Computation as Graph</vt:lpstr>
      <vt:lpstr>Schedule 3 mul, 2 add</vt:lpstr>
      <vt:lpstr>Computation as Graph</vt:lpstr>
      <vt:lpstr>Schedule 2 mul, 1 add</vt:lpstr>
      <vt:lpstr>Computation as Graph</vt:lpstr>
      <vt:lpstr>Schedule 1 mul, 1 add</vt:lpstr>
      <vt:lpstr>Space-Time Graph</vt:lpstr>
      <vt:lpstr>Two Bounds</vt:lpstr>
      <vt:lpstr>Problem</vt:lpstr>
      <vt:lpstr>Bounds</vt:lpstr>
      <vt:lpstr>Bounds</vt:lpstr>
      <vt:lpstr>Critical Path Lower Bound</vt:lpstr>
      <vt:lpstr>Resource Capacity Lower Bound</vt:lpstr>
      <vt:lpstr>Multiple Resource Types</vt:lpstr>
      <vt:lpstr>For Single Resource Type</vt:lpstr>
      <vt:lpstr>Washer-Dryer Bounds</vt:lpstr>
      <vt:lpstr>Washer-Dryer Bounds</vt:lpstr>
      <vt:lpstr>Washer-Dryer Bounds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What are the telling us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163</cp:revision>
  <cp:lastPrinted>2020-09-08T14:40:50Z</cp:lastPrinted>
  <dcterms:created xsi:type="dcterms:W3CDTF">2018-09-21T18:19:39Z</dcterms:created>
  <dcterms:modified xsi:type="dcterms:W3CDTF">2020-09-09T16:03:48Z</dcterms:modified>
</cp:coreProperties>
</file>