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381" r:id="rId2"/>
    <p:sldId id="382" r:id="rId3"/>
    <p:sldId id="383" r:id="rId4"/>
    <p:sldId id="441" r:id="rId5"/>
    <p:sldId id="442" r:id="rId6"/>
    <p:sldId id="443" r:id="rId7"/>
    <p:sldId id="444" r:id="rId8"/>
    <p:sldId id="445" r:id="rId9"/>
    <p:sldId id="468" r:id="rId10"/>
    <p:sldId id="446" r:id="rId11"/>
    <p:sldId id="469" r:id="rId12"/>
    <p:sldId id="433" r:id="rId13"/>
    <p:sldId id="447" r:id="rId14"/>
    <p:sldId id="448" r:id="rId15"/>
    <p:sldId id="449" r:id="rId16"/>
    <p:sldId id="450" r:id="rId17"/>
    <p:sldId id="440" r:id="rId18"/>
    <p:sldId id="451" r:id="rId19"/>
    <p:sldId id="452" r:id="rId20"/>
    <p:sldId id="454" r:id="rId21"/>
    <p:sldId id="453" r:id="rId22"/>
    <p:sldId id="456" r:id="rId23"/>
    <p:sldId id="474" r:id="rId24"/>
    <p:sldId id="475" r:id="rId25"/>
    <p:sldId id="262" r:id="rId26"/>
    <p:sldId id="470" r:id="rId27"/>
    <p:sldId id="304" r:id="rId28"/>
    <p:sldId id="263" r:id="rId29"/>
    <p:sldId id="264" r:id="rId30"/>
    <p:sldId id="266" r:id="rId31"/>
    <p:sldId id="471" r:id="rId32"/>
    <p:sldId id="267" r:id="rId33"/>
    <p:sldId id="269" r:id="rId34"/>
    <p:sldId id="270" r:id="rId35"/>
    <p:sldId id="286" r:id="rId36"/>
    <p:sldId id="481" r:id="rId37"/>
    <p:sldId id="287" r:id="rId38"/>
    <p:sldId id="482" r:id="rId39"/>
    <p:sldId id="457" r:id="rId40"/>
    <p:sldId id="458" r:id="rId41"/>
    <p:sldId id="459" r:id="rId42"/>
    <p:sldId id="455" r:id="rId43"/>
    <p:sldId id="460" r:id="rId44"/>
    <p:sldId id="461" r:id="rId45"/>
    <p:sldId id="462" r:id="rId46"/>
    <p:sldId id="463" r:id="rId47"/>
    <p:sldId id="464" r:id="rId48"/>
    <p:sldId id="465" r:id="rId49"/>
    <p:sldId id="466" r:id="rId50"/>
    <p:sldId id="479" r:id="rId51"/>
    <p:sldId id="467" r:id="rId52"/>
    <p:sldId id="476" r:id="rId53"/>
    <p:sldId id="472" r:id="rId54"/>
    <p:sldId id="478" r:id="rId55"/>
    <p:sldId id="299" r:id="rId56"/>
    <p:sldId id="300" r:id="rId57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F6600"/>
    <a:srgbClr val="FF0000"/>
    <a:srgbClr val="BF00FA"/>
    <a:srgbClr val="009900"/>
    <a:srgbClr val="FFFF00"/>
    <a:srgbClr val="FFCC66"/>
    <a:srgbClr val="99FF99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847" autoAdjust="0"/>
    <p:restoredTop sz="94729" autoAdjust="0"/>
  </p:normalViewPr>
  <p:slideViewPr>
    <p:cSldViewPr>
      <p:cViewPr varScale="1">
        <p:scale>
          <a:sx n="105" d="100"/>
          <a:sy n="105" d="100"/>
        </p:scale>
        <p:origin x="1024" y="1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endParaRPr 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fld id="{30C01E42-ABD8-EA44-9CAE-6B80BEC7AA5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fld id="{0D55D7D4-95B1-2C43-8C33-5CC94E21247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6F246D-ADFF-C344-9314-6489685E6A90}" type="slidenum">
              <a:rPr lang="en-US"/>
              <a:pPr/>
              <a:t>25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9342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95DC14-BC95-954C-82F2-1DB809D5B20D}" type="slidenum">
              <a:rPr lang="en-US"/>
              <a:pPr/>
              <a:t>37</a:t>
            </a:fld>
            <a:endParaRPr 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9096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55D7D4-95B1-2C43-8C33-5CC94E212476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7339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BAF12A-604A-AB4D-A1D0-30E5816FCBEB}" type="slidenum">
              <a:rPr lang="en-US"/>
              <a:pPr/>
              <a:t>55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56" tIns="48328" rIns="96656" bIns="48328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0FEE5E-49C2-F247-A6A5-FE703B123AA5}" type="slidenum">
              <a:rPr lang="en-US"/>
              <a:pPr/>
              <a:t>56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8CB4C5-40AD-0D41-9D69-6583909D0D2D}" type="slidenum">
              <a:rPr lang="en-US"/>
              <a:pPr/>
              <a:t>27</a:t>
            </a:fld>
            <a:endParaRPr 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758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8CB4C5-40AD-0D41-9D69-6583909D0D2D}" type="slidenum">
              <a:rPr lang="en-US"/>
              <a:pPr/>
              <a:t>28</a:t>
            </a:fld>
            <a:endParaRPr 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135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95DC14-BC95-954C-82F2-1DB809D5B20D}" type="slidenum">
              <a:rPr lang="en-US"/>
              <a:pPr/>
              <a:t>29</a:t>
            </a:fld>
            <a:endParaRPr 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691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BBBFC2-AA0F-944B-8A33-D82D6F2FD73A}" type="slidenum">
              <a:rPr lang="en-US"/>
              <a:pPr/>
              <a:t>30</a:t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907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BBBFC2-AA0F-944B-8A33-D82D6F2FD73A}" type="slidenum">
              <a:rPr lang="en-US"/>
              <a:pPr/>
              <a:t>31</a:t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6614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715880-1A69-834D-A1A2-A5D1C86003B7}" type="slidenum">
              <a:rPr lang="en-US"/>
              <a:pPr/>
              <a:t>32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2458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9C2319-39DF-454D-87A6-F2D5854C0151}" type="slidenum">
              <a:rPr lang="en-US"/>
              <a:pPr/>
              <a:t>33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0692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98AA86-4070-9E4F-83CF-90F0FB824C47}" type="slidenum">
              <a:rPr lang="en-US"/>
              <a:pPr/>
              <a:t>34</a:t>
            </a:fld>
            <a:endParaRPr lang="en-US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77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2020 --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513AE9D-CBE0-3341-962F-AA55D33A01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2020 --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DDE0466-8914-AA47-9101-097FB8DA3B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2020 --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54E29A1-061B-3F45-9FEB-DDB3E5A56F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2020 --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14D6331-A7F4-8A4C-85DD-5ED2264266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2020 --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E900AE-33EB-4B44-A210-A459697512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2020 -- DeHon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883F1A2-0E21-3245-8003-930CE49615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2020 -- DeHon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8C097EA-9F3D-1D4C-B69A-9C7CDAAB5C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2020 -- DeHon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0C1D593-8ACC-044C-B494-230EE3891E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2020 -- DeHon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F9FFC49-41D8-8A43-847F-7BD0DD7105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2020 -- DeHon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97FEA8B-6C58-734B-B26A-3B8F41F6BF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2020 -- DeHon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E5DA2A5-4AC9-AE45-A09B-4CD0CE02AB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77000"/>
            <a:ext cx="3505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6600"/>
                </a:solidFill>
                <a:latin typeface="+mn-lt"/>
              </a:defRPr>
            </a:lvl1pPr>
          </a:lstStyle>
          <a:p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400">
                <a:latin typeface="+mn-lt"/>
              </a:defRPr>
            </a:lvl1pPr>
          </a:lstStyle>
          <a:p>
            <a:fld id="{672E3D69-622D-0143-A778-90B17198F9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4AF2E4-C780-3047-9B22-3CF860E98A49}" type="slidenum">
              <a:rPr lang="en-US" smtClean="0">
                <a:latin typeface="Times New Roman" pitchFamily="1" charset="0"/>
              </a:rPr>
              <a:pPr/>
              <a:t>1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33400"/>
            <a:ext cx="80010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ESE532: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System-on-a-Chip Architecture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429000"/>
            <a:ext cx="7924800" cy="17526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Day 20:  November 11, 2020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Verification 2</a:t>
            </a:r>
          </a:p>
        </p:txBody>
      </p:sp>
      <p:pic>
        <p:nvPicPr>
          <p:cNvPr id="16390" name="Picture 5" descr="penn_logo_nona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5867400"/>
            <a:ext cx="29527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A2BD3-7FC8-374D-AB91-D108A7F4A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a Requirement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C254A-1BBD-164E-BDA6-253B338D2E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s=</a:t>
            </a:r>
            <a:r>
              <a:rPr lang="en-US" dirty="0" err="1">
                <a:latin typeface="Courier" pitchFamily="2" charset="0"/>
              </a:rPr>
              <a:t>packetsum</a:t>
            </a:r>
            <a:r>
              <a:rPr lang="en-US" dirty="0">
                <a:latin typeface="Courier" pitchFamily="2" charset="0"/>
              </a:rPr>
              <a:t>(p);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l=</a:t>
            </a:r>
            <a:r>
              <a:rPr lang="en-US" dirty="0" err="1">
                <a:latin typeface="Courier" pitchFamily="2" charset="0"/>
              </a:rPr>
              <a:t>packetlen</a:t>
            </a:r>
            <a:r>
              <a:rPr lang="en-US" dirty="0">
                <a:latin typeface="Courier" pitchFamily="2" charset="0"/>
              </a:rPr>
              <a:t>(p);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assert(l!=0);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res=divide(</a:t>
            </a:r>
            <a:r>
              <a:rPr lang="en-US" dirty="0" err="1">
                <a:latin typeface="Courier" pitchFamily="2" charset="0"/>
              </a:rPr>
              <a:t>s,l</a:t>
            </a:r>
            <a:r>
              <a:rPr lang="en-US" dirty="0">
                <a:latin typeface="Courier" pitchFamily="2" charset="0"/>
              </a:rPr>
              <a:t>);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47A08-DF73-6F4E-8676-EDD63FA10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37436F-93A1-CA44-8067-64529E26D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3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46981-58EA-3149-A9B2-16CF3DA9B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E85E0C-58A2-554A-A027-A8D3D86F4E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What must be true of </a:t>
            </a:r>
            <a:r>
              <a:rPr lang="en-US" dirty="0" err="1">
                <a:solidFill>
                  <a:srgbClr val="FF6600"/>
                </a:solidFill>
                <a:latin typeface="Courier" pitchFamily="2" charset="0"/>
              </a:rPr>
              <a:t>my_array</a:t>
            </a:r>
            <a:r>
              <a:rPr lang="en-US" dirty="0">
                <a:solidFill>
                  <a:srgbClr val="FF6600"/>
                </a:solidFill>
                <a:latin typeface="Courier" pitchFamily="2" charset="0"/>
              </a:rPr>
              <a:t>[</a:t>
            </a:r>
            <a:r>
              <a:rPr lang="en-US" dirty="0" err="1">
                <a:solidFill>
                  <a:srgbClr val="FF6600"/>
                </a:solidFill>
                <a:latin typeface="Courier" pitchFamily="2" charset="0"/>
              </a:rPr>
              <a:t>loc</a:t>
            </a:r>
            <a:r>
              <a:rPr lang="en-US" dirty="0">
                <a:solidFill>
                  <a:srgbClr val="FF6600"/>
                </a:solidFill>
                <a:latin typeface="Courier" pitchFamily="2" charset="0"/>
              </a:rPr>
              <a:t>] </a:t>
            </a:r>
            <a:r>
              <a:rPr lang="en-US" dirty="0">
                <a:solidFill>
                  <a:srgbClr val="FF6600"/>
                </a:solidFill>
              </a:rPr>
              <a:t>after call?</a:t>
            </a:r>
          </a:p>
          <a:p>
            <a:pPr marL="0" indent="0">
              <a:buNone/>
            </a:pPr>
            <a:endParaRPr lang="en-US" dirty="0">
              <a:latin typeface="Courier" pitchFamily="2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4A0DDE-6AB7-4643-9669-3BB3EFA92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C0A6CC-1AFF-D14F-B4DD-1173FEEF6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ED8726-0368-BF44-AB3E-76D5B73FE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736" y="3142775"/>
            <a:ext cx="6388100" cy="3389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350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Merge using Streams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610600" cy="4114800"/>
          </a:xfrm>
        </p:spPr>
        <p:txBody>
          <a:bodyPr/>
          <a:lstStyle/>
          <a:p>
            <a:r>
              <a:rPr lang="en-US" dirty="0"/>
              <a:t>Merging two sorted list is a streaming operation</a:t>
            </a:r>
          </a:p>
          <a:p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aptr</a:t>
            </a:r>
            <a:r>
              <a:rPr lang="en-US" dirty="0"/>
              <a:t>;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bptr</a:t>
            </a:r>
            <a:r>
              <a:rPr lang="en-US" dirty="0"/>
              <a:t>;</a:t>
            </a:r>
          </a:p>
          <a:p>
            <a:r>
              <a:rPr lang="en-US" dirty="0" err="1"/>
              <a:t>astream.read(ain</a:t>
            </a:r>
            <a:r>
              <a:rPr lang="en-US" dirty="0"/>
              <a:t>); </a:t>
            </a:r>
            <a:r>
              <a:rPr lang="en-US" dirty="0" err="1"/>
              <a:t>bstream.read(bin</a:t>
            </a:r>
            <a:r>
              <a:rPr lang="en-US" dirty="0"/>
              <a:t>)</a:t>
            </a:r>
          </a:p>
          <a:p>
            <a:r>
              <a:rPr lang="en-US" dirty="0"/>
              <a:t>For (</a:t>
            </a:r>
            <a:r>
              <a:rPr lang="en-US" dirty="0" err="1"/>
              <a:t>i</a:t>
            </a:r>
            <a:r>
              <a:rPr lang="en-US" dirty="0"/>
              <a:t>=0;i&lt;</a:t>
            </a:r>
            <a:r>
              <a:rPr lang="en-US" dirty="0" err="1"/>
              <a:t>MCNT;i</a:t>
            </a:r>
            <a:r>
              <a:rPr lang="en-US" dirty="0"/>
              <a:t>++)</a:t>
            </a:r>
          </a:p>
          <a:p>
            <a:pPr lvl="1">
              <a:buNone/>
            </a:pPr>
            <a:r>
              <a:rPr lang="en-US" dirty="0"/>
              <a:t>If ((</a:t>
            </a:r>
            <a:r>
              <a:rPr lang="en-US" dirty="0" err="1"/>
              <a:t>aptr</a:t>
            </a:r>
            <a:r>
              <a:rPr lang="en-US" dirty="0"/>
              <a:t>&lt;ACNT) &amp;&amp; (</a:t>
            </a:r>
            <a:r>
              <a:rPr lang="en-US" dirty="0" err="1"/>
              <a:t>bptr</a:t>
            </a:r>
            <a:r>
              <a:rPr lang="en-US" dirty="0"/>
              <a:t>&lt;BCNT))</a:t>
            </a:r>
          </a:p>
          <a:p>
            <a:pPr lvl="1">
              <a:buNone/>
            </a:pPr>
            <a:r>
              <a:rPr lang="en-US" dirty="0"/>
              <a:t>	If (</a:t>
            </a:r>
            <a:r>
              <a:rPr lang="en-US" dirty="0" err="1"/>
              <a:t>ain</a:t>
            </a:r>
            <a:r>
              <a:rPr lang="en-US" dirty="0"/>
              <a:t>&gt;bin)</a:t>
            </a:r>
          </a:p>
          <a:p>
            <a:pPr lvl="1">
              <a:buNone/>
            </a:pPr>
            <a:r>
              <a:rPr lang="en-US" dirty="0"/>
              <a:t>    { </a:t>
            </a:r>
            <a:r>
              <a:rPr lang="en-US" dirty="0" err="1"/>
              <a:t>ostream.write(ain</a:t>
            </a:r>
            <a:r>
              <a:rPr lang="en-US" dirty="0"/>
              <a:t>); </a:t>
            </a:r>
            <a:r>
              <a:rPr lang="en-US" dirty="0" err="1"/>
              <a:t>aptr</a:t>
            </a:r>
            <a:r>
              <a:rPr lang="en-US" dirty="0"/>
              <a:t>++; </a:t>
            </a:r>
            <a:r>
              <a:rPr lang="en-US" dirty="0" err="1"/>
              <a:t>astream.read(ain</a:t>
            </a:r>
            <a:r>
              <a:rPr lang="en-US" dirty="0"/>
              <a:t>);}</a:t>
            </a:r>
          </a:p>
          <a:p>
            <a:pPr lvl="1">
              <a:buNone/>
            </a:pPr>
            <a:r>
              <a:rPr lang="en-US" dirty="0"/>
              <a:t>   Else </a:t>
            </a:r>
          </a:p>
          <a:p>
            <a:pPr lvl="1">
              <a:buNone/>
            </a:pPr>
            <a:r>
              <a:rPr lang="en-US" dirty="0"/>
              <a:t>    { </a:t>
            </a:r>
            <a:r>
              <a:rPr lang="en-US" dirty="0" err="1"/>
              <a:t>ostream.write(bin</a:t>
            </a:r>
            <a:r>
              <a:rPr lang="en-US" dirty="0"/>
              <a:t>) </a:t>
            </a:r>
            <a:r>
              <a:rPr lang="en-US" dirty="0" err="1"/>
              <a:t>bptr</a:t>
            </a:r>
            <a:r>
              <a:rPr lang="en-US" dirty="0"/>
              <a:t>++; </a:t>
            </a:r>
            <a:r>
              <a:rPr lang="en-US" dirty="0" err="1"/>
              <a:t>bstream.read(bin</a:t>
            </a:r>
            <a:r>
              <a:rPr lang="en-US" dirty="0"/>
              <a:t>);}</a:t>
            </a:r>
          </a:p>
          <a:p>
            <a:pPr lvl="1">
              <a:buNone/>
            </a:pPr>
            <a:r>
              <a:rPr lang="en-US" dirty="0"/>
              <a:t>Else // copy over remaining from </a:t>
            </a:r>
            <a:r>
              <a:rPr lang="en-US" dirty="0" err="1"/>
              <a:t>astream/bstream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AA0A40-E301-4347-8A2C-8D2135129254}"/>
              </a:ext>
            </a:extLst>
          </p:cNvPr>
          <p:cNvSpPr txBox="1"/>
          <p:nvPr/>
        </p:nvSpPr>
        <p:spPr>
          <a:xfrm>
            <a:off x="7877752" y="163033"/>
            <a:ext cx="1160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+mn-lt"/>
              </a:rPr>
              <a:t>Day 13</a:t>
            </a:r>
          </a:p>
        </p:txBody>
      </p:sp>
    </p:spTree>
    <p:extLst>
      <p:ext uri="{BB962C8B-B14F-4D97-AF65-F5344CB8AC3E}">
        <p14:creationId xmlns:p14="http://schemas.microsoft.com/office/powerpoint/2010/main" val="1286095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Merge Requirement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610600" cy="4114800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Require: </a:t>
            </a:r>
            <a:r>
              <a:rPr lang="en-US" dirty="0" err="1">
                <a:solidFill>
                  <a:schemeClr val="accent2"/>
                </a:solidFill>
              </a:rPr>
              <a:t>astream</a:t>
            </a:r>
            <a:r>
              <a:rPr lang="en-US" dirty="0">
                <a:solidFill>
                  <a:schemeClr val="accent2"/>
                </a:solidFill>
              </a:rPr>
              <a:t>, </a:t>
            </a:r>
            <a:r>
              <a:rPr lang="en-US" dirty="0" err="1">
                <a:solidFill>
                  <a:schemeClr val="accent2"/>
                </a:solidFill>
              </a:rPr>
              <a:t>bstream</a:t>
            </a:r>
            <a:r>
              <a:rPr lang="en-US" dirty="0">
                <a:solidFill>
                  <a:schemeClr val="accent2"/>
                </a:solidFill>
              </a:rPr>
              <a:t> sorted</a:t>
            </a:r>
          </a:p>
          <a:p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aptr</a:t>
            </a:r>
            <a:r>
              <a:rPr lang="en-US" dirty="0"/>
              <a:t>;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bptr</a:t>
            </a:r>
            <a:r>
              <a:rPr lang="en-US" dirty="0"/>
              <a:t>;</a:t>
            </a:r>
          </a:p>
          <a:p>
            <a:r>
              <a:rPr lang="en-US" dirty="0" err="1"/>
              <a:t>astream.read(ain</a:t>
            </a:r>
            <a:r>
              <a:rPr lang="en-US" dirty="0"/>
              <a:t>); </a:t>
            </a:r>
            <a:r>
              <a:rPr lang="en-US" dirty="0" err="1"/>
              <a:t>bstream.read(bin</a:t>
            </a:r>
            <a:r>
              <a:rPr lang="en-US" dirty="0"/>
              <a:t>)</a:t>
            </a:r>
          </a:p>
          <a:p>
            <a:r>
              <a:rPr lang="en-US" dirty="0"/>
              <a:t>For (</a:t>
            </a:r>
            <a:r>
              <a:rPr lang="en-US" dirty="0" err="1"/>
              <a:t>i</a:t>
            </a:r>
            <a:r>
              <a:rPr lang="en-US" dirty="0"/>
              <a:t>=0;i&lt;</a:t>
            </a:r>
            <a:r>
              <a:rPr lang="en-US" dirty="0" err="1"/>
              <a:t>MCNT;i</a:t>
            </a:r>
            <a:r>
              <a:rPr lang="en-US" dirty="0"/>
              <a:t>++)</a:t>
            </a:r>
          </a:p>
          <a:p>
            <a:pPr lvl="1">
              <a:buNone/>
            </a:pPr>
            <a:r>
              <a:rPr lang="en-US" dirty="0"/>
              <a:t>If ((</a:t>
            </a:r>
            <a:r>
              <a:rPr lang="en-US" dirty="0" err="1"/>
              <a:t>aptr</a:t>
            </a:r>
            <a:r>
              <a:rPr lang="en-US" dirty="0"/>
              <a:t>&lt;ACNT) &amp;&amp; (</a:t>
            </a:r>
            <a:r>
              <a:rPr lang="en-US" dirty="0" err="1"/>
              <a:t>bptr</a:t>
            </a:r>
            <a:r>
              <a:rPr lang="en-US" dirty="0"/>
              <a:t>&lt;BCNT))</a:t>
            </a:r>
          </a:p>
          <a:p>
            <a:pPr lvl="1">
              <a:buNone/>
            </a:pPr>
            <a:r>
              <a:rPr lang="en-US" dirty="0"/>
              <a:t>	If (</a:t>
            </a:r>
            <a:r>
              <a:rPr lang="en-US" dirty="0" err="1"/>
              <a:t>ain</a:t>
            </a:r>
            <a:r>
              <a:rPr lang="en-US" dirty="0"/>
              <a:t>&gt;bin)</a:t>
            </a:r>
          </a:p>
          <a:p>
            <a:pPr lvl="1">
              <a:buNone/>
            </a:pPr>
            <a:r>
              <a:rPr lang="en-US" dirty="0"/>
              <a:t>    { </a:t>
            </a:r>
            <a:r>
              <a:rPr lang="en-US" dirty="0" err="1"/>
              <a:t>ostream.write(ain</a:t>
            </a:r>
            <a:r>
              <a:rPr lang="en-US" dirty="0"/>
              <a:t>); </a:t>
            </a:r>
            <a:r>
              <a:rPr lang="en-US" dirty="0" err="1"/>
              <a:t>aptr</a:t>
            </a:r>
            <a:r>
              <a:rPr lang="en-US" dirty="0"/>
              <a:t>++; </a:t>
            </a:r>
            <a:r>
              <a:rPr lang="en-US" dirty="0" err="1"/>
              <a:t>astream.read(ain</a:t>
            </a:r>
            <a:r>
              <a:rPr lang="en-US" dirty="0"/>
              <a:t>);}</a:t>
            </a:r>
          </a:p>
          <a:p>
            <a:pPr lvl="1">
              <a:buNone/>
            </a:pPr>
            <a:r>
              <a:rPr lang="en-US" dirty="0"/>
              <a:t>   Else </a:t>
            </a:r>
          </a:p>
          <a:p>
            <a:pPr lvl="1">
              <a:buNone/>
            </a:pPr>
            <a:r>
              <a:rPr lang="en-US" dirty="0"/>
              <a:t>    { </a:t>
            </a:r>
            <a:r>
              <a:rPr lang="en-US" dirty="0" err="1"/>
              <a:t>ostream.write(bin</a:t>
            </a:r>
            <a:r>
              <a:rPr lang="en-US" dirty="0"/>
              <a:t>) </a:t>
            </a:r>
            <a:r>
              <a:rPr lang="en-US" dirty="0" err="1"/>
              <a:t>bptr</a:t>
            </a:r>
            <a:r>
              <a:rPr lang="en-US" dirty="0"/>
              <a:t>++; </a:t>
            </a:r>
            <a:r>
              <a:rPr lang="en-US" dirty="0" err="1"/>
              <a:t>bstream.read(bin</a:t>
            </a:r>
            <a:r>
              <a:rPr lang="en-US" dirty="0"/>
              <a:t>);}</a:t>
            </a:r>
          </a:p>
          <a:p>
            <a:pPr lvl="1">
              <a:buNone/>
            </a:pPr>
            <a:r>
              <a:rPr lang="en-US" dirty="0"/>
              <a:t>Else // copy over remaining from </a:t>
            </a:r>
            <a:r>
              <a:rPr lang="en-US" dirty="0" err="1"/>
              <a:t>astream/bstream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9488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Merge Requirement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990600"/>
            <a:ext cx="8610600" cy="5486400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Require: </a:t>
            </a:r>
            <a:r>
              <a:rPr lang="en-US" dirty="0" err="1">
                <a:solidFill>
                  <a:schemeClr val="accent2"/>
                </a:solidFill>
              </a:rPr>
              <a:t>astream</a:t>
            </a:r>
            <a:r>
              <a:rPr lang="en-US" dirty="0">
                <a:solidFill>
                  <a:schemeClr val="accent2"/>
                </a:solidFill>
              </a:rPr>
              <a:t>, </a:t>
            </a:r>
            <a:r>
              <a:rPr lang="en-US" dirty="0" err="1">
                <a:solidFill>
                  <a:schemeClr val="accent2"/>
                </a:solidFill>
              </a:rPr>
              <a:t>bstream</a:t>
            </a:r>
            <a:r>
              <a:rPr lang="en-US" dirty="0">
                <a:solidFill>
                  <a:schemeClr val="accent2"/>
                </a:solidFill>
              </a:rPr>
              <a:t> sorted</a:t>
            </a:r>
          </a:p>
          <a:p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ptr</a:t>
            </a:r>
            <a:r>
              <a:rPr lang="en-US" dirty="0"/>
              <a:t>;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bptr</a:t>
            </a:r>
            <a:r>
              <a:rPr lang="en-US" dirty="0"/>
              <a:t>;</a:t>
            </a:r>
          </a:p>
          <a:p>
            <a:r>
              <a:rPr lang="en-US" dirty="0" err="1"/>
              <a:t>astream.read(ain</a:t>
            </a:r>
            <a:r>
              <a:rPr lang="en-US" dirty="0"/>
              <a:t>); </a:t>
            </a:r>
            <a:r>
              <a:rPr lang="en-US" dirty="0" err="1"/>
              <a:t>bstream.read(bin</a:t>
            </a:r>
            <a:r>
              <a:rPr lang="en-US" dirty="0"/>
              <a:t>)</a:t>
            </a:r>
          </a:p>
          <a:p>
            <a:r>
              <a:rPr lang="en-US" dirty="0"/>
              <a:t>For (</a:t>
            </a:r>
            <a:r>
              <a:rPr lang="en-US" dirty="0" err="1"/>
              <a:t>i</a:t>
            </a:r>
            <a:r>
              <a:rPr lang="en-US" dirty="0"/>
              <a:t>=0;i&lt;</a:t>
            </a:r>
            <a:r>
              <a:rPr lang="en-US" dirty="0" err="1"/>
              <a:t>MCNT;i</a:t>
            </a:r>
            <a:r>
              <a:rPr lang="en-US" dirty="0"/>
              <a:t>++)</a:t>
            </a:r>
          </a:p>
          <a:p>
            <a:pPr lvl="1">
              <a:buNone/>
            </a:pPr>
            <a:r>
              <a:rPr lang="en-US" dirty="0"/>
              <a:t>If ((</a:t>
            </a:r>
            <a:r>
              <a:rPr lang="en-US" dirty="0" err="1"/>
              <a:t>aptr</a:t>
            </a:r>
            <a:r>
              <a:rPr lang="en-US" dirty="0"/>
              <a:t>&lt;ACNT) &amp;&amp; (</a:t>
            </a:r>
            <a:r>
              <a:rPr lang="en-US" dirty="0" err="1"/>
              <a:t>bptr</a:t>
            </a:r>
            <a:r>
              <a:rPr lang="en-US" dirty="0"/>
              <a:t>&lt;BCNT))</a:t>
            </a:r>
          </a:p>
          <a:p>
            <a:pPr lvl="1">
              <a:buNone/>
            </a:pPr>
            <a:r>
              <a:rPr lang="en-US" dirty="0"/>
              <a:t>	If (</a:t>
            </a:r>
            <a:r>
              <a:rPr lang="en-US" dirty="0" err="1"/>
              <a:t>ain</a:t>
            </a:r>
            <a:r>
              <a:rPr lang="en-US" dirty="0"/>
              <a:t>&gt;bin)</a:t>
            </a:r>
          </a:p>
          <a:p>
            <a:pPr lvl="1">
              <a:buNone/>
            </a:pPr>
            <a:r>
              <a:rPr lang="en-US" dirty="0"/>
              <a:t>    { </a:t>
            </a:r>
            <a:r>
              <a:rPr lang="en-US" dirty="0" err="1"/>
              <a:t>ostream.write</a:t>
            </a:r>
            <a:r>
              <a:rPr lang="en-US" dirty="0"/>
              <a:t>(</a:t>
            </a:r>
            <a:r>
              <a:rPr lang="en-US" dirty="0" err="1"/>
              <a:t>ain</a:t>
            </a:r>
            <a:r>
              <a:rPr lang="en-US" dirty="0"/>
              <a:t>); </a:t>
            </a:r>
            <a:r>
              <a:rPr lang="en-US" dirty="0" err="1"/>
              <a:t>aptr</a:t>
            </a:r>
            <a:r>
              <a:rPr lang="en-US" dirty="0"/>
              <a:t>++; </a:t>
            </a:r>
          </a:p>
          <a:p>
            <a:pPr lvl="1">
              <a:buNone/>
            </a:pPr>
            <a:r>
              <a:rPr lang="en-US" dirty="0"/>
              <a:t>      </a:t>
            </a:r>
            <a:r>
              <a:rPr lang="en-US" dirty="0" err="1">
                <a:solidFill>
                  <a:srgbClr val="7030A0"/>
                </a:solidFill>
              </a:rPr>
              <a:t>int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prev_ain</a:t>
            </a:r>
            <a:r>
              <a:rPr lang="en-US" dirty="0">
                <a:solidFill>
                  <a:srgbClr val="7030A0"/>
                </a:solidFill>
              </a:rPr>
              <a:t>=</a:t>
            </a:r>
            <a:r>
              <a:rPr lang="en-US" dirty="0" err="1">
                <a:solidFill>
                  <a:srgbClr val="7030A0"/>
                </a:solidFill>
              </a:rPr>
              <a:t>ain</a:t>
            </a:r>
            <a:r>
              <a:rPr lang="en-US" dirty="0">
                <a:solidFill>
                  <a:srgbClr val="7030A0"/>
                </a:solidFill>
              </a:rPr>
              <a:t>;  </a:t>
            </a:r>
            <a:r>
              <a:rPr lang="en-US" dirty="0" err="1"/>
              <a:t>astream.read</a:t>
            </a:r>
            <a:r>
              <a:rPr lang="en-US" dirty="0"/>
              <a:t>(</a:t>
            </a:r>
            <a:r>
              <a:rPr lang="en-US" dirty="0" err="1"/>
              <a:t>ain</a:t>
            </a:r>
            <a:r>
              <a:rPr lang="en-US" dirty="0"/>
              <a:t>);</a:t>
            </a:r>
          </a:p>
          <a:p>
            <a:pPr lvl="1">
              <a:buNone/>
            </a:pPr>
            <a:r>
              <a:rPr lang="en-US" dirty="0"/>
              <a:t>      </a:t>
            </a:r>
            <a:r>
              <a:rPr lang="en-US" dirty="0">
                <a:solidFill>
                  <a:srgbClr val="7030A0"/>
                </a:solidFill>
              </a:rPr>
              <a:t>assert(</a:t>
            </a:r>
            <a:r>
              <a:rPr lang="en-US" dirty="0" err="1">
                <a:solidFill>
                  <a:srgbClr val="7030A0"/>
                </a:solidFill>
              </a:rPr>
              <a:t>prev_ain</a:t>
            </a:r>
            <a:r>
              <a:rPr lang="en-US" dirty="0">
                <a:solidFill>
                  <a:srgbClr val="7030A0"/>
                </a:solidFill>
              </a:rPr>
              <a:t>&lt;=</a:t>
            </a:r>
            <a:r>
              <a:rPr lang="en-US" dirty="0" err="1">
                <a:solidFill>
                  <a:srgbClr val="7030A0"/>
                </a:solidFill>
              </a:rPr>
              <a:t>ain</a:t>
            </a:r>
            <a:r>
              <a:rPr lang="en-US" dirty="0">
                <a:solidFill>
                  <a:srgbClr val="7030A0"/>
                </a:solidFill>
              </a:rPr>
              <a:t>);</a:t>
            </a:r>
          </a:p>
          <a:p>
            <a:pPr lvl="1">
              <a:buNone/>
            </a:pPr>
            <a:r>
              <a:rPr lang="en-US" dirty="0"/>
              <a:t>}</a:t>
            </a:r>
          </a:p>
          <a:p>
            <a:pPr lvl="1">
              <a:buNone/>
            </a:pPr>
            <a:r>
              <a:rPr lang="en-US" dirty="0"/>
              <a:t> 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9743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Merge with Order Assertion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2209800"/>
          </a:xfrm>
        </p:spPr>
        <p:txBody>
          <a:bodyPr/>
          <a:lstStyle/>
          <a:p>
            <a:r>
              <a:rPr lang="en-US" dirty="0"/>
              <a:t>When composed</a:t>
            </a:r>
          </a:p>
          <a:p>
            <a:pPr lvl="1"/>
            <a:r>
              <a:rPr lang="en-US" dirty="0"/>
              <a:t>Every downstream merger checks work of predecessor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Oval 5"/>
          <p:cNvSpPr/>
          <p:nvPr/>
        </p:nvSpPr>
        <p:spPr bwMode="auto">
          <a:xfrm>
            <a:off x="1066800" y="4648200"/>
            <a:ext cx="1447800" cy="914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>
                <a:latin typeface="Times New Roman" charset="0"/>
              </a:rPr>
              <a:t>m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erge+alt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28600" y="4495800"/>
            <a:ext cx="4572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28600" y="5334000"/>
            <a:ext cx="4572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895600" y="4648200"/>
            <a:ext cx="9144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895600" y="5334000"/>
            <a:ext cx="9144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24" name="Straight Arrow Connector 23"/>
          <p:cNvCxnSpPr>
            <a:stCxn id="9" idx="3"/>
            <a:endCxn id="6" idx="1"/>
          </p:cNvCxnSpPr>
          <p:nvPr/>
        </p:nvCxnSpPr>
        <p:spPr bwMode="auto">
          <a:xfrm>
            <a:off x="685800" y="4686300"/>
            <a:ext cx="593025" cy="9581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0" idx="3"/>
            <a:endCxn id="6" idx="3"/>
          </p:cNvCxnSpPr>
          <p:nvPr/>
        </p:nvCxnSpPr>
        <p:spPr bwMode="auto">
          <a:xfrm flipV="1">
            <a:off x="685800" y="5428689"/>
            <a:ext cx="593025" cy="9581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6" idx="6"/>
            <a:endCxn id="11" idx="1"/>
          </p:cNvCxnSpPr>
          <p:nvPr/>
        </p:nvCxnSpPr>
        <p:spPr bwMode="auto">
          <a:xfrm flipV="1">
            <a:off x="2514600" y="4838700"/>
            <a:ext cx="381000" cy="2667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6" idx="6"/>
            <a:endCxn id="12" idx="1"/>
          </p:cNvCxnSpPr>
          <p:nvPr/>
        </p:nvCxnSpPr>
        <p:spPr bwMode="auto">
          <a:xfrm>
            <a:off x="2514600" y="5105400"/>
            <a:ext cx="381000" cy="4191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Oval 27"/>
          <p:cNvSpPr/>
          <p:nvPr/>
        </p:nvSpPr>
        <p:spPr bwMode="auto">
          <a:xfrm>
            <a:off x="4038600" y="4724400"/>
            <a:ext cx="1447800" cy="914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>
                <a:latin typeface="Times New Roman" charset="0"/>
              </a:rPr>
              <a:t>m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erge+alt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7391400" y="4724400"/>
            <a:ext cx="1447800" cy="914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>
                <a:latin typeface="Times New Roman" charset="0"/>
              </a:rPr>
              <a:t>m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erge+alt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31" name="Straight Arrow Connector 30"/>
          <p:cNvCxnSpPr>
            <a:stCxn id="11" idx="3"/>
            <a:endCxn id="28" idx="1"/>
          </p:cNvCxnSpPr>
          <p:nvPr/>
        </p:nvCxnSpPr>
        <p:spPr bwMode="auto">
          <a:xfrm>
            <a:off x="3810000" y="4838700"/>
            <a:ext cx="440625" cy="1961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2" idx="3"/>
            <a:endCxn id="28" idx="3"/>
          </p:cNvCxnSpPr>
          <p:nvPr/>
        </p:nvCxnSpPr>
        <p:spPr bwMode="auto">
          <a:xfrm flipV="1">
            <a:off x="3810000" y="5504889"/>
            <a:ext cx="440625" cy="1961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Rectangle 33"/>
          <p:cNvSpPr/>
          <p:nvPr/>
        </p:nvSpPr>
        <p:spPr bwMode="auto">
          <a:xfrm>
            <a:off x="5867400" y="4648200"/>
            <a:ext cx="1371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38" name="Straight Arrow Connector 37"/>
          <p:cNvCxnSpPr>
            <a:stCxn id="34" idx="3"/>
            <a:endCxn id="29" idx="1"/>
          </p:cNvCxnSpPr>
          <p:nvPr/>
        </p:nvCxnSpPr>
        <p:spPr bwMode="auto">
          <a:xfrm>
            <a:off x="7239000" y="4838700"/>
            <a:ext cx="364425" cy="1961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Rectangle 38"/>
          <p:cNvSpPr/>
          <p:nvPr/>
        </p:nvSpPr>
        <p:spPr bwMode="auto">
          <a:xfrm>
            <a:off x="5791200" y="5257800"/>
            <a:ext cx="1371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43" name="Straight Arrow Connector 42"/>
          <p:cNvCxnSpPr>
            <a:stCxn id="28" idx="6"/>
            <a:endCxn id="39" idx="1"/>
          </p:cNvCxnSpPr>
          <p:nvPr/>
        </p:nvCxnSpPr>
        <p:spPr bwMode="auto">
          <a:xfrm>
            <a:off x="5486400" y="5181600"/>
            <a:ext cx="304800" cy="2667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>
            <a:stCxn id="39" idx="3"/>
            <a:endCxn id="29" idx="3"/>
          </p:cNvCxnSpPr>
          <p:nvPr/>
        </p:nvCxnSpPr>
        <p:spPr bwMode="auto">
          <a:xfrm>
            <a:off x="7162800" y="5448300"/>
            <a:ext cx="440625" cy="5658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Straight Arrow Connector 46"/>
          <p:cNvCxnSpPr>
            <a:stCxn id="28" idx="6"/>
            <a:endCxn id="34" idx="1"/>
          </p:cNvCxnSpPr>
          <p:nvPr/>
        </p:nvCxnSpPr>
        <p:spPr bwMode="auto">
          <a:xfrm flipV="1">
            <a:off x="5486400" y="4838700"/>
            <a:ext cx="381000" cy="3429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7650214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Merge Requirement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990600"/>
            <a:ext cx="8610600" cy="5486400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Require: </a:t>
            </a:r>
            <a:r>
              <a:rPr lang="en-US" dirty="0" err="1">
                <a:solidFill>
                  <a:schemeClr val="accent2"/>
                </a:solidFill>
              </a:rPr>
              <a:t>astream</a:t>
            </a:r>
            <a:r>
              <a:rPr lang="en-US" dirty="0">
                <a:solidFill>
                  <a:schemeClr val="accent2"/>
                </a:solidFill>
              </a:rPr>
              <a:t>, </a:t>
            </a:r>
            <a:r>
              <a:rPr lang="en-US" dirty="0" err="1">
                <a:solidFill>
                  <a:schemeClr val="accent2"/>
                </a:solidFill>
              </a:rPr>
              <a:t>bstream</a:t>
            </a:r>
            <a:r>
              <a:rPr lang="en-US" dirty="0">
                <a:solidFill>
                  <a:schemeClr val="accent2"/>
                </a:solidFill>
              </a:rPr>
              <a:t> sorted</a:t>
            </a:r>
          </a:p>
          <a:p>
            <a:r>
              <a:rPr lang="en-US" dirty="0"/>
              <a:t>Requirement that input be sorted is good</a:t>
            </a:r>
          </a:p>
          <a:p>
            <a:pPr lvl="1"/>
            <a:r>
              <a:rPr lang="en-US" dirty="0"/>
              <a:t>And not hard to check</a:t>
            </a:r>
          </a:p>
          <a:p>
            <a:r>
              <a:rPr lang="en-US" dirty="0"/>
              <a:t>Not comprehensive</a:t>
            </a:r>
          </a:p>
          <a:p>
            <a:pPr lvl="1"/>
            <a:r>
              <a:rPr lang="en-US" dirty="0"/>
              <a:t>Weaker than saying output is a sorted version of input</a:t>
            </a:r>
          </a:p>
          <a:p>
            <a:r>
              <a:rPr lang="en-US" dirty="0">
                <a:solidFill>
                  <a:srgbClr val="FF6600"/>
                </a:solidFill>
              </a:rPr>
              <a:t>What errors would it allow?</a:t>
            </a:r>
          </a:p>
          <a:p>
            <a:pPr lvl="1">
              <a:buNone/>
            </a:pPr>
            <a:r>
              <a:rPr lang="en-US" dirty="0"/>
              <a:t> 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82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714AF-14F4-B340-885C-D8AB42EF4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66700"/>
            <a:ext cx="7772400" cy="1143000"/>
          </a:xfrm>
        </p:spPr>
        <p:txBody>
          <a:bodyPr/>
          <a:lstStyle/>
          <a:p>
            <a:r>
              <a:rPr lang="en-US" dirty="0"/>
              <a:t>What do with Assertions?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54F156-DDC2-F643-8B44-4248951E3F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24000"/>
            <a:ext cx="8153400" cy="5105400"/>
          </a:xfrm>
        </p:spPr>
        <p:txBody>
          <a:bodyPr/>
          <a:lstStyle/>
          <a:p>
            <a:r>
              <a:rPr lang="en-US" dirty="0"/>
              <a:t>Include logic during testing (verification)</a:t>
            </a:r>
          </a:p>
          <a:p>
            <a:r>
              <a:rPr lang="en-US" dirty="0"/>
              <a:t>Omit once tested</a:t>
            </a:r>
          </a:p>
          <a:p>
            <a:pPr lvl="1"/>
            <a:r>
              <a:rPr lang="en-US" dirty="0"/>
              <a:t>Compiler/library/macros (#define) omit code</a:t>
            </a:r>
          </a:p>
          <a:p>
            <a:pPr lvl="1"/>
            <a:r>
              <a:rPr lang="en-US" dirty="0"/>
              <a:t>Keep in source code</a:t>
            </a:r>
          </a:p>
          <a:p>
            <a:r>
              <a:rPr lang="en-US" dirty="0"/>
              <a:t>Maybe even synthesize to gate logic for FPGA testing</a:t>
            </a:r>
          </a:p>
          <a:p>
            <a:r>
              <a:rPr lang="en-US" dirty="0"/>
              <a:t>When assertion fail</a:t>
            </a:r>
          </a:p>
          <a:p>
            <a:pPr lvl="1"/>
            <a:r>
              <a:rPr lang="en-US" dirty="0"/>
              <a:t>Count</a:t>
            </a:r>
          </a:p>
          <a:p>
            <a:pPr lvl="1"/>
            <a:r>
              <a:rPr lang="en-US" dirty="0"/>
              <a:t>Break program for debugging (dump core)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6506C8-3595-924A-BFB8-23E8012B4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728C67-66AC-744D-BF38-92F8A1FB2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95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0A4AC-EA79-814C-AED6-09DF812CB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44" y="31668"/>
            <a:ext cx="7772400" cy="1143000"/>
          </a:xfrm>
        </p:spPr>
        <p:txBody>
          <a:bodyPr/>
          <a:lstStyle/>
          <a:p>
            <a:r>
              <a:rPr lang="en-US" dirty="0"/>
              <a:t>Assertion Roles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C27EF-AA3D-994D-9D32-C3F63F6C8B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44" y="914400"/>
            <a:ext cx="7772400" cy="4635335"/>
          </a:xfrm>
        </p:spPr>
        <p:txBody>
          <a:bodyPr/>
          <a:lstStyle/>
          <a:p>
            <a:r>
              <a:rPr lang="en-US" dirty="0"/>
              <a:t>Specification (maybe partial)</a:t>
            </a:r>
          </a:p>
          <a:p>
            <a:pPr lvl="1"/>
            <a:r>
              <a:rPr lang="en-US" dirty="0"/>
              <a:t>May address state that doesn’t exist in gold reference</a:t>
            </a:r>
          </a:p>
          <a:p>
            <a:r>
              <a:rPr lang="en-US" dirty="0"/>
              <a:t>Documentation</a:t>
            </a:r>
          </a:p>
          <a:p>
            <a:pPr lvl="1"/>
            <a:r>
              <a:rPr lang="en-US" dirty="0"/>
              <a:t>This is what I expect to be true</a:t>
            </a:r>
          </a:p>
          <a:p>
            <a:pPr lvl="2"/>
            <a:r>
              <a:rPr lang="en-US" dirty="0"/>
              <a:t>Needs to remain true as modify in the future</a:t>
            </a:r>
          </a:p>
          <a:p>
            <a:r>
              <a:rPr lang="en-US" dirty="0"/>
              <a:t>Defensive programming</a:t>
            </a:r>
          </a:p>
          <a:p>
            <a:pPr lvl="1"/>
            <a:r>
              <a:rPr lang="en-US" dirty="0"/>
              <a:t>Catch violation of input requirements</a:t>
            </a:r>
          </a:p>
          <a:p>
            <a:r>
              <a:rPr lang="en-US" dirty="0"/>
              <a:t>Catch unexpected events, inputs</a:t>
            </a:r>
          </a:p>
          <a:p>
            <a:r>
              <a:rPr lang="en-US" dirty="0"/>
              <a:t>Early failure detection</a:t>
            </a:r>
          </a:p>
          <a:p>
            <a:r>
              <a:rPr lang="en-US" dirty="0"/>
              <a:t>Validate that something isn’t happening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AB4486-B5C5-DB4A-945F-A01D9FE23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E2DCFA-7129-D548-A0CD-BD3D2D093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654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0DA76-1577-9340-A517-9361218F5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Assertion Discipline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C56102-DCAA-E646-A2CD-42B7878121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Worthwhile discipline</a:t>
            </a:r>
          </a:p>
          <a:p>
            <a:pPr lvl="1"/>
            <a:r>
              <a:rPr lang="en-US" dirty="0"/>
              <a:t>Consider and document input/usage requirements</a:t>
            </a:r>
          </a:p>
          <a:p>
            <a:pPr lvl="1"/>
            <a:r>
              <a:rPr lang="en-US" dirty="0"/>
              <a:t>Consider and document properties that must always hold</a:t>
            </a:r>
          </a:p>
          <a:p>
            <a:r>
              <a:rPr lang="en-US" dirty="0"/>
              <a:t>Good to write those down</a:t>
            </a:r>
          </a:p>
          <a:p>
            <a:pPr lvl="1"/>
            <a:r>
              <a:rPr lang="en-US" dirty="0"/>
              <a:t>As precisely as possible</a:t>
            </a:r>
          </a:p>
          <a:p>
            <a:r>
              <a:rPr lang="en-US" dirty="0"/>
              <a:t>Good to check assumptions hold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C990A1-6156-7A44-A898-1600F1495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7AF3F7-C657-B643-AAD1-9FE5B7CC4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723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42B669-2AB5-1C45-A868-3081C4E642FE}" type="slidenum">
              <a:rPr lang="en-US" smtClean="0">
                <a:latin typeface="Times New Roman" pitchFamily="1" charset="0"/>
              </a:rPr>
              <a:pPr/>
              <a:t>2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Today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Assertions (Part 1)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Proving correctness (Part 2)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FSM Equivalence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Timing and Testing (Part 3)</a:t>
            </a:r>
          </a:p>
          <a:p>
            <a:endParaRPr lang="en-US" dirty="0"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34526" y="437147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5F198-401C-8F4C-A682-C2BB3CE7D7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Equivalence Proof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CEAE60-55BF-8645-BC3C-2719497467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FSM</a:t>
            </a:r>
          </a:p>
          <a:p>
            <a:r>
              <a:rPr lang="en-US" dirty="0"/>
              <a:t>Part 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39BA6A-1766-C94F-A1F7-9EC4F7053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203B4C-050E-EC4D-A525-1E67E0361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3AE9D-CBE0-3341-962F-AA55D33A014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5928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D43A9-0889-4F44-B352-4F56B85E0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Prove Equivalence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50506-0D02-7C47-BE41-E36ED8C944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Testing is a subset of Verification</a:t>
            </a:r>
          </a:p>
          <a:p>
            <a:r>
              <a:rPr lang="en-US" dirty="0">
                <a:solidFill>
                  <a:schemeClr val="accent2"/>
                </a:solidFill>
              </a:rPr>
              <a:t>Testing can only prove the presence of bugs, not the absence.</a:t>
            </a:r>
            <a:endParaRPr lang="en-US" dirty="0"/>
          </a:p>
          <a:p>
            <a:r>
              <a:rPr lang="en-US" dirty="0"/>
              <a:t>Depends on picking an adequate set of tests</a:t>
            </a:r>
          </a:p>
          <a:p>
            <a:r>
              <a:rPr lang="en-US" dirty="0"/>
              <a:t>Can we guarantee that all behaviors are the correct?  Same as reference?</a:t>
            </a:r>
            <a:br>
              <a:rPr lang="en-US" dirty="0"/>
            </a:br>
            <a:r>
              <a:rPr lang="en-US" dirty="0"/>
              <a:t>Seen all possible behaviors?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09E9BD-76B3-BD4D-961A-42D8E4A46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374496-5765-054D-9FC3-E1983FF9F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07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86A31-045F-4B47-9BC8-C33992260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E3D8EF-F535-A64C-B656-ECDD2E335E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8153400" cy="4114800"/>
          </a:xfrm>
        </p:spPr>
        <p:txBody>
          <a:bodyPr/>
          <a:lstStyle/>
          <a:p>
            <a:r>
              <a:rPr lang="en-US" dirty="0"/>
              <a:t>Reason about all behaviors</a:t>
            </a:r>
          </a:p>
          <a:p>
            <a:pPr lvl="1"/>
            <a:r>
              <a:rPr lang="en-US" dirty="0"/>
              <a:t>Response to all possible inputs</a:t>
            </a:r>
          </a:p>
          <a:p>
            <a:r>
              <a:rPr lang="en-US" dirty="0"/>
              <a:t>Try to find if there is </a:t>
            </a:r>
            <a:r>
              <a:rPr lang="en-US" i="1" dirty="0"/>
              <a:t>any</a:t>
            </a:r>
            <a:r>
              <a:rPr lang="en-US" dirty="0"/>
              <a:t> way to reach disagreement with specification</a:t>
            </a:r>
          </a:p>
          <a:p>
            <a:r>
              <a:rPr lang="en-US" dirty="0"/>
              <a:t>Or can prove that they always agree</a:t>
            </a:r>
          </a:p>
          <a:p>
            <a:endParaRPr lang="en-US" dirty="0"/>
          </a:p>
          <a:p>
            <a:r>
              <a:rPr lang="en-US" dirty="0"/>
              <a:t>Still demands specification</a:t>
            </a:r>
          </a:p>
          <a:p>
            <a:pPr lvl="1"/>
            <a:r>
              <a:rPr lang="en-US" dirty="0"/>
              <a:t>…but we can also relax that with assertions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814822-2B8E-9145-960C-A49A25E42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4BD6E0-A636-D34B-847D-9BB93F297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44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56A9C-85CF-3744-AE25-78C85D9E5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with Reference Specification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6AB44-1514-2B4D-A53D-575D6B2F9A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Validate the design by testing it:</a:t>
            </a:r>
          </a:p>
          <a:p>
            <a:r>
              <a:rPr lang="en-US" dirty="0"/>
              <a:t>Create a set of test inputs</a:t>
            </a:r>
          </a:p>
          <a:p>
            <a:r>
              <a:rPr lang="en-US" dirty="0"/>
              <a:t>Apply test inputs </a:t>
            </a:r>
          </a:p>
          <a:p>
            <a:pPr lvl="1"/>
            <a:r>
              <a:rPr lang="en-US" dirty="0"/>
              <a:t>To implementation under test</a:t>
            </a:r>
          </a:p>
          <a:p>
            <a:pPr lvl="1"/>
            <a:r>
              <a:rPr lang="en-US" dirty="0"/>
              <a:t>To reference specification </a:t>
            </a:r>
          </a:p>
          <a:p>
            <a:r>
              <a:rPr lang="en-US" dirty="0"/>
              <a:t>Collect response outputs</a:t>
            </a:r>
          </a:p>
          <a:p>
            <a:r>
              <a:rPr lang="en-US" dirty="0"/>
              <a:t>Check if outputs match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A00E00-3D60-CA43-848B-EBCB3B0C4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548EAB-AEAF-754A-A654-8CFEE93CD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5DF8AB-8557-6B4F-9A88-4D30A093D5EA}"/>
              </a:ext>
            </a:extLst>
          </p:cNvPr>
          <p:cNvSpPr txBox="1"/>
          <p:nvPr/>
        </p:nvSpPr>
        <p:spPr>
          <a:xfrm>
            <a:off x="7620000" y="304800"/>
            <a:ext cx="1160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+mn-lt"/>
              </a:rPr>
              <a:t>Day 19</a:t>
            </a:r>
          </a:p>
        </p:txBody>
      </p:sp>
    </p:spTree>
    <p:extLst>
      <p:ext uri="{BB962C8B-B14F-4D97-AF65-F5344CB8AC3E}">
        <p14:creationId xmlns:p14="http://schemas.microsoft.com/office/powerpoint/2010/main" val="17010457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56A9C-85CF-3744-AE25-78C85D9E5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Formal Equivalence </a:t>
            </a:r>
            <a:r>
              <a:rPr lang="en-US" dirty="0"/>
              <a:t>with Reference Specification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6AB44-1514-2B4D-A53D-575D6B2F9A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Validate the design by proving equivalence between:</a:t>
            </a:r>
          </a:p>
          <a:p>
            <a:r>
              <a:rPr lang="en-US" dirty="0"/>
              <a:t>implementation under consideration</a:t>
            </a:r>
          </a:p>
          <a:p>
            <a:r>
              <a:rPr lang="en-US" dirty="0"/>
              <a:t>reference specification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A00E00-3D60-CA43-848B-EBCB3B0C4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548EAB-AEAF-754A-A654-8CFEE93CD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6737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AD679-CCDC-D442-A11D-C32B2AFE3EEC}" type="slidenum">
              <a:rPr lang="en-US"/>
              <a:pPr/>
              <a:t>25</a:t>
            </a:fld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FSM Equivalence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Exhaustive:</a:t>
            </a:r>
          </a:p>
          <a:p>
            <a:pPr lvl="1"/>
            <a:r>
              <a:rPr lang="en-US" dirty="0"/>
              <a:t>Generate all strings of length |state|</a:t>
            </a:r>
          </a:p>
          <a:p>
            <a:pPr lvl="2"/>
            <a:r>
              <a:rPr lang="en-US" dirty="0"/>
              <a:t> (for larger FSM = the one with the most states)</a:t>
            </a:r>
          </a:p>
          <a:p>
            <a:pPr lvl="1"/>
            <a:r>
              <a:rPr lang="en-US" dirty="0"/>
              <a:t>Feed to both </a:t>
            </a:r>
            <a:r>
              <a:rPr lang="en-US" dirty="0" err="1"/>
              <a:t>FSMs</a:t>
            </a:r>
            <a:r>
              <a:rPr lang="en-US" dirty="0"/>
              <a:t> with these strings</a:t>
            </a:r>
          </a:p>
          <a:p>
            <a:pPr lvl="1"/>
            <a:r>
              <a:rPr lang="en-US" dirty="0"/>
              <a:t>Observe any differences?</a:t>
            </a:r>
          </a:p>
          <a:p>
            <a:r>
              <a:rPr lang="en-US" dirty="0">
                <a:solidFill>
                  <a:srgbClr val="FF6600"/>
                </a:solidFill>
              </a:rPr>
              <a:t>How many such strings? 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(N binary input bits to FSM, S states)</a:t>
            </a:r>
          </a:p>
          <a:p>
            <a:pPr lvl="1"/>
            <a:r>
              <a:rPr lang="en-US" dirty="0"/>
              <a:t>2</a:t>
            </a:r>
            <a:r>
              <a:rPr lang="en-US" baseline="30000" dirty="0"/>
              <a:t>N*S</a:t>
            </a:r>
          </a:p>
        </p:txBody>
      </p:sp>
    </p:spTree>
    <p:extLst>
      <p:ext uri="{BB962C8B-B14F-4D97-AF65-F5344CB8AC3E}">
        <p14:creationId xmlns:p14="http://schemas.microsoft.com/office/powerpoint/2010/main" val="294380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E9B00-6122-F947-9D3C-721C2CBA5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FSM Equivalence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0FC840-31DD-F24F-A589-67E950A578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Illustrate with concrete model of FSM equivalence</a:t>
            </a:r>
          </a:p>
          <a:p>
            <a:pPr lvl="1"/>
            <a:r>
              <a:rPr lang="en-US" dirty="0"/>
              <a:t>Is some implementation FSM</a:t>
            </a:r>
          </a:p>
          <a:p>
            <a:pPr lvl="1"/>
            <a:r>
              <a:rPr lang="en-US" dirty="0"/>
              <a:t>Equivalent to reference FSM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30A73D-7355-B648-88A4-A61134A2E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8454B0-937C-8D4A-B543-A6A6CC563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2400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FA0F1-87FD-8E43-A262-C9A6BCA3A5E1}" type="slidenum">
              <a:rPr lang="en-US"/>
              <a:pPr/>
              <a:t>27</a:t>
            </a:fld>
            <a:endParaRPr 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Compare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90255"/>
            <a:ext cx="8153400" cy="4572000"/>
          </a:xfrm>
        </p:spPr>
        <p:txBody>
          <a:bodyPr/>
          <a:lstStyle/>
          <a:p>
            <a:r>
              <a:rPr lang="en-US" sz="2800" dirty="0"/>
              <a:t>Start with golden model setup</a:t>
            </a:r>
          </a:p>
          <a:p>
            <a:pPr lvl="1"/>
            <a:r>
              <a:rPr lang="en-US" sz="2400" dirty="0"/>
              <a:t>Run both and compare output</a:t>
            </a:r>
          </a:p>
          <a:p>
            <a:r>
              <a:rPr lang="en-US" sz="2800" dirty="0"/>
              <a:t>Create composite FSM</a:t>
            </a:r>
          </a:p>
          <a:p>
            <a:pPr lvl="1"/>
            <a:r>
              <a:rPr lang="en-US" sz="2400" dirty="0"/>
              <a:t>Start with both </a:t>
            </a:r>
            <a:r>
              <a:rPr lang="en-US" sz="2400" dirty="0" err="1"/>
              <a:t>FSMs</a:t>
            </a:r>
            <a:endParaRPr lang="en-US" sz="2400" dirty="0"/>
          </a:p>
          <a:p>
            <a:pPr lvl="1"/>
            <a:r>
              <a:rPr lang="en-US" sz="2400" dirty="0"/>
              <a:t>Connect common inputs </a:t>
            </a:r>
            <a:br>
              <a:rPr lang="en-US" sz="2400" dirty="0"/>
            </a:br>
            <a:r>
              <a:rPr lang="en-US" sz="2400" dirty="0"/>
              <a:t>together (Feed both </a:t>
            </a:r>
            <a:r>
              <a:rPr lang="en-US" sz="2400" dirty="0" err="1"/>
              <a:t>FSMs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XOR together outputs of two </a:t>
            </a:r>
            <a:br>
              <a:rPr lang="en-US" sz="2400" dirty="0"/>
            </a:br>
            <a:r>
              <a:rPr lang="en-US" sz="2400" dirty="0" err="1"/>
              <a:t>FSMs</a:t>
            </a:r>
            <a:r>
              <a:rPr lang="en-US" sz="2400" dirty="0"/>
              <a:t> </a:t>
            </a:r>
          </a:p>
          <a:p>
            <a:pPr lvl="2"/>
            <a:r>
              <a:rPr lang="en-US" sz="2000" dirty="0" err="1"/>
              <a:t>Xor’s</a:t>
            </a:r>
            <a:r>
              <a:rPr lang="en-US" sz="2000" dirty="0"/>
              <a:t> will be 1 if they disagree, </a:t>
            </a:r>
            <a:br>
              <a:rPr lang="en-US" sz="2000" dirty="0"/>
            </a:br>
            <a:r>
              <a:rPr lang="en-US" sz="2000" dirty="0"/>
              <a:t>     0 otherwise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1384300"/>
            <a:ext cx="3514692" cy="547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168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FA0F1-87FD-8E43-A262-C9A6BCA3A5E1}" type="slidenum">
              <a:rPr lang="en-US"/>
              <a:pPr/>
              <a:t>28</a:t>
            </a:fld>
            <a:endParaRPr 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153400" cy="4572000"/>
          </a:xfrm>
        </p:spPr>
        <p:txBody>
          <a:bodyPr/>
          <a:lstStyle/>
          <a:p>
            <a:r>
              <a:rPr lang="en-US" sz="2800" dirty="0"/>
              <a:t>Create composite FSM</a:t>
            </a:r>
          </a:p>
          <a:p>
            <a:pPr lvl="1"/>
            <a:r>
              <a:rPr lang="en-US" sz="2400" dirty="0"/>
              <a:t>Start with both </a:t>
            </a:r>
            <a:r>
              <a:rPr lang="en-US" sz="2400" dirty="0" err="1"/>
              <a:t>FSMs</a:t>
            </a:r>
            <a:endParaRPr lang="en-US" sz="2400" dirty="0"/>
          </a:p>
          <a:p>
            <a:pPr lvl="1"/>
            <a:r>
              <a:rPr lang="en-US" sz="2400" dirty="0"/>
              <a:t>Connect common inputs together (Feed both </a:t>
            </a:r>
            <a:r>
              <a:rPr lang="en-US" sz="2400" dirty="0" err="1"/>
              <a:t>FSMs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XOR together outputs of two </a:t>
            </a:r>
            <a:r>
              <a:rPr lang="en-US" sz="2400" dirty="0" err="1"/>
              <a:t>FSMs</a:t>
            </a:r>
            <a:r>
              <a:rPr lang="en-US" sz="2400" dirty="0"/>
              <a:t> </a:t>
            </a:r>
          </a:p>
          <a:p>
            <a:pPr lvl="2"/>
            <a:r>
              <a:rPr lang="en-US" sz="2000" dirty="0" err="1"/>
              <a:t>Xor’s</a:t>
            </a:r>
            <a:r>
              <a:rPr lang="en-US" sz="2000" dirty="0"/>
              <a:t> will be 1 if they disagree, 0 otherwise</a:t>
            </a:r>
          </a:p>
          <a:p>
            <a:r>
              <a:rPr lang="en-US" sz="2800" dirty="0"/>
              <a:t>Ask if the new machine ever generate a 1 on an </a:t>
            </a:r>
            <a:r>
              <a:rPr lang="en-US" sz="2800" dirty="0" err="1"/>
              <a:t>xor</a:t>
            </a:r>
            <a:r>
              <a:rPr lang="en-US" sz="2800" dirty="0"/>
              <a:t> output (signal disagreement)</a:t>
            </a:r>
          </a:p>
          <a:p>
            <a:pPr lvl="1"/>
            <a:r>
              <a:rPr lang="en-US" sz="2400" dirty="0"/>
              <a:t>Any 1 is a proof of non-equivalence</a:t>
            </a:r>
          </a:p>
          <a:p>
            <a:pPr lvl="1"/>
            <a:r>
              <a:rPr lang="en-US" sz="2400" dirty="0"/>
              <a:t>Never produce a 1 </a:t>
            </a:r>
            <a:r>
              <a:rPr lang="en-US" sz="2400" dirty="0" err="1">
                <a:sym typeface="Wingdings" charset="2"/>
              </a:rPr>
              <a:t></a:t>
            </a:r>
            <a:r>
              <a:rPr lang="en-US" sz="2400" dirty="0">
                <a:sym typeface="Wingdings" charset="2"/>
              </a:rPr>
              <a:t> equivalent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3648" y="0"/>
            <a:ext cx="1810352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880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E699F-022B-D046-B455-7974F8D315F2}" type="slidenum">
              <a:rPr lang="en-US"/>
              <a:pPr/>
              <a:t>29</a:t>
            </a:fld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Creating Composite </a:t>
            </a:r>
            <a:br>
              <a:rPr lang="en-US" dirty="0"/>
            </a:br>
            <a:r>
              <a:rPr lang="en-US" dirty="0"/>
              <a:t>FSM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495800"/>
          </a:xfrm>
        </p:spPr>
        <p:txBody>
          <a:bodyPr/>
          <a:lstStyle/>
          <a:p>
            <a:r>
              <a:rPr lang="en-US" sz="2800" dirty="0"/>
              <a:t>Assume know start state for each FSM</a:t>
            </a:r>
          </a:p>
          <a:p>
            <a:r>
              <a:rPr lang="en-US" sz="2800" dirty="0"/>
              <a:t>Each state in composite is labeled by </a:t>
            </a:r>
            <a:br>
              <a:rPr lang="en-US" sz="2800" dirty="0"/>
            </a:br>
            <a:r>
              <a:rPr lang="en-US" sz="2800" dirty="0"/>
              <a:t>the pair {S1</a:t>
            </a:r>
            <a:r>
              <a:rPr lang="en-US" sz="2800" baseline="-25000" dirty="0"/>
              <a:t>i</a:t>
            </a:r>
            <a:r>
              <a:rPr lang="en-US" sz="2800" dirty="0"/>
              <a:t>, S2</a:t>
            </a:r>
            <a:r>
              <a:rPr lang="en-US" sz="2800" baseline="-25000" dirty="0"/>
              <a:t>j</a:t>
            </a:r>
            <a:r>
              <a:rPr lang="en-US" sz="2800" dirty="0"/>
              <a:t>}</a:t>
            </a:r>
          </a:p>
          <a:p>
            <a:pPr lvl="1"/>
            <a:r>
              <a:rPr lang="en-US" sz="2400" dirty="0">
                <a:solidFill>
                  <a:srgbClr val="FF6600"/>
                </a:solidFill>
              </a:rPr>
              <a:t>How many such states?</a:t>
            </a:r>
          </a:p>
          <a:p>
            <a:r>
              <a:rPr lang="en-US" sz="2800" dirty="0"/>
              <a:t>Start in {S1</a:t>
            </a:r>
            <a:r>
              <a:rPr lang="en-US" sz="2800" baseline="-25000" dirty="0"/>
              <a:t>0</a:t>
            </a:r>
            <a:r>
              <a:rPr lang="en-US" sz="2800" dirty="0"/>
              <a:t>, S2</a:t>
            </a:r>
            <a:r>
              <a:rPr lang="en-US" sz="2800" baseline="-25000" dirty="0"/>
              <a:t>0</a:t>
            </a:r>
            <a:r>
              <a:rPr lang="en-US" sz="2800" dirty="0"/>
              <a:t>} </a:t>
            </a:r>
          </a:p>
          <a:p>
            <a:r>
              <a:rPr lang="en-US" sz="2800" dirty="0"/>
              <a:t>For each input </a:t>
            </a:r>
            <a:r>
              <a:rPr lang="en-US" sz="2800" i="1" dirty="0"/>
              <a:t>a</a:t>
            </a:r>
            <a:r>
              <a:rPr lang="en-US" sz="2800" dirty="0"/>
              <a:t>, create a new edge:</a:t>
            </a:r>
          </a:p>
          <a:p>
            <a:pPr lvl="1"/>
            <a:r>
              <a:rPr lang="en-US" sz="2400" dirty="0"/>
              <a:t>T(a,{S1</a:t>
            </a:r>
            <a:r>
              <a:rPr lang="en-US" sz="2400" baseline="-25000" dirty="0"/>
              <a:t>0</a:t>
            </a:r>
            <a:r>
              <a:rPr lang="en-US" sz="2400" dirty="0"/>
              <a:t>, S2</a:t>
            </a:r>
            <a:r>
              <a:rPr lang="en-US" sz="2400" baseline="-25000" dirty="0"/>
              <a:t>0</a:t>
            </a:r>
            <a:r>
              <a:rPr lang="en-US" sz="2400" dirty="0"/>
              <a:t>})</a:t>
            </a:r>
            <a:r>
              <a:rPr lang="en-US" sz="2400" dirty="0">
                <a:sym typeface="Wingdings" charset="2"/>
              </a:rPr>
              <a:t> </a:t>
            </a:r>
            <a:r>
              <a:rPr lang="en-US" sz="2400" dirty="0"/>
              <a:t>{S1</a:t>
            </a:r>
            <a:r>
              <a:rPr lang="en-US" sz="2400" baseline="-25000" dirty="0"/>
              <a:t>i</a:t>
            </a:r>
            <a:r>
              <a:rPr lang="en-US" sz="2400" dirty="0"/>
              <a:t>, S2</a:t>
            </a:r>
            <a:r>
              <a:rPr lang="en-US" sz="2400" baseline="-25000" dirty="0"/>
              <a:t>j</a:t>
            </a:r>
            <a:r>
              <a:rPr lang="en-US" sz="2400" dirty="0"/>
              <a:t>} </a:t>
            </a:r>
          </a:p>
          <a:p>
            <a:pPr lvl="2"/>
            <a:r>
              <a:rPr lang="en-US" sz="2000" dirty="0"/>
              <a:t>If T</a:t>
            </a:r>
            <a:r>
              <a:rPr lang="en-US" sz="2000" baseline="-25000" dirty="0"/>
              <a:t>1</a:t>
            </a:r>
            <a:r>
              <a:rPr lang="en-US" sz="2000" dirty="0"/>
              <a:t>(a, S1</a:t>
            </a:r>
            <a:r>
              <a:rPr lang="en-US" sz="2000" baseline="-25000" dirty="0"/>
              <a:t>0</a:t>
            </a:r>
            <a:r>
              <a:rPr lang="en-US" sz="2000" dirty="0"/>
              <a:t>)</a:t>
            </a:r>
            <a:r>
              <a:rPr lang="en-US" sz="2000" dirty="0">
                <a:sym typeface="Wingdings" charset="2"/>
              </a:rPr>
              <a:t> </a:t>
            </a:r>
            <a:r>
              <a:rPr lang="en-US" sz="2000" dirty="0"/>
              <a:t>S1</a:t>
            </a:r>
            <a:r>
              <a:rPr lang="en-US" sz="2000" baseline="-25000" dirty="0"/>
              <a:t>i, </a:t>
            </a:r>
            <a:r>
              <a:rPr lang="en-US" sz="2000" dirty="0"/>
              <a:t>and T</a:t>
            </a:r>
            <a:r>
              <a:rPr lang="en-US" sz="2000" baseline="-25000" dirty="0"/>
              <a:t>2</a:t>
            </a:r>
            <a:r>
              <a:rPr lang="en-US" sz="2000" dirty="0"/>
              <a:t>(a, S2</a:t>
            </a:r>
            <a:r>
              <a:rPr lang="en-US" sz="2000" baseline="-25000" dirty="0"/>
              <a:t>0</a:t>
            </a:r>
            <a:r>
              <a:rPr lang="en-US" sz="2000" dirty="0"/>
              <a:t>)</a:t>
            </a:r>
            <a:r>
              <a:rPr lang="en-US" sz="2000" dirty="0">
                <a:sym typeface="Wingdings" charset="2"/>
              </a:rPr>
              <a:t> </a:t>
            </a:r>
            <a:r>
              <a:rPr lang="en-US" sz="2000" dirty="0"/>
              <a:t>S2</a:t>
            </a:r>
            <a:r>
              <a:rPr lang="en-US" sz="2000" baseline="-25000" dirty="0"/>
              <a:t>j</a:t>
            </a:r>
          </a:p>
          <a:p>
            <a:r>
              <a:rPr lang="en-US" sz="2800" dirty="0"/>
              <a:t>Repeat for each composite state reached</a:t>
            </a:r>
          </a:p>
          <a:p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3648" y="0"/>
            <a:ext cx="1810352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561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1668"/>
            <a:ext cx="7772400" cy="1143000"/>
          </a:xfrm>
        </p:spPr>
        <p:txBody>
          <a:bodyPr/>
          <a:lstStyle/>
          <a:p>
            <a:r>
              <a:rPr lang="en-US" dirty="0"/>
              <a:t>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419600"/>
          </a:xfrm>
        </p:spPr>
        <p:txBody>
          <a:bodyPr/>
          <a:lstStyle/>
          <a:p>
            <a:r>
              <a:rPr lang="en-US" dirty="0"/>
              <a:t>If you don’t test it, it doesn’t work.</a:t>
            </a:r>
          </a:p>
          <a:p>
            <a:r>
              <a:rPr lang="en-US" dirty="0"/>
              <a:t>Testing can only prove the presence of bugs, not the absence.</a:t>
            </a:r>
          </a:p>
          <a:p>
            <a:pPr lvl="1"/>
            <a:r>
              <a:rPr lang="en-US" dirty="0"/>
              <a:t>Full verification strategy is more than testing.</a:t>
            </a:r>
          </a:p>
          <a:p>
            <a:r>
              <a:rPr lang="en-US" dirty="0"/>
              <a:t>Valuable to decompose testing</a:t>
            </a:r>
          </a:p>
          <a:p>
            <a:pPr lvl="1"/>
            <a:r>
              <a:rPr lang="en-US" dirty="0"/>
              <a:t>Functionality</a:t>
            </a:r>
          </a:p>
          <a:p>
            <a:pPr lvl="1"/>
            <a:r>
              <a:rPr lang="en-US" dirty="0"/>
              <a:t>Functionality at performance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4B14-673F-3649-AD46-D7344427AF02}" type="slidenum">
              <a:rPr lang="en-US"/>
              <a:pPr/>
              <a:t>30</a:t>
            </a:fld>
            <a:endParaRPr 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Composite FSM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How much work?</a:t>
            </a:r>
          </a:p>
          <a:p>
            <a:r>
              <a:rPr lang="en-US" dirty="0">
                <a:solidFill>
                  <a:srgbClr val="FF6600"/>
                </a:solidFill>
              </a:rPr>
              <a:t>Hint: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  Maximum number of composite states 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FF6600"/>
                </a:solidFill>
              </a:rPr>
              <a:t>          (state pairs)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   Maximum number of edges from each state pair?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   Work per edge?</a:t>
            </a:r>
          </a:p>
        </p:txBody>
      </p:sp>
    </p:spTree>
    <p:extLst>
      <p:ext uri="{BB962C8B-B14F-4D97-AF65-F5344CB8AC3E}">
        <p14:creationId xmlns:p14="http://schemas.microsoft.com/office/powerpoint/2010/main" val="25692064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4B14-673F-3649-AD46-D7344427AF02}" type="slidenum">
              <a:rPr lang="en-US"/>
              <a:pPr/>
              <a:t>31</a:t>
            </a:fld>
            <a:endParaRPr 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Composite FSM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Work</a:t>
            </a:r>
          </a:p>
          <a:p>
            <a:pPr lvl="1">
              <a:buNone/>
            </a:pPr>
            <a:r>
              <a:rPr lang="en-US" dirty="0"/>
              <a:t>   At most |2</a:t>
            </a:r>
            <a:r>
              <a:rPr lang="en-US" baseline="30000" dirty="0"/>
              <a:t>N</a:t>
            </a:r>
            <a:r>
              <a:rPr lang="en-US" dirty="0"/>
              <a:t>|*|State1|*|State2| edges == work</a:t>
            </a:r>
          </a:p>
          <a:p>
            <a:r>
              <a:rPr lang="en-US" dirty="0"/>
              <a:t>Can group together original edges</a:t>
            </a:r>
          </a:p>
          <a:p>
            <a:pPr lvl="1"/>
            <a:r>
              <a:rPr lang="en-US" i="1" dirty="0"/>
              <a:t>i.e.</a:t>
            </a:r>
            <a:r>
              <a:rPr lang="en-US" dirty="0"/>
              <a:t> in each state compute intersections of outgoing edges</a:t>
            </a:r>
          </a:p>
          <a:p>
            <a:pPr lvl="1"/>
            <a:r>
              <a:rPr lang="en-US" dirty="0"/>
              <a:t>Really at most |E</a:t>
            </a:r>
            <a:r>
              <a:rPr lang="en-US" baseline="-25000" dirty="0"/>
              <a:t>1</a:t>
            </a:r>
            <a:r>
              <a:rPr lang="en-US" dirty="0"/>
              <a:t>|*|E</a:t>
            </a:r>
            <a:r>
              <a:rPr lang="en-US" baseline="-25000" dirty="0"/>
              <a:t>2</a:t>
            </a:r>
            <a:r>
              <a:rPr lang="en-US" dirty="0"/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8748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bldLvl="2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98587-0CE0-FF4E-9F2C-042EC525C7A5}" type="slidenum">
              <a:rPr lang="en-US"/>
              <a:pPr/>
              <a:t>32</a:t>
            </a:fld>
            <a:endParaRPr lang="en-US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Non-Equivalence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8486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State {S1</a:t>
            </a:r>
            <a:r>
              <a:rPr lang="en-US" baseline="-25000" dirty="0"/>
              <a:t>i</a:t>
            </a:r>
            <a:r>
              <a:rPr lang="en-US" dirty="0"/>
              <a:t>, S2</a:t>
            </a:r>
            <a:r>
              <a:rPr lang="en-US" baseline="-25000" dirty="0"/>
              <a:t>j</a:t>
            </a:r>
            <a:r>
              <a:rPr lang="en-US" dirty="0"/>
              <a:t>} demonstrates non-equivalence </a:t>
            </a:r>
            <a:r>
              <a:rPr lang="en-US" dirty="0" err="1"/>
              <a:t>iff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{S1</a:t>
            </a:r>
            <a:r>
              <a:rPr lang="en-US" baseline="-25000" dirty="0"/>
              <a:t>i</a:t>
            </a:r>
            <a:r>
              <a:rPr lang="en-US" dirty="0"/>
              <a:t>, S2</a:t>
            </a:r>
            <a:r>
              <a:rPr lang="en-US" baseline="-25000" dirty="0"/>
              <a:t>j</a:t>
            </a:r>
            <a:r>
              <a:rPr lang="en-US" dirty="0"/>
              <a:t>} reachable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On some input, State S1</a:t>
            </a:r>
            <a:r>
              <a:rPr lang="en-US" baseline="-25000" dirty="0"/>
              <a:t>i </a:t>
            </a:r>
            <a:r>
              <a:rPr lang="en-US" dirty="0"/>
              <a:t>and S2</a:t>
            </a:r>
            <a:r>
              <a:rPr lang="en-US" baseline="-25000" dirty="0"/>
              <a:t>j</a:t>
            </a:r>
            <a:r>
              <a:rPr lang="en-US" dirty="0"/>
              <a:t> produce different outputs </a:t>
            </a:r>
          </a:p>
          <a:p>
            <a:pPr>
              <a:lnSpc>
                <a:spcPct val="90000"/>
              </a:lnSpc>
            </a:pPr>
            <a:r>
              <a:rPr lang="en-US" dirty="0"/>
              <a:t>If S1</a:t>
            </a:r>
            <a:r>
              <a:rPr lang="en-US" baseline="-25000" dirty="0"/>
              <a:t>i </a:t>
            </a:r>
            <a:r>
              <a:rPr lang="en-US" dirty="0"/>
              <a:t>and S2</a:t>
            </a:r>
            <a:r>
              <a:rPr lang="en-US" baseline="-25000" dirty="0"/>
              <a:t>j </a:t>
            </a:r>
            <a:r>
              <a:rPr lang="en-US" dirty="0"/>
              <a:t>have the</a:t>
            </a:r>
            <a:r>
              <a:rPr lang="en-US" baseline="-25000" dirty="0"/>
              <a:t> </a:t>
            </a:r>
            <a:r>
              <a:rPr lang="en-US" dirty="0"/>
              <a:t> same outputs for all composite states, it is impossible to distinguish the machines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They are equivalent</a:t>
            </a:r>
          </a:p>
          <a:p>
            <a:pPr>
              <a:lnSpc>
                <a:spcPct val="90000"/>
              </a:lnSpc>
            </a:pPr>
            <a:r>
              <a:rPr lang="en-US" dirty="0"/>
              <a:t>A </a:t>
            </a:r>
            <a:r>
              <a:rPr lang="en-US" b="1" dirty="0"/>
              <a:t>reachable</a:t>
            </a:r>
            <a:r>
              <a:rPr lang="en-US" dirty="0"/>
              <a:t> state with differing outputs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Implies the machines are not identical</a:t>
            </a:r>
          </a:p>
        </p:txBody>
      </p:sp>
    </p:spTree>
    <p:extLst>
      <p:ext uri="{BB962C8B-B14F-4D97-AF65-F5344CB8AC3E}">
        <p14:creationId xmlns:p14="http://schemas.microsoft.com/office/powerpoint/2010/main" val="69798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EFEF-C667-CF40-B45F-89BAFCB9BCD3}" type="slidenum">
              <a:rPr lang="en-US"/>
              <a:pPr/>
              <a:t>33</a:t>
            </a:fld>
            <a:endParaRPr lang="en-US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Answering Reachability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Start at composite start state {S1</a:t>
            </a:r>
            <a:r>
              <a:rPr lang="en-US" baseline="-25000" dirty="0"/>
              <a:t>0</a:t>
            </a:r>
            <a:r>
              <a:rPr lang="en-US" dirty="0"/>
              <a:t>, S2</a:t>
            </a:r>
            <a:r>
              <a:rPr lang="en-US" baseline="-25000" dirty="0"/>
              <a:t>0</a:t>
            </a:r>
            <a:r>
              <a:rPr lang="en-US" dirty="0"/>
              <a:t>} </a:t>
            </a:r>
          </a:p>
          <a:p>
            <a:pPr>
              <a:lnSpc>
                <a:spcPct val="90000"/>
              </a:lnSpc>
            </a:pPr>
            <a:r>
              <a:rPr lang="en-US" dirty="0"/>
              <a:t>Search for path to a differing state</a:t>
            </a:r>
          </a:p>
          <a:p>
            <a:pPr>
              <a:lnSpc>
                <a:spcPct val="90000"/>
              </a:lnSpc>
            </a:pPr>
            <a:r>
              <a:rPr lang="en-US" dirty="0"/>
              <a:t>Use any search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Breadth-First Search, Depth-First Search</a:t>
            </a:r>
          </a:p>
          <a:p>
            <a:pPr>
              <a:lnSpc>
                <a:spcPct val="90000"/>
              </a:lnSpc>
            </a:pPr>
            <a:r>
              <a:rPr lang="en-US" dirty="0"/>
              <a:t>End when find differing state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Not equivalent</a:t>
            </a:r>
          </a:p>
          <a:p>
            <a:pPr>
              <a:lnSpc>
                <a:spcPct val="90000"/>
              </a:lnSpc>
            </a:pPr>
            <a:r>
              <a:rPr lang="en-US" dirty="0"/>
              <a:t>OR when have explored entire reachable graph without finding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Are equivalent</a:t>
            </a:r>
          </a:p>
        </p:txBody>
      </p:sp>
    </p:spTree>
    <p:extLst>
      <p:ext uri="{BB962C8B-B14F-4D97-AF65-F5344CB8AC3E}">
        <p14:creationId xmlns:p14="http://schemas.microsoft.com/office/powerpoint/2010/main" val="7766787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6953E-BFE7-1D4E-BFA3-AAAB2E4449FE}" type="slidenum">
              <a:rPr lang="en-US"/>
              <a:pPr/>
              <a:t>34</a:t>
            </a:fld>
            <a:endParaRPr 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Reachability Search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Worst: explore all edges at most once</a:t>
            </a:r>
          </a:p>
          <a:p>
            <a:pPr lvl="1"/>
            <a:r>
              <a:rPr lang="en-US" dirty="0"/>
              <a:t>O(|E|)=O(|E</a:t>
            </a:r>
            <a:r>
              <a:rPr lang="en-US" baseline="-25000" dirty="0"/>
              <a:t>1</a:t>
            </a:r>
            <a:r>
              <a:rPr lang="en-US" dirty="0"/>
              <a:t>|*|E</a:t>
            </a:r>
            <a:r>
              <a:rPr lang="en-US" baseline="-25000" dirty="0"/>
              <a:t>2</a:t>
            </a:r>
            <a:r>
              <a:rPr lang="en-US" dirty="0"/>
              <a:t>|)</a:t>
            </a:r>
          </a:p>
          <a:p>
            <a:r>
              <a:rPr lang="en-US" dirty="0"/>
              <a:t>Can combine composition construction and search</a:t>
            </a:r>
          </a:p>
          <a:p>
            <a:pPr lvl="1"/>
            <a:r>
              <a:rPr lang="en-US" i="1" dirty="0"/>
              <a:t>i.e.</a:t>
            </a:r>
            <a:r>
              <a:rPr lang="en-US" dirty="0"/>
              <a:t> only follow edges which fill-in as search</a:t>
            </a:r>
          </a:p>
          <a:p>
            <a:pPr lvl="1"/>
            <a:r>
              <a:rPr lang="en-US" dirty="0"/>
              <a:t>(way described)</a:t>
            </a:r>
          </a:p>
        </p:txBody>
      </p:sp>
    </p:spTree>
    <p:extLst>
      <p:ext uri="{BB962C8B-B14F-4D97-AF65-F5344CB8AC3E}">
        <p14:creationId xmlns:p14="http://schemas.microsoft.com/office/powerpoint/2010/main" val="3295408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3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092AE-B2BA-1244-9E94-8A4F104E71D9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7" name="Oval 6"/>
          <p:cNvSpPr/>
          <p:nvPr/>
        </p:nvSpPr>
        <p:spPr bwMode="auto">
          <a:xfrm>
            <a:off x="1600200" y="2209800"/>
            <a:ext cx="838200" cy="762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s0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1600200" y="3352800"/>
            <a:ext cx="838200" cy="762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s1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1600200" y="4495800"/>
            <a:ext cx="838200" cy="762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s2</a:t>
            </a:r>
          </a:p>
        </p:txBody>
      </p:sp>
      <p:cxnSp>
        <p:nvCxnSpPr>
          <p:cNvPr id="15" name="Straight Arrow Connector 14"/>
          <p:cNvCxnSpPr>
            <a:stCxn id="7" idx="4"/>
            <a:endCxn id="8" idx="0"/>
          </p:cNvCxnSpPr>
          <p:nvPr/>
        </p:nvCxnSpPr>
        <p:spPr bwMode="auto">
          <a:xfrm rot="5400000">
            <a:off x="1828800" y="3162300"/>
            <a:ext cx="3810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>
            <a:stCxn id="8" idx="4"/>
            <a:endCxn id="9" idx="0"/>
          </p:cNvCxnSpPr>
          <p:nvPr/>
        </p:nvCxnSpPr>
        <p:spPr bwMode="auto">
          <a:xfrm rot="5400000">
            <a:off x="1828800" y="4305300"/>
            <a:ext cx="3810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Curved Connector 30"/>
          <p:cNvCxnSpPr>
            <a:stCxn id="9" idx="4"/>
            <a:endCxn id="7" idx="0"/>
          </p:cNvCxnSpPr>
          <p:nvPr/>
        </p:nvCxnSpPr>
        <p:spPr bwMode="auto">
          <a:xfrm rot="5400000" flipH="1">
            <a:off x="495300" y="3733800"/>
            <a:ext cx="3048000" cy="1588"/>
          </a:xfrm>
          <a:prstGeom prst="curvedConnector5">
            <a:avLst>
              <a:gd name="adj1" fmla="val -7500"/>
              <a:gd name="adj2" fmla="val 78825567"/>
              <a:gd name="adj3" fmla="val 1075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2286000" y="2971800"/>
            <a:ext cx="543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-/0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286000" y="4114800"/>
            <a:ext cx="543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-/1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28600" y="3352800"/>
            <a:ext cx="543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-/1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4800600" y="2286000"/>
            <a:ext cx="3581400" cy="3048794"/>
            <a:chOff x="3657600" y="2209800"/>
            <a:chExt cx="3581400" cy="3048794"/>
          </a:xfrm>
        </p:grpSpPr>
        <p:sp>
          <p:nvSpPr>
            <p:cNvPr id="10" name="Oval 9"/>
            <p:cNvSpPr/>
            <p:nvPr/>
          </p:nvSpPr>
          <p:spPr bwMode="auto">
            <a:xfrm>
              <a:off x="4953000" y="2209800"/>
              <a:ext cx="838200" cy="7620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q0</a:t>
              </a: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4953000" y="3352800"/>
              <a:ext cx="838200" cy="7620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q1</a:t>
              </a: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4953000" y="4495800"/>
              <a:ext cx="838200" cy="7620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q3</a:t>
              </a: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6400800" y="3352800"/>
              <a:ext cx="838200" cy="7620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q2</a:t>
              </a:r>
            </a:p>
          </p:txBody>
        </p:sp>
        <p:cxnSp>
          <p:nvCxnSpPr>
            <p:cNvPr id="19" name="Straight Arrow Connector 18"/>
            <p:cNvCxnSpPr>
              <a:stCxn id="10" idx="4"/>
              <a:endCxn id="11" idx="0"/>
            </p:cNvCxnSpPr>
            <p:nvPr/>
          </p:nvCxnSpPr>
          <p:spPr bwMode="auto">
            <a:xfrm rot="5400000">
              <a:off x="5181600" y="3162300"/>
              <a:ext cx="3810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1" name="Straight Arrow Connector 20"/>
            <p:cNvCxnSpPr>
              <a:stCxn id="11" idx="4"/>
              <a:endCxn id="12" idx="0"/>
            </p:cNvCxnSpPr>
            <p:nvPr/>
          </p:nvCxnSpPr>
          <p:spPr bwMode="auto">
            <a:xfrm rot="5400000">
              <a:off x="5181600" y="4305300"/>
              <a:ext cx="3810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3" name="Straight Arrow Connector 22"/>
            <p:cNvCxnSpPr>
              <a:stCxn id="10" idx="5"/>
              <a:endCxn id="13" idx="0"/>
            </p:cNvCxnSpPr>
            <p:nvPr/>
          </p:nvCxnSpPr>
          <p:spPr bwMode="auto">
            <a:xfrm rot="16200000" flipH="1">
              <a:off x="5997878" y="2530778"/>
              <a:ext cx="492592" cy="115145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5" name="Straight Arrow Connector 24"/>
            <p:cNvCxnSpPr>
              <a:stCxn id="13" idx="4"/>
              <a:endCxn id="12" idx="7"/>
            </p:cNvCxnSpPr>
            <p:nvPr/>
          </p:nvCxnSpPr>
          <p:spPr bwMode="auto">
            <a:xfrm rot="5400000">
              <a:off x="5997878" y="3785370"/>
              <a:ext cx="492592" cy="115145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7" name="Curved Connector 26"/>
            <p:cNvCxnSpPr>
              <a:stCxn id="12" idx="4"/>
              <a:endCxn id="10" idx="0"/>
            </p:cNvCxnSpPr>
            <p:nvPr/>
          </p:nvCxnSpPr>
          <p:spPr bwMode="auto">
            <a:xfrm rot="5400000" flipH="1">
              <a:off x="3848100" y="3733800"/>
              <a:ext cx="3048000" cy="1588"/>
            </a:xfrm>
            <a:prstGeom prst="curvedConnector5">
              <a:avLst>
                <a:gd name="adj1" fmla="val -7500"/>
                <a:gd name="adj2" fmla="val 70047481"/>
                <a:gd name="adj3" fmla="val 1075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7" name="TextBox 36"/>
            <p:cNvSpPr txBox="1"/>
            <p:nvPr/>
          </p:nvSpPr>
          <p:spPr>
            <a:xfrm>
              <a:off x="3657600" y="3505200"/>
              <a:ext cx="5438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-/1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486400" y="4038600"/>
              <a:ext cx="5438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-/1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477000" y="4267200"/>
              <a:ext cx="5438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-/0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324600" y="2667000"/>
              <a:ext cx="6125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1/0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334000" y="2895600"/>
              <a:ext cx="6125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0/0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895C19D-2F0B-0E44-8DB2-FEBAC470F961}"/>
              </a:ext>
            </a:extLst>
          </p:cNvPr>
          <p:cNvSpPr txBox="1"/>
          <p:nvPr/>
        </p:nvSpPr>
        <p:spPr>
          <a:xfrm>
            <a:off x="1296904" y="5911874"/>
            <a:ext cx="6550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- Means don’t-care.  Can read as (0 or 1) here.</a:t>
            </a:r>
          </a:p>
        </p:txBody>
      </p:sp>
    </p:spTree>
    <p:extLst>
      <p:ext uri="{BB962C8B-B14F-4D97-AF65-F5344CB8AC3E}">
        <p14:creationId xmlns:p14="http://schemas.microsoft.com/office/powerpoint/2010/main" val="12376902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72439" y="65254"/>
            <a:ext cx="7772400" cy="1143000"/>
          </a:xfrm>
        </p:spPr>
        <p:txBody>
          <a:bodyPr/>
          <a:lstStyle/>
          <a:p>
            <a:r>
              <a:rPr lang="en-US" dirty="0" err="1">
                <a:solidFill>
                  <a:srgbClr val="FF6600"/>
                </a:solidFill>
              </a:rPr>
              <a:t>Preclass</a:t>
            </a:r>
            <a:r>
              <a:rPr lang="en-US" dirty="0">
                <a:solidFill>
                  <a:srgbClr val="FF6600"/>
                </a:solidFill>
              </a:rPr>
              <a:t> 3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092AE-B2BA-1244-9E94-8A4F104E71D9}" type="slidenum">
              <a:rPr lang="en-US" smtClean="0"/>
              <a:pPr/>
              <a:t>36</a:t>
            </a:fld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B86D95D-A0D1-0440-AB6E-41F2938924C7}"/>
              </a:ext>
            </a:extLst>
          </p:cNvPr>
          <p:cNvGrpSpPr/>
          <p:nvPr/>
        </p:nvGrpSpPr>
        <p:grpSpPr>
          <a:xfrm>
            <a:off x="1174906" y="2190861"/>
            <a:ext cx="1229639" cy="3054747"/>
            <a:chOff x="1600200" y="2209403"/>
            <a:chExt cx="1229639" cy="3054747"/>
          </a:xfrm>
        </p:grpSpPr>
        <p:sp>
          <p:nvSpPr>
            <p:cNvPr id="7" name="Oval 6"/>
            <p:cNvSpPr/>
            <p:nvPr/>
          </p:nvSpPr>
          <p:spPr bwMode="auto">
            <a:xfrm>
              <a:off x="1600200" y="2209403"/>
              <a:ext cx="838200" cy="7620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s0</a:t>
              </a: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1600200" y="3352800"/>
              <a:ext cx="838200" cy="7620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s1</a:t>
              </a: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1600200" y="4495800"/>
              <a:ext cx="838200" cy="7620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s2</a:t>
              </a:r>
            </a:p>
          </p:txBody>
        </p:sp>
        <p:cxnSp>
          <p:nvCxnSpPr>
            <p:cNvPr id="15" name="Straight Arrow Connector 14"/>
            <p:cNvCxnSpPr>
              <a:stCxn id="7" idx="4"/>
              <a:endCxn id="8" idx="0"/>
            </p:cNvCxnSpPr>
            <p:nvPr/>
          </p:nvCxnSpPr>
          <p:spPr bwMode="auto">
            <a:xfrm>
              <a:off x="2019300" y="2971403"/>
              <a:ext cx="0" cy="38139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" name="Straight Arrow Connector 16"/>
            <p:cNvCxnSpPr>
              <a:stCxn id="8" idx="4"/>
              <a:endCxn id="9" idx="0"/>
            </p:cNvCxnSpPr>
            <p:nvPr/>
          </p:nvCxnSpPr>
          <p:spPr bwMode="auto">
            <a:xfrm rot="5400000">
              <a:off x="1828800" y="4305300"/>
              <a:ext cx="3810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1" name="Curved Connector 30"/>
            <p:cNvCxnSpPr>
              <a:stCxn id="9" idx="4"/>
              <a:endCxn id="7" idx="0"/>
            </p:cNvCxnSpPr>
            <p:nvPr/>
          </p:nvCxnSpPr>
          <p:spPr bwMode="auto">
            <a:xfrm rot="5400000" flipH="1">
              <a:off x="495101" y="3733602"/>
              <a:ext cx="3048397" cy="12700"/>
            </a:xfrm>
            <a:prstGeom prst="curvedConnector5">
              <a:avLst>
                <a:gd name="adj1" fmla="val -7499"/>
                <a:gd name="adj2" fmla="val 5100000"/>
                <a:gd name="adj3" fmla="val 107499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4" name="TextBox 33"/>
            <p:cNvSpPr txBox="1"/>
            <p:nvPr/>
          </p:nvSpPr>
          <p:spPr>
            <a:xfrm>
              <a:off x="2286000" y="2971800"/>
              <a:ext cx="5438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-/0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286000" y="4114800"/>
              <a:ext cx="5438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-/1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28600" y="3352800"/>
            <a:ext cx="543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-/1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6008190" y="2196815"/>
            <a:ext cx="3021510" cy="3048794"/>
            <a:chOff x="4217490" y="2209800"/>
            <a:chExt cx="3021510" cy="3048794"/>
          </a:xfrm>
        </p:grpSpPr>
        <p:sp>
          <p:nvSpPr>
            <p:cNvPr id="10" name="Oval 9"/>
            <p:cNvSpPr/>
            <p:nvPr/>
          </p:nvSpPr>
          <p:spPr bwMode="auto">
            <a:xfrm>
              <a:off x="4953000" y="2209800"/>
              <a:ext cx="838200" cy="7620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q0</a:t>
              </a: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4953000" y="3352800"/>
              <a:ext cx="838200" cy="7620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q1</a:t>
              </a: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4953000" y="4495800"/>
              <a:ext cx="838200" cy="7620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q3</a:t>
              </a: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6400800" y="3352800"/>
              <a:ext cx="838200" cy="7620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q2</a:t>
              </a:r>
            </a:p>
          </p:txBody>
        </p:sp>
        <p:cxnSp>
          <p:nvCxnSpPr>
            <p:cNvPr id="19" name="Straight Arrow Connector 18"/>
            <p:cNvCxnSpPr>
              <a:stCxn id="10" idx="4"/>
              <a:endCxn id="11" idx="0"/>
            </p:cNvCxnSpPr>
            <p:nvPr/>
          </p:nvCxnSpPr>
          <p:spPr bwMode="auto">
            <a:xfrm rot="5400000">
              <a:off x="5181600" y="3162300"/>
              <a:ext cx="3810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1" name="Straight Arrow Connector 20"/>
            <p:cNvCxnSpPr>
              <a:stCxn id="11" idx="4"/>
              <a:endCxn id="12" idx="0"/>
            </p:cNvCxnSpPr>
            <p:nvPr/>
          </p:nvCxnSpPr>
          <p:spPr bwMode="auto">
            <a:xfrm rot="5400000">
              <a:off x="5181600" y="4305300"/>
              <a:ext cx="3810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3" name="Straight Arrow Connector 22"/>
            <p:cNvCxnSpPr>
              <a:stCxn id="10" idx="5"/>
              <a:endCxn id="13" idx="0"/>
            </p:cNvCxnSpPr>
            <p:nvPr/>
          </p:nvCxnSpPr>
          <p:spPr bwMode="auto">
            <a:xfrm rot="16200000" flipH="1">
              <a:off x="5997878" y="2530778"/>
              <a:ext cx="492592" cy="115145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5" name="Straight Arrow Connector 24"/>
            <p:cNvCxnSpPr>
              <a:stCxn id="13" idx="4"/>
              <a:endCxn id="12" idx="7"/>
            </p:cNvCxnSpPr>
            <p:nvPr/>
          </p:nvCxnSpPr>
          <p:spPr bwMode="auto">
            <a:xfrm rot="5400000">
              <a:off x="5997878" y="3785370"/>
              <a:ext cx="492592" cy="115145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7" name="Curved Connector 26"/>
            <p:cNvCxnSpPr>
              <a:stCxn id="12" idx="4"/>
              <a:endCxn id="10" idx="0"/>
            </p:cNvCxnSpPr>
            <p:nvPr/>
          </p:nvCxnSpPr>
          <p:spPr bwMode="auto">
            <a:xfrm rot="5400000" flipH="1">
              <a:off x="3848100" y="3733800"/>
              <a:ext cx="3048000" cy="1588"/>
            </a:xfrm>
            <a:prstGeom prst="curvedConnector5">
              <a:avLst>
                <a:gd name="adj1" fmla="val -7500"/>
                <a:gd name="adj2" fmla="val 70047481"/>
                <a:gd name="adj3" fmla="val 1075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7" name="TextBox 36"/>
            <p:cNvSpPr txBox="1"/>
            <p:nvPr/>
          </p:nvSpPr>
          <p:spPr>
            <a:xfrm>
              <a:off x="4217490" y="3497410"/>
              <a:ext cx="5438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-/1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486400" y="4038600"/>
              <a:ext cx="5438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-/1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477000" y="4267200"/>
              <a:ext cx="5438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-/0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324600" y="2667000"/>
              <a:ext cx="6125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1/0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334000" y="2895600"/>
              <a:ext cx="6125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0/0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895C19D-2F0B-0E44-8DB2-FEBAC470F961}"/>
              </a:ext>
            </a:extLst>
          </p:cNvPr>
          <p:cNvSpPr txBox="1"/>
          <p:nvPr/>
        </p:nvSpPr>
        <p:spPr>
          <a:xfrm>
            <a:off x="1296904" y="5911874"/>
            <a:ext cx="6550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- Means don’t-care.  Can read as (0 or 1) here.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97214DB-3C6B-AA47-B00C-80784C89594C}"/>
              </a:ext>
            </a:extLst>
          </p:cNvPr>
          <p:cNvSpPr/>
          <p:nvPr/>
        </p:nvSpPr>
        <p:spPr bwMode="auto">
          <a:xfrm>
            <a:off x="3505200" y="1809611"/>
            <a:ext cx="1435098" cy="914400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S0q0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69DB45D-9709-D047-8CFD-8DB83A559339}"/>
              </a:ext>
            </a:extLst>
          </p:cNvPr>
          <p:cNvSpPr/>
          <p:nvPr/>
        </p:nvSpPr>
        <p:spPr bwMode="auto">
          <a:xfrm>
            <a:off x="2552118" y="3136996"/>
            <a:ext cx="1435098" cy="914400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S?q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?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6E8410A5-97CD-FA4C-9A2A-763DBB0ADB4B}"/>
              </a:ext>
            </a:extLst>
          </p:cNvPr>
          <p:cNvSpPr/>
          <p:nvPr/>
        </p:nvSpPr>
        <p:spPr bwMode="auto">
          <a:xfrm>
            <a:off x="4202531" y="3111215"/>
            <a:ext cx="1435098" cy="914400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S?q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638104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E699F-022B-D046-B455-7974F8D315F2}" type="slidenum">
              <a:rPr lang="en-US"/>
              <a:pPr/>
              <a:t>37</a:t>
            </a:fld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Creating Composite FSM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495800"/>
          </a:xfrm>
        </p:spPr>
        <p:txBody>
          <a:bodyPr/>
          <a:lstStyle/>
          <a:p>
            <a:r>
              <a:rPr lang="en-US" sz="2800" dirty="0"/>
              <a:t>Assume know start state for each FSM</a:t>
            </a:r>
          </a:p>
          <a:p>
            <a:r>
              <a:rPr lang="en-US" sz="2800" dirty="0"/>
              <a:t>Each state in composite is labeled by the pair {S1</a:t>
            </a:r>
            <a:r>
              <a:rPr lang="en-US" sz="2800" baseline="-25000" dirty="0"/>
              <a:t>i</a:t>
            </a:r>
            <a:r>
              <a:rPr lang="en-US" sz="2800" dirty="0"/>
              <a:t>, S2</a:t>
            </a:r>
            <a:r>
              <a:rPr lang="en-US" sz="2800" baseline="-25000" dirty="0"/>
              <a:t>j</a:t>
            </a:r>
            <a:r>
              <a:rPr lang="en-US" sz="2800" dirty="0"/>
              <a:t>}</a:t>
            </a:r>
          </a:p>
          <a:p>
            <a:r>
              <a:rPr lang="en-US" sz="2800" dirty="0"/>
              <a:t>Start in {S1</a:t>
            </a:r>
            <a:r>
              <a:rPr lang="en-US" sz="2800" baseline="-25000" dirty="0"/>
              <a:t>0</a:t>
            </a:r>
            <a:r>
              <a:rPr lang="en-US" sz="2800" dirty="0"/>
              <a:t>, S2</a:t>
            </a:r>
            <a:r>
              <a:rPr lang="en-US" sz="2800" baseline="-25000" dirty="0"/>
              <a:t>0</a:t>
            </a:r>
            <a:r>
              <a:rPr lang="en-US" sz="2800" dirty="0"/>
              <a:t>} </a:t>
            </a:r>
          </a:p>
          <a:p>
            <a:r>
              <a:rPr lang="en-US" sz="2800" dirty="0"/>
              <a:t>For each symbol </a:t>
            </a:r>
            <a:r>
              <a:rPr lang="en-US" sz="2800" i="1" dirty="0"/>
              <a:t>a</a:t>
            </a:r>
            <a:r>
              <a:rPr lang="en-US" sz="2800" dirty="0"/>
              <a:t>, create a new edge:</a:t>
            </a:r>
          </a:p>
          <a:p>
            <a:pPr lvl="1"/>
            <a:r>
              <a:rPr lang="en-US" sz="2400" dirty="0"/>
              <a:t>T(a,{S1</a:t>
            </a:r>
            <a:r>
              <a:rPr lang="en-US" sz="2400" baseline="-25000" dirty="0"/>
              <a:t>0</a:t>
            </a:r>
            <a:r>
              <a:rPr lang="en-US" sz="2400" dirty="0"/>
              <a:t>, S2</a:t>
            </a:r>
            <a:r>
              <a:rPr lang="en-US" sz="2400" baseline="-25000" dirty="0"/>
              <a:t>0</a:t>
            </a:r>
            <a:r>
              <a:rPr lang="en-US" sz="2400" dirty="0"/>
              <a:t>})</a:t>
            </a:r>
            <a:r>
              <a:rPr lang="en-US" sz="2400" dirty="0">
                <a:sym typeface="Wingdings" charset="2"/>
              </a:rPr>
              <a:t> </a:t>
            </a:r>
            <a:r>
              <a:rPr lang="en-US" sz="2400" dirty="0"/>
              <a:t>{S1</a:t>
            </a:r>
            <a:r>
              <a:rPr lang="en-US" sz="2400" baseline="-25000" dirty="0"/>
              <a:t>i</a:t>
            </a:r>
            <a:r>
              <a:rPr lang="en-US" sz="2400" dirty="0"/>
              <a:t>, S2</a:t>
            </a:r>
            <a:r>
              <a:rPr lang="en-US" sz="2400" baseline="-25000" dirty="0"/>
              <a:t>j</a:t>
            </a:r>
            <a:r>
              <a:rPr lang="en-US" sz="2400" dirty="0"/>
              <a:t>} </a:t>
            </a:r>
          </a:p>
          <a:p>
            <a:pPr lvl="2"/>
            <a:r>
              <a:rPr lang="en-US" sz="2000" dirty="0"/>
              <a:t>If T</a:t>
            </a:r>
            <a:r>
              <a:rPr lang="en-US" sz="2000" baseline="-25000" dirty="0"/>
              <a:t>1</a:t>
            </a:r>
            <a:r>
              <a:rPr lang="en-US" sz="2000" dirty="0"/>
              <a:t>(a, S1</a:t>
            </a:r>
            <a:r>
              <a:rPr lang="en-US" sz="2000" baseline="-25000" dirty="0"/>
              <a:t>0</a:t>
            </a:r>
            <a:r>
              <a:rPr lang="en-US" sz="2000" dirty="0"/>
              <a:t>)</a:t>
            </a:r>
            <a:r>
              <a:rPr lang="en-US" sz="2000" dirty="0">
                <a:sym typeface="Wingdings" charset="2"/>
              </a:rPr>
              <a:t> </a:t>
            </a:r>
            <a:r>
              <a:rPr lang="en-US" sz="2000" dirty="0"/>
              <a:t>S1</a:t>
            </a:r>
            <a:r>
              <a:rPr lang="en-US" sz="2000" baseline="-25000" dirty="0"/>
              <a:t>i, </a:t>
            </a:r>
            <a:r>
              <a:rPr lang="en-US" sz="2000" dirty="0"/>
              <a:t>and T</a:t>
            </a:r>
            <a:r>
              <a:rPr lang="en-US" sz="2000" baseline="-25000" dirty="0"/>
              <a:t>2</a:t>
            </a:r>
            <a:r>
              <a:rPr lang="en-US" sz="2000" dirty="0"/>
              <a:t>(a, S2</a:t>
            </a:r>
            <a:r>
              <a:rPr lang="en-US" sz="2000" baseline="-25000" dirty="0"/>
              <a:t>0</a:t>
            </a:r>
            <a:r>
              <a:rPr lang="en-US" sz="2000" dirty="0"/>
              <a:t>)</a:t>
            </a:r>
            <a:r>
              <a:rPr lang="en-US" sz="2000" dirty="0">
                <a:sym typeface="Wingdings" charset="2"/>
              </a:rPr>
              <a:t> </a:t>
            </a:r>
            <a:r>
              <a:rPr lang="en-US" sz="2000" dirty="0"/>
              <a:t>S2</a:t>
            </a:r>
            <a:r>
              <a:rPr lang="en-US" sz="2000" baseline="-25000" dirty="0"/>
              <a:t>j</a:t>
            </a:r>
          </a:p>
          <a:p>
            <a:pPr lvl="2"/>
            <a:r>
              <a:rPr lang="en-US" sz="2000" dirty="0"/>
              <a:t>Check that both state machines produce same outputs on input symbol </a:t>
            </a:r>
            <a:r>
              <a:rPr lang="en-US" sz="2000" i="1" dirty="0"/>
              <a:t>a</a:t>
            </a:r>
            <a:endParaRPr lang="en-US" sz="2000" i="1" baseline="-25000" dirty="0"/>
          </a:p>
          <a:p>
            <a:r>
              <a:rPr lang="en-US" sz="2800" dirty="0"/>
              <a:t>Repeat for each composite state reached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644473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30A4B3-395B-0945-BFDC-095C767824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441735"/>
            <a:ext cx="6781800" cy="3416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D28BF6-5553-C349-B4A0-E4D02A6F0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972" y="36068"/>
            <a:ext cx="7772400" cy="1143000"/>
          </a:xfrm>
        </p:spPr>
        <p:txBody>
          <a:bodyPr/>
          <a:lstStyle/>
          <a:p>
            <a:pPr algn="l"/>
            <a:r>
              <a:rPr lang="en-US" dirty="0" err="1"/>
              <a:t>Preclass</a:t>
            </a:r>
            <a:r>
              <a:rPr lang="en-US" dirty="0"/>
              <a:t> 4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358559-303E-C147-9D96-315160102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037403-BF9A-B242-A98E-25386AA23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1D593-8ACC-044C-B494-230EE3891E53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190734C-6846-6542-BD79-CAD45F0395ED}"/>
              </a:ext>
            </a:extLst>
          </p:cNvPr>
          <p:cNvSpPr/>
          <p:nvPr/>
        </p:nvSpPr>
        <p:spPr bwMode="auto">
          <a:xfrm>
            <a:off x="509016" y="2654250"/>
            <a:ext cx="1828800" cy="628789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S0,start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8A4DBF3-0057-B844-8908-BC060973788B}"/>
              </a:ext>
            </a:extLst>
          </p:cNvPr>
          <p:cNvSpPr/>
          <p:nvPr/>
        </p:nvSpPr>
        <p:spPr bwMode="auto">
          <a:xfrm>
            <a:off x="394716" y="3997116"/>
            <a:ext cx="1295400" cy="628789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S1,a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57D946D-A71C-4F4E-9992-EF7CAAC56D9C}"/>
              </a:ext>
            </a:extLst>
          </p:cNvPr>
          <p:cNvSpPr/>
          <p:nvPr/>
        </p:nvSpPr>
        <p:spPr bwMode="auto">
          <a:xfrm>
            <a:off x="2220468" y="3997116"/>
            <a:ext cx="1295400" cy="628789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S2,</a:t>
            </a:r>
            <a:r>
              <a:rPr lang="en-US" dirty="0">
                <a:latin typeface="+mn-lt"/>
              </a:rPr>
              <a:t>b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F408B13-F16F-5947-82B7-93AD88DE66D3}"/>
              </a:ext>
            </a:extLst>
          </p:cNvPr>
          <p:cNvSpPr/>
          <p:nvPr/>
        </p:nvSpPr>
        <p:spPr bwMode="auto">
          <a:xfrm>
            <a:off x="496824" y="5280094"/>
            <a:ext cx="1295400" cy="628789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S3,c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51F8776-1683-3548-93E3-408C0ADF8F0C}"/>
              </a:ext>
            </a:extLst>
          </p:cNvPr>
          <p:cNvSpPr/>
          <p:nvPr/>
        </p:nvSpPr>
        <p:spPr bwMode="auto">
          <a:xfrm>
            <a:off x="2287524" y="5296101"/>
            <a:ext cx="1295400" cy="628789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S4,c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ED901E8-19A4-7447-930A-58D71D8B63F4}"/>
              </a:ext>
            </a:extLst>
          </p:cNvPr>
          <p:cNvSpPr/>
          <p:nvPr/>
        </p:nvSpPr>
        <p:spPr bwMode="auto">
          <a:xfrm>
            <a:off x="4076700" y="6030082"/>
            <a:ext cx="1295400" cy="628789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S5,</a:t>
            </a:r>
            <a:r>
              <a:rPr lang="en-US" dirty="0">
                <a:latin typeface="+mn-lt"/>
              </a:rPr>
              <a:t>d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497F426-7544-974B-B344-B8C3E00707F9}"/>
              </a:ext>
            </a:extLst>
          </p:cNvPr>
          <p:cNvCxnSpPr>
            <a:stCxn id="6" idx="4"/>
            <a:endCxn id="7" idx="0"/>
          </p:cNvCxnSpPr>
          <p:nvPr/>
        </p:nvCxnSpPr>
        <p:spPr bwMode="auto">
          <a:xfrm flipH="1">
            <a:off x="1042416" y="3283039"/>
            <a:ext cx="381000" cy="7140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6EA06FA-76E4-5E4F-AB27-0963B18DF801}"/>
              </a:ext>
            </a:extLst>
          </p:cNvPr>
          <p:cNvCxnSpPr>
            <a:stCxn id="6" idx="4"/>
            <a:endCxn id="8" idx="0"/>
          </p:cNvCxnSpPr>
          <p:nvPr/>
        </p:nvCxnSpPr>
        <p:spPr bwMode="auto">
          <a:xfrm>
            <a:off x="1423416" y="3283039"/>
            <a:ext cx="1444752" cy="7140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E410814-F133-124E-9CEF-C65A862471F7}"/>
              </a:ext>
            </a:extLst>
          </p:cNvPr>
          <p:cNvCxnSpPr>
            <a:stCxn id="7" idx="4"/>
            <a:endCxn id="9" idx="0"/>
          </p:cNvCxnSpPr>
          <p:nvPr/>
        </p:nvCxnSpPr>
        <p:spPr bwMode="auto">
          <a:xfrm>
            <a:off x="1042416" y="4625905"/>
            <a:ext cx="102108" cy="65418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AC4D731-C7B9-A648-8399-25C76ABDC92D}"/>
              </a:ext>
            </a:extLst>
          </p:cNvPr>
          <p:cNvCxnSpPr>
            <a:stCxn id="7" idx="4"/>
            <a:endCxn id="10" idx="0"/>
          </p:cNvCxnSpPr>
          <p:nvPr/>
        </p:nvCxnSpPr>
        <p:spPr bwMode="auto">
          <a:xfrm>
            <a:off x="1042416" y="4625905"/>
            <a:ext cx="1892808" cy="67019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DE95F2F-4D99-9F43-AFB1-817334A3138E}"/>
              </a:ext>
            </a:extLst>
          </p:cNvPr>
          <p:cNvCxnSpPr>
            <a:stCxn id="8" idx="4"/>
            <a:endCxn id="10" idx="0"/>
          </p:cNvCxnSpPr>
          <p:nvPr/>
        </p:nvCxnSpPr>
        <p:spPr bwMode="auto">
          <a:xfrm>
            <a:off x="2868168" y="4625905"/>
            <a:ext cx="67056" cy="67019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" name="Curved Connector 26">
            <a:extLst>
              <a:ext uri="{FF2B5EF4-FFF2-40B4-BE49-F238E27FC236}">
                <a16:creationId xmlns:a16="http://schemas.microsoft.com/office/drawing/2014/main" id="{B5B9C5DF-5EC0-F14D-B263-542B67C4A194}"/>
              </a:ext>
            </a:extLst>
          </p:cNvPr>
          <p:cNvCxnSpPr>
            <a:cxnSpLocks/>
            <a:stCxn id="8" idx="4"/>
            <a:endCxn id="10" idx="7"/>
          </p:cNvCxnSpPr>
          <p:nvPr/>
        </p:nvCxnSpPr>
        <p:spPr bwMode="auto">
          <a:xfrm rot="16200000" flipH="1">
            <a:off x="2749552" y="4744520"/>
            <a:ext cx="762280" cy="525049"/>
          </a:xfrm>
          <a:prstGeom prst="curvedConnector3">
            <a:avLst>
              <a:gd name="adj1" fmla="val 2121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2CF8A15-1905-4D48-BD5A-7FA441F864D1}"/>
              </a:ext>
            </a:extLst>
          </p:cNvPr>
          <p:cNvCxnSpPr>
            <a:stCxn id="9" idx="4"/>
            <a:endCxn id="11" idx="2"/>
          </p:cNvCxnSpPr>
          <p:nvPr/>
        </p:nvCxnSpPr>
        <p:spPr bwMode="auto">
          <a:xfrm>
            <a:off x="1144524" y="5908883"/>
            <a:ext cx="2932176" cy="43559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A96AFCB-9790-BF47-AE03-4991B570E813}"/>
              </a:ext>
            </a:extLst>
          </p:cNvPr>
          <p:cNvCxnSpPr>
            <a:stCxn id="10" idx="4"/>
            <a:endCxn id="11" idx="0"/>
          </p:cNvCxnSpPr>
          <p:nvPr/>
        </p:nvCxnSpPr>
        <p:spPr bwMode="auto">
          <a:xfrm>
            <a:off x="2935224" y="5924890"/>
            <a:ext cx="1789176" cy="10519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5" name="Curved Connector 34">
            <a:extLst>
              <a:ext uri="{FF2B5EF4-FFF2-40B4-BE49-F238E27FC236}">
                <a16:creationId xmlns:a16="http://schemas.microsoft.com/office/drawing/2014/main" id="{E6473B3A-16BA-0942-8DE7-EB66F81402C1}"/>
              </a:ext>
            </a:extLst>
          </p:cNvPr>
          <p:cNvCxnSpPr>
            <a:cxnSpLocks/>
            <a:stCxn id="11" idx="6"/>
            <a:endCxn id="6" idx="6"/>
          </p:cNvCxnSpPr>
          <p:nvPr/>
        </p:nvCxnSpPr>
        <p:spPr bwMode="auto">
          <a:xfrm flipH="1" flipV="1">
            <a:off x="2337816" y="2968645"/>
            <a:ext cx="3034284" cy="3375832"/>
          </a:xfrm>
          <a:prstGeom prst="curvedConnector3">
            <a:avLst>
              <a:gd name="adj1" fmla="val -753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BD452C2C-26C6-E840-9B5C-2279A82072DF}"/>
              </a:ext>
            </a:extLst>
          </p:cNvPr>
          <p:cNvSpPr txBox="1"/>
          <p:nvPr/>
        </p:nvSpPr>
        <p:spPr>
          <a:xfrm>
            <a:off x="5715000" y="5908883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-/0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85BA1A7-56FC-944D-B861-B94053A777D7}"/>
              </a:ext>
            </a:extLst>
          </p:cNvPr>
          <p:cNvSpPr txBox="1"/>
          <p:nvPr/>
        </p:nvSpPr>
        <p:spPr>
          <a:xfrm>
            <a:off x="3667554" y="5536860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-/0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92E8384-52AD-7D47-985F-F079C7C97313}"/>
              </a:ext>
            </a:extLst>
          </p:cNvPr>
          <p:cNvSpPr txBox="1"/>
          <p:nvPr/>
        </p:nvSpPr>
        <p:spPr>
          <a:xfrm>
            <a:off x="1937931" y="6076007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-/0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97AAEC7-5EF8-FB4A-BFCF-FD549EA0A725}"/>
              </a:ext>
            </a:extLst>
          </p:cNvPr>
          <p:cNvSpPr txBox="1"/>
          <p:nvPr/>
        </p:nvSpPr>
        <p:spPr>
          <a:xfrm>
            <a:off x="549731" y="4747681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0/1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681FF53-396F-E046-8BEC-98EE66602675}"/>
              </a:ext>
            </a:extLst>
          </p:cNvPr>
          <p:cNvSpPr txBox="1"/>
          <p:nvPr/>
        </p:nvSpPr>
        <p:spPr>
          <a:xfrm>
            <a:off x="1662252" y="4543150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1/0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4F91AC3-FD4D-264C-B6E6-6A39A22A74AC}"/>
              </a:ext>
            </a:extLst>
          </p:cNvPr>
          <p:cNvSpPr txBox="1"/>
          <p:nvPr/>
        </p:nvSpPr>
        <p:spPr>
          <a:xfrm>
            <a:off x="3427909" y="4656231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1/1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A1836F4-B178-C146-89D5-8CC0D5BB7067}"/>
              </a:ext>
            </a:extLst>
          </p:cNvPr>
          <p:cNvSpPr txBox="1"/>
          <p:nvPr/>
        </p:nvSpPr>
        <p:spPr>
          <a:xfrm>
            <a:off x="2361006" y="4669865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0/0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EAA70C1-5F81-E745-A302-22EA920EA613}"/>
              </a:ext>
            </a:extLst>
          </p:cNvPr>
          <p:cNvSpPr txBox="1"/>
          <p:nvPr/>
        </p:nvSpPr>
        <p:spPr>
          <a:xfrm>
            <a:off x="2265736" y="3247823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1/0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AA94862-9B8A-EA4E-86AB-D1EE82EDD4E6}"/>
              </a:ext>
            </a:extLst>
          </p:cNvPr>
          <p:cNvSpPr txBox="1"/>
          <p:nvPr/>
        </p:nvSpPr>
        <p:spPr>
          <a:xfrm>
            <a:off x="569244" y="3360468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0/0</a:t>
            </a:r>
          </a:p>
        </p:txBody>
      </p:sp>
    </p:spTree>
    <p:extLst>
      <p:ext uri="{BB962C8B-B14F-4D97-AF65-F5344CB8AC3E}">
        <p14:creationId xmlns:p14="http://schemas.microsoft.com/office/powerpoint/2010/main" val="7775783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F7370-27A5-1440-94BE-B6B448951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-152400"/>
            <a:ext cx="7772400" cy="1143000"/>
          </a:xfrm>
        </p:spPr>
        <p:txBody>
          <a:bodyPr/>
          <a:lstStyle/>
          <a:p>
            <a:r>
              <a:rPr lang="en-US" dirty="0"/>
              <a:t>FSM </a:t>
            </a:r>
            <a:r>
              <a:rPr lang="en-US" dirty="0">
                <a:sym typeface="Wingdings" pitchFamily="2" charset="2"/>
              </a:rPr>
              <a:t> Model Checking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3225E-2B11-2A4A-BA7C-14947CE54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838200"/>
            <a:ext cx="8382000" cy="4800600"/>
          </a:xfrm>
        </p:spPr>
        <p:txBody>
          <a:bodyPr/>
          <a:lstStyle/>
          <a:p>
            <a:r>
              <a:rPr lang="en-US" dirty="0"/>
              <a:t>FSM case simple – only deal with states</a:t>
            </a:r>
          </a:p>
          <a:p>
            <a:r>
              <a:rPr lang="en-US" dirty="0"/>
              <a:t>More general, need to deal with</a:t>
            </a:r>
          </a:p>
          <a:p>
            <a:pPr lvl="1"/>
            <a:r>
              <a:rPr lang="en-US" dirty="0"/>
              <a:t>operators (add, multiply, divide)</a:t>
            </a:r>
          </a:p>
          <a:p>
            <a:pPr lvl="1"/>
            <a:r>
              <a:rPr lang="en-US" dirty="0"/>
              <a:t>Wide word registers in </a:t>
            </a:r>
            <a:r>
              <a:rPr lang="en-US" dirty="0" err="1"/>
              <a:t>datapath</a:t>
            </a:r>
            <a:endParaRPr lang="en-US" dirty="0"/>
          </a:p>
          <a:p>
            <a:pPr lvl="2"/>
            <a:r>
              <a:rPr lang="en-US" dirty="0"/>
              <a:t>Cause state exponential in register bits</a:t>
            </a:r>
          </a:p>
          <a:p>
            <a:r>
              <a:rPr lang="en-US" dirty="0"/>
              <a:t>Tricks</a:t>
            </a:r>
          </a:p>
          <a:p>
            <a:pPr lvl="1"/>
            <a:r>
              <a:rPr lang="en-US" dirty="0"/>
              <a:t>Treat operators symbolically </a:t>
            </a:r>
          </a:p>
          <a:p>
            <a:pPr lvl="2"/>
            <a:r>
              <a:rPr lang="en-US" dirty="0"/>
              <a:t>Separate operator verification from control </a:t>
            </a:r>
            <a:r>
              <a:rPr lang="en-US" dirty="0" err="1"/>
              <a:t>verif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Abstract out operator width</a:t>
            </a:r>
          </a:p>
          <a:p>
            <a:r>
              <a:rPr lang="en-US" dirty="0"/>
              <a:t>Similar flavor of case-based search</a:t>
            </a:r>
          </a:p>
          <a:p>
            <a:pPr lvl="1"/>
            <a:r>
              <a:rPr lang="en-US" dirty="0"/>
              <a:t>Conditionals need to be evaluated symbolically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3AC58D-36CB-6640-9C18-ED709F5A5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C3476C-ACCE-DA47-92D0-E4C22942D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33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7AF2A-D4AC-D54B-84A9-B82D7B047A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Assertions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3A6263-A527-6B45-A6D4-91F71EDC8F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204039-7B00-394D-B463-E73CFD76C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8DD7D5-D4ED-7D46-B629-B0A5163DA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3AE9D-CBE0-3341-962F-AA55D33A014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1791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42492-F364-E245-9E60-E175A714F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Assertion Failure Reachability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07A28-3F6A-3943-A374-039D54E68B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use with assertions</a:t>
            </a:r>
          </a:p>
          <a:p>
            <a:r>
              <a:rPr lang="en-US" dirty="0"/>
              <a:t>Is assertion failure reachable?</a:t>
            </a:r>
          </a:p>
          <a:p>
            <a:pPr lvl="1"/>
            <a:r>
              <a:rPr lang="en-US" dirty="0"/>
              <a:t>Can identify a path (a sequence of inputs) that leads to an assertion failure?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01704D-8E75-234C-91F9-680FFEBB1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6CDC9D-F348-724B-9D60-12306862E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9302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D2182-9B30-5C4B-87D4-58856C552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 Equivalence Checking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DA0DC-EE72-B24F-B4FB-02390D587B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Rich set of work on formal models for equivalence</a:t>
            </a:r>
          </a:p>
          <a:p>
            <a:pPr lvl="1"/>
            <a:r>
              <a:rPr lang="en-US" dirty="0"/>
              <a:t>Challenges and innovations to making search tractable</a:t>
            </a:r>
          </a:p>
          <a:p>
            <a:pPr lvl="1"/>
            <a:r>
              <a:rPr lang="en-US" dirty="0"/>
              <a:t>Used with processor validation</a:t>
            </a:r>
          </a:p>
          <a:p>
            <a:r>
              <a:rPr lang="en-US" dirty="0"/>
              <a:t>Common versions</a:t>
            </a:r>
          </a:p>
          <a:p>
            <a:pPr lvl="1"/>
            <a:r>
              <a:rPr lang="en-US" dirty="0"/>
              <a:t>Model Checking  (2007 Turing Award)</a:t>
            </a:r>
          </a:p>
          <a:p>
            <a:pPr lvl="1"/>
            <a:r>
              <a:rPr lang="en-US" dirty="0"/>
              <a:t>Bounded Model Checking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38BD6D-7B7D-E448-B346-6FE1CA460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84AFD9-7BB2-1740-8CA5-56A687AAE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5609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FA592-EDF5-8B4E-AA69-A345653D87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Timing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2336BD-FC90-DF43-9D25-A94817C753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Part 3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FFA43A-7890-FC4B-A033-86A4E87C1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7355B2-33EA-ED4B-84BE-24523C322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3AE9D-CBE0-3341-962F-AA55D33A0148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3074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8BAC3-DB1B-5E44-8BF8-C205C5D18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BD4249-9E70-9242-9302-52CDCB45C5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Cycle-by-cycle specification can be </a:t>
            </a:r>
            <a:r>
              <a:rPr lang="en-US" dirty="0" err="1"/>
              <a:t>overspecified</a:t>
            </a:r>
            <a:endParaRPr lang="en-US" dirty="0"/>
          </a:p>
          <a:p>
            <a:r>
              <a:rPr lang="en-US" dirty="0"/>
              <a:t>Golden Reference Specification not run at target speed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48217A-3E0B-3147-8BEE-15DA1548A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976123-3FDF-014D-BB2C-861675E7E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9968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F4FA9-F930-E541-98AD-C2999706B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Tokens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5FF3F-7CFB-4F40-BBFF-570CAB55B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648200"/>
          </a:xfrm>
        </p:spPr>
        <p:txBody>
          <a:bodyPr/>
          <a:lstStyle/>
          <a:p>
            <a:r>
              <a:rPr lang="en-US" dirty="0"/>
              <a:t>Use data presence to indicate when producing a value </a:t>
            </a:r>
          </a:p>
          <a:p>
            <a:r>
              <a:rPr lang="en-US" dirty="0"/>
              <a:t>Only compare corresponding outputs</a:t>
            </a:r>
          </a:p>
          <a:p>
            <a:pPr lvl="1"/>
            <a:r>
              <a:rPr lang="en-US" dirty="0"/>
              <a:t>Only store present outputs from computations, since that’s all comparing</a:t>
            </a:r>
          </a:p>
          <a:p>
            <a:r>
              <a:rPr lang="en-US" dirty="0"/>
              <a:t>Relevant non-Real-Time</a:t>
            </a:r>
          </a:p>
          <a:p>
            <a:r>
              <a:rPr lang="en-US" dirty="0">
                <a:solidFill>
                  <a:srgbClr val="FF6600"/>
                </a:solidFill>
              </a:rPr>
              <a:t>Examples? 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(not want to match cycle-by-cycle)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BDD9B4-4739-514B-BCCD-B65E21101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14888D-275B-794A-8154-DDAE4B6ED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2469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DBC53-A833-BA42-9E46-3B168810C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136" y="0"/>
            <a:ext cx="7772400" cy="1143000"/>
          </a:xfrm>
        </p:spPr>
        <p:txBody>
          <a:bodyPr/>
          <a:lstStyle/>
          <a:p>
            <a:r>
              <a:rPr lang="en-US" dirty="0"/>
              <a:t>Timing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4637E-7633-F243-AD66-51A8BEBF1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876300"/>
            <a:ext cx="7772400" cy="5105400"/>
          </a:xfrm>
        </p:spPr>
        <p:txBody>
          <a:bodyPr/>
          <a:lstStyle/>
          <a:p>
            <a:r>
              <a:rPr lang="en-US" dirty="0"/>
              <a:t>Record timestamp from implementation</a:t>
            </a:r>
          </a:p>
          <a:p>
            <a:r>
              <a:rPr lang="en-US" dirty="0"/>
              <a:t>Allow reference specification to specify its time stamps</a:t>
            </a:r>
          </a:p>
          <a:p>
            <a:pPr lvl="1"/>
            <a:r>
              <a:rPr lang="en-US" dirty="0"/>
              <a:t>“Model this as taking one cycle”</a:t>
            </a:r>
          </a:p>
          <a:p>
            <a:pPr lvl="1"/>
            <a:r>
              <a:rPr lang="en-US" dirty="0"/>
              <a:t>Or requirements on its timestamps</a:t>
            </a:r>
          </a:p>
          <a:p>
            <a:pPr lvl="2"/>
            <a:r>
              <a:rPr lang="en-US" dirty="0"/>
              <a:t>This must occur before cycle 63</a:t>
            </a:r>
          </a:p>
          <a:p>
            <a:pPr lvl="2"/>
            <a:r>
              <a:rPr lang="en-US" dirty="0"/>
              <a:t>This must occur between cycle 60 and 65</a:t>
            </a:r>
          </a:p>
          <a:p>
            <a:r>
              <a:rPr lang="en-US" dirty="0"/>
              <a:t>Compare values and times</a:t>
            </a:r>
          </a:p>
          <a:p>
            <a:r>
              <a:rPr lang="en-US" dirty="0"/>
              <a:t>More relevant Real Time</a:t>
            </a:r>
          </a:p>
          <a:p>
            <a:r>
              <a:rPr lang="en-US" dirty="0">
                <a:solidFill>
                  <a:srgbClr val="FF6600"/>
                </a:solidFill>
              </a:rPr>
              <a:t>Example Real Time where exact cycle not matter?  What does?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E19A7D-6B53-EA45-A881-7C92C44B4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CB80E5-40F1-444B-9E0A-528278C8A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4814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5B53B-4986-AB4D-B498-383410DF0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46CC6-50F2-8245-A3AE-6CB761CA1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8077200" cy="4114800"/>
          </a:xfrm>
        </p:spPr>
        <p:txBody>
          <a:bodyPr/>
          <a:lstStyle/>
          <a:p>
            <a:r>
              <a:rPr lang="en-US" dirty="0"/>
              <a:t>Cannot record at full implementation rate</a:t>
            </a:r>
          </a:p>
          <a:p>
            <a:pPr lvl="1"/>
            <a:r>
              <a:rPr lang="en-US" dirty="0"/>
              <a:t>Inadequate bandwidth to </a:t>
            </a:r>
          </a:p>
          <a:p>
            <a:pPr lvl="2"/>
            <a:r>
              <a:rPr lang="en-US" dirty="0"/>
              <a:t>Store off to disk</a:t>
            </a:r>
          </a:p>
          <a:p>
            <a:pPr lvl="2"/>
            <a:r>
              <a:rPr lang="en-US" dirty="0"/>
              <a:t>Get out of chip</a:t>
            </a:r>
          </a:p>
          <a:p>
            <a:r>
              <a:rPr lang="en-US" dirty="0"/>
              <a:t>Cannot record all the data you might want to compare at full rate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D86C23-40EE-804A-BA7C-A3EA8A164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F23A63-0EA7-DB47-BA54-0397C7E78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34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F19B9-41FD-AE41-AC59-99E266F51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 Speed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347762-C872-A749-B7B1-7E2B61EBFC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Compiled assertions might help</a:t>
            </a:r>
          </a:p>
          <a:p>
            <a:pPr lvl="1"/>
            <a:r>
              <a:rPr lang="en-US" dirty="0"/>
              <a:t>Perform the check at full rate so don’t need to record</a:t>
            </a:r>
          </a:p>
          <a:p>
            <a:endParaRPr lang="en-US" dirty="0"/>
          </a:p>
          <a:p>
            <a:r>
              <a:rPr lang="en-US" dirty="0"/>
              <a:t>Capture bursts to on-chip memory</a:t>
            </a:r>
          </a:p>
          <a:p>
            <a:pPr lvl="1"/>
            <a:r>
              <a:rPr lang="en-US" dirty="0"/>
              <a:t>Higher bandwidth</a:t>
            </a:r>
          </a:p>
          <a:p>
            <a:pPr lvl="1"/>
            <a:r>
              <a:rPr lang="en-US" dirty="0"/>
              <a:t>…but limited capacity, so cannot operate continuously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1367E2-4D55-DD40-8575-B4B8C62DD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EDAA58-1D02-D74A-84B3-0758DEF4F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12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1441D-D15F-1941-998F-980377534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Bursts to Memory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5F1EA3-F878-2D49-9642-19EAA05351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Run in bursts</a:t>
            </a:r>
          </a:p>
          <a:p>
            <a:r>
              <a:rPr lang="en-US" dirty="0"/>
              <a:t>Repeat</a:t>
            </a:r>
          </a:p>
          <a:p>
            <a:pPr lvl="1"/>
            <a:r>
              <a:rPr lang="en-US" dirty="0"/>
              <a:t>Enable computation</a:t>
            </a:r>
          </a:p>
          <a:p>
            <a:pPr lvl="1"/>
            <a:r>
              <a:rPr lang="en-US" dirty="0"/>
              <a:t>Run at full rate storing to memory buffer</a:t>
            </a:r>
          </a:p>
          <a:p>
            <a:pPr lvl="1"/>
            <a:r>
              <a:rPr lang="en-US" dirty="0"/>
              <a:t>Stall computation</a:t>
            </a:r>
          </a:p>
          <a:p>
            <a:pPr lvl="1"/>
            <a:r>
              <a:rPr lang="en-US" dirty="0"/>
              <a:t>Offload memory buffer at (lower) available bandwidth</a:t>
            </a:r>
          </a:p>
          <a:p>
            <a:pPr lvl="1"/>
            <a:r>
              <a:rPr lang="en-US" dirty="0"/>
              <a:t>(possibly check against golden model)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4F7006-9244-5340-B59B-3C85352D3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9B768C-7FED-1C40-8250-222695508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5741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2284E-A66F-E14E-AA7F-806162F17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95992"/>
            <a:ext cx="7772400" cy="1143000"/>
          </a:xfrm>
        </p:spPr>
        <p:txBody>
          <a:bodyPr/>
          <a:lstStyle/>
          <a:p>
            <a:r>
              <a:rPr lang="en-US" dirty="0"/>
              <a:t>Generalize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42718-D85C-5E45-9DAC-765042EAD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762496"/>
            <a:ext cx="7772400" cy="4114800"/>
          </a:xfrm>
        </p:spPr>
        <p:txBody>
          <a:bodyPr/>
          <a:lstStyle/>
          <a:p>
            <a:r>
              <a:rPr lang="en-US" dirty="0"/>
              <a:t>Generalize to </a:t>
            </a:r>
            <a:br>
              <a:rPr lang="en-US" dirty="0"/>
            </a:br>
            <a:r>
              <a:rPr lang="en-US" dirty="0"/>
              <a:t>input and output</a:t>
            </a:r>
          </a:p>
          <a:p>
            <a:r>
              <a:rPr lang="en-US" dirty="0"/>
              <a:t>Feed from memories</a:t>
            </a:r>
          </a:p>
          <a:p>
            <a:r>
              <a:rPr lang="en-US" dirty="0"/>
              <a:t>Compute full rate</a:t>
            </a:r>
          </a:p>
          <a:p>
            <a:r>
              <a:rPr lang="en-US" dirty="0"/>
              <a:t>Write into memory</a:t>
            </a:r>
          </a:p>
          <a:p>
            <a:endParaRPr lang="en-US" dirty="0"/>
          </a:p>
          <a:p>
            <a:r>
              <a:rPr lang="en-US" dirty="0"/>
              <a:t>Can run at high rate for number of cycles can store inputs and outputs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5B542E-6CE1-804B-B0EA-29F5B2F3F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2C1D01-32B1-AD4F-BE32-2A562BFC1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73B31A-DB10-0F42-BBC5-C99034F552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1238992"/>
            <a:ext cx="3513683" cy="409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17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F0D95-0B35-D347-A3AF-DBD3E5AA8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Assertion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60812A-B667-D240-A4C4-6B5E2E8832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Predicate  (Boolean expression) that must be true</a:t>
            </a:r>
          </a:p>
          <a:p>
            <a:r>
              <a:rPr lang="en-US" dirty="0"/>
              <a:t>Invariant </a:t>
            </a:r>
          </a:p>
          <a:p>
            <a:pPr lvl="1"/>
            <a:r>
              <a:rPr lang="en-US" dirty="0"/>
              <a:t>Expect/demand this property to always hold</a:t>
            </a:r>
          </a:p>
          <a:p>
            <a:pPr lvl="1"/>
            <a:r>
              <a:rPr lang="en-US" dirty="0"/>
              <a:t>Never vary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never not be true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BAC955-E8E5-EB4B-A40C-C5F465335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1E1563-9749-BB43-892E-79F3A0BAA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26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2284E-A66F-E14E-AA7F-806162F17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95992"/>
            <a:ext cx="7772400" cy="1143000"/>
          </a:xfrm>
        </p:spPr>
        <p:txBody>
          <a:bodyPr/>
          <a:lstStyle/>
          <a:p>
            <a:r>
              <a:rPr lang="en-US" dirty="0"/>
              <a:t>Generalize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42718-D85C-5E45-9DAC-765042EAD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762496"/>
            <a:ext cx="7772400" cy="4114800"/>
          </a:xfrm>
        </p:spPr>
        <p:txBody>
          <a:bodyPr/>
          <a:lstStyle/>
          <a:p>
            <a:r>
              <a:rPr lang="en-US" dirty="0"/>
              <a:t>Generalize to </a:t>
            </a:r>
            <a:br>
              <a:rPr lang="en-US" dirty="0"/>
            </a:br>
            <a:r>
              <a:rPr lang="en-US" dirty="0"/>
              <a:t>input and output</a:t>
            </a:r>
          </a:p>
          <a:p>
            <a:r>
              <a:rPr lang="en-US" dirty="0"/>
              <a:t>Feed from memories</a:t>
            </a:r>
          </a:p>
          <a:p>
            <a:r>
              <a:rPr lang="en-US" dirty="0"/>
              <a:t>Compute full rate</a:t>
            </a:r>
          </a:p>
          <a:p>
            <a:r>
              <a:rPr lang="en-US" dirty="0"/>
              <a:t>Write into memory</a:t>
            </a:r>
          </a:p>
          <a:p>
            <a:endParaRPr lang="en-US" dirty="0"/>
          </a:p>
          <a:p>
            <a:r>
              <a:rPr lang="en-US" dirty="0">
                <a:solidFill>
                  <a:srgbClr val="FF6600"/>
                </a:solidFill>
              </a:rPr>
              <a:t>What might this fail to test?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5B542E-6CE1-804B-B0EA-29F5B2F3F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2C1D01-32B1-AD4F-BE32-2A562BFC1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73B31A-DB10-0F42-BBC5-C99034F552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1238992"/>
            <a:ext cx="3513683" cy="409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4349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EA8EC-FA61-1641-9B67-719EF904F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Burst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EC204E-A043-7E47-9E22-9A1318E2C7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Issue</a:t>
            </a:r>
          </a:p>
          <a:p>
            <a:pPr lvl="1"/>
            <a:r>
              <a:rPr lang="en-US" dirty="0"/>
              <a:t>May only see high speed for computation/interactions that occur within a burst period</a:t>
            </a:r>
          </a:p>
          <a:p>
            <a:pPr lvl="1"/>
            <a:r>
              <a:rPr lang="en-US" dirty="0"/>
              <a:t>May miss interaction at burst boundaries</a:t>
            </a:r>
          </a:p>
          <a:p>
            <a:r>
              <a:rPr lang="en-US" dirty="0"/>
              <a:t>Mitigation</a:t>
            </a:r>
          </a:p>
          <a:p>
            <a:pPr lvl="1"/>
            <a:r>
              <a:rPr lang="en-US" dirty="0"/>
              <a:t>Rerun with multiple burst boundary offsets</a:t>
            </a:r>
          </a:p>
          <a:p>
            <a:pPr lvl="1"/>
            <a:r>
              <a:rPr lang="en-US" dirty="0"/>
              <a:t>So all interactions occur within some burst</a:t>
            </a:r>
          </a:p>
          <a:p>
            <a:pPr lvl="1"/>
            <a:r>
              <a:rPr lang="en-US" dirty="0"/>
              <a:t>Decorrelate interaction and burst boundary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447F22-223C-F241-8C51-91C223B6C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B9887A-04F5-F34C-932A-B7FB824E3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D2A0BD-99C7-5F4D-937E-2F272FA44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279565"/>
            <a:ext cx="2159047" cy="251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905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C9852-2A25-6649-82A4-007E27D48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Timing Validation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2B765-E91A-1246-B1E4-089948402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83080"/>
            <a:ext cx="7772400" cy="4114800"/>
          </a:xfrm>
        </p:spPr>
        <p:txBody>
          <a:bodyPr/>
          <a:lstStyle/>
          <a:p>
            <a:r>
              <a:rPr lang="en-US" dirty="0"/>
              <a:t>Doesn’t need to be all testing either</a:t>
            </a:r>
          </a:p>
          <a:p>
            <a:r>
              <a:rPr lang="en-US" dirty="0"/>
              <a:t>Static Timing Analysis to determine viable clock frequency</a:t>
            </a:r>
          </a:p>
          <a:p>
            <a:pPr lvl="1"/>
            <a:r>
              <a:rPr lang="en-US" dirty="0"/>
              <a:t>As </a:t>
            </a:r>
            <a:r>
              <a:rPr lang="en-US" dirty="0" err="1"/>
              <a:t>Vivado</a:t>
            </a:r>
            <a:r>
              <a:rPr lang="en-US" dirty="0"/>
              <a:t> is providing for you</a:t>
            </a:r>
          </a:p>
          <a:p>
            <a:r>
              <a:rPr lang="en-US" dirty="0"/>
              <a:t>Cycle estimates as get from </a:t>
            </a:r>
            <a:r>
              <a:rPr lang="en-US" dirty="0" err="1"/>
              <a:t>Vivado</a:t>
            </a:r>
            <a:endParaRPr lang="en-US" dirty="0"/>
          </a:p>
          <a:p>
            <a:pPr lvl="1"/>
            <a:r>
              <a:rPr lang="en-US" dirty="0"/>
              <a:t>II, to evaluate a function</a:t>
            </a:r>
          </a:p>
          <a:p>
            <a:r>
              <a:rPr lang="en-US" dirty="0"/>
              <a:t>Worst-Case Execution Time for software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CEF87B-5126-6645-A298-7F0A7A44B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F8AFAD-7C74-B541-9F07-0692AB749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86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2E738-8861-D143-929E-67D1F32AD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Decompose Verification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6EA27F-DE68-514C-B945-127DEB7AD7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Breaks into two pieces: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Does it function correctly?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speed does it operate it?</a:t>
            </a:r>
          </a:p>
          <a:p>
            <a:pPr lvl="1"/>
            <a:r>
              <a:rPr lang="en-US" dirty="0"/>
              <a:t>Does it continue to work correctly at that speed?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2BC95-2B34-9243-A3A6-4F7549684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220CC4-62F2-BC46-8A9C-8CC93F317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33852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DA86B-0101-D64A-80AD-501CE9546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 More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63760-8D6F-974A-8726-3C67A8E993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CIS673 – Computer Aided Verification</a:t>
            </a:r>
          </a:p>
          <a:p>
            <a:r>
              <a:rPr lang="en-US" dirty="0"/>
              <a:t>CIS541 – includes verification for real-time system properties</a:t>
            </a:r>
          </a:p>
          <a:p>
            <a:r>
              <a:rPr lang="en-US" dirty="0"/>
              <a:t>CIS500 – Software Foundations </a:t>
            </a:r>
          </a:p>
          <a:p>
            <a:pPr lvl="1"/>
            <a:r>
              <a:rPr lang="en-US" dirty="0"/>
              <a:t>Has mechanized proofs, proof checkers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F8C1FA-A06D-FE4E-B769-3E105A274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8FC2BD-4207-154C-B979-72624204A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89760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3DCAD-0B53-F14F-A447-898E31D69773}" type="slidenum">
              <a:rPr lang="en-US"/>
              <a:pPr/>
              <a:t>55</a:t>
            </a:fld>
            <a:endParaRPr lang="en-US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en-US" dirty="0"/>
              <a:t>Big Ideas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055172"/>
            <a:ext cx="8153400" cy="4747656"/>
          </a:xfrm>
        </p:spPr>
        <p:txBody>
          <a:bodyPr/>
          <a:lstStyle/>
          <a:p>
            <a:r>
              <a:rPr lang="en-US" dirty="0"/>
              <a:t>Assertions valuable</a:t>
            </a:r>
          </a:p>
          <a:p>
            <a:pPr lvl="1"/>
            <a:r>
              <a:rPr lang="en-US" dirty="0"/>
              <a:t>Reason about requirements and invariants</a:t>
            </a:r>
          </a:p>
          <a:p>
            <a:pPr lvl="1"/>
            <a:r>
              <a:rPr lang="en-US" dirty="0"/>
              <a:t>Explicitly validate</a:t>
            </a:r>
          </a:p>
          <a:p>
            <a:r>
              <a:rPr lang="en-US" dirty="0"/>
              <a:t>Formally validate equivalence when possible</a:t>
            </a:r>
          </a:p>
          <a:p>
            <a:r>
              <a:rPr lang="en-US" dirty="0"/>
              <a:t>Valuable to decompose testing</a:t>
            </a:r>
          </a:p>
          <a:p>
            <a:pPr lvl="1"/>
            <a:r>
              <a:rPr lang="en-US" dirty="0"/>
              <a:t>Functionality</a:t>
            </a:r>
          </a:p>
          <a:p>
            <a:pPr lvl="1"/>
            <a:r>
              <a:rPr lang="en-US" dirty="0"/>
              <a:t>Functionality at performance</a:t>
            </a:r>
          </a:p>
          <a:p>
            <a:r>
              <a:rPr lang="en-US" dirty="0"/>
              <a:t>…we can extend techniques to address timing and support at-speed tests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411AA-D846-F243-B06C-C2EC19EEFD1B}" type="slidenum">
              <a:rPr lang="en-US"/>
              <a:pPr/>
              <a:t>56</a:t>
            </a:fld>
            <a:endParaRPr lang="en-US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Admin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r>
              <a:rPr lang="en-US" dirty="0">
                <a:sym typeface="Wingdings"/>
              </a:rPr>
              <a:t>Feedback</a:t>
            </a:r>
          </a:p>
          <a:p>
            <a:r>
              <a:rPr lang="en-US" dirty="0">
                <a:sym typeface="Wingdings"/>
              </a:rPr>
              <a:t>Reading for Monday on Canvas</a:t>
            </a:r>
          </a:p>
          <a:p>
            <a:r>
              <a:rPr lang="en-US" dirty="0">
                <a:sym typeface="Wingdings"/>
              </a:rPr>
              <a:t>P2 due Friday</a:t>
            </a:r>
          </a:p>
          <a:p>
            <a:r>
              <a:rPr lang="en-US" dirty="0">
                <a:sym typeface="Wingdings"/>
              </a:rPr>
              <a:t>P3 out</a:t>
            </a:r>
          </a:p>
          <a:p>
            <a:pPr marL="914400" lvl="2" indent="0">
              <a:buNone/>
            </a:pPr>
            <a:endParaRPr lang="en-US" dirty="0">
              <a:sym typeface="Wingding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A4141-57D4-0643-9A27-0BC1FD070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Equivalence with Reference as Assertion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C6608-3485-DE4F-9251-B9F4115741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Match of test and golden reference is a heavy-weight example of an assertion</a:t>
            </a:r>
          </a:p>
          <a:p>
            <a:endParaRPr lang="en-US" dirty="0"/>
          </a:p>
          <a:p>
            <a:r>
              <a:rPr lang="en-US" dirty="0"/>
              <a:t>r=</a:t>
            </a:r>
            <a:r>
              <a:rPr lang="en-US" dirty="0" err="1"/>
              <a:t>fimpl</a:t>
            </a:r>
            <a:r>
              <a:rPr lang="en-US" dirty="0"/>
              <a:t>(in);</a:t>
            </a:r>
          </a:p>
          <a:p>
            <a:r>
              <a:rPr lang="en-US" dirty="0"/>
              <a:t>assert (r==</a:t>
            </a:r>
            <a:r>
              <a:rPr lang="en-US" dirty="0" err="1"/>
              <a:t>fgolden</a:t>
            </a:r>
            <a:r>
              <a:rPr lang="en-US" dirty="0"/>
              <a:t>(in));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49D7D8-94C9-3945-978C-24807AFA9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CE1299-019D-D948-975B-AC2F4463B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417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FD66C-7B46-1448-B8A3-3DDD2D6FE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Assertion as Invariant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02F24-A364-1843-BF73-E159B4EE5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8153400" cy="4114800"/>
          </a:xfrm>
        </p:spPr>
        <p:txBody>
          <a:bodyPr/>
          <a:lstStyle/>
          <a:p>
            <a:r>
              <a:rPr lang="en-US" dirty="0"/>
              <a:t>May express a property that must hold without expressing how to compute it.</a:t>
            </a:r>
          </a:p>
          <a:p>
            <a:pPr lvl="1"/>
            <a:r>
              <a:rPr lang="en-US" dirty="0"/>
              <a:t>Different than just a simpler way to compute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400" dirty="0" err="1">
                <a:latin typeface="Courier" pitchFamily="2" charset="0"/>
              </a:rPr>
              <a:t>int</a:t>
            </a:r>
            <a:r>
              <a:rPr lang="en-US" sz="2400" dirty="0">
                <a:latin typeface="Courier" pitchFamily="2" charset="0"/>
              </a:rPr>
              <a:t> res[2];</a:t>
            </a:r>
          </a:p>
          <a:p>
            <a:pPr marL="0" indent="0">
              <a:buNone/>
            </a:pPr>
            <a:r>
              <a:rPr lang="en-US" sz="2400" dirty="0">
                <a:latin typeface="Courier" pitchFamily="2" charset="0"/>
              </a:rPr>
              <a:t>res=divide(</a:t>
            </a:r>
            <a:r>
              <a:rPr lang="en-US" sz="2400" dirty="0" err="1">
                <a:latin typeface="Courier" pitchFamily="2" charset="0"/>
              </a:rPr>
              <a:t>n,d</a:t>
            </a:r>
            <a:r>
              <a:rPr lang="en-US" sz="2400" dirty="0">
                <a:latin typeface="Courier" pitchFamily="2" charset="0"/>
              </a:rPr>
              <a:t>);</a:t>
            </a:r>
          </a:p>
          <a:p>
            <a:pPr marL="0" indent="0">
              <a:buNone/>
            </a:pPr>
            <a:r>
              <a:rPr lang="en-US" sz="2400" dirty="0">
                <a:latin typeface="Courier" pitchFamily="2" charset="0"/>
              </a:rPr>
              <a:t>assert(res[QUOTIENT]*</a:t>
            </a:r>
            <a:r>
              <a:rPr lang="en-US" sz="2400" dirty="0" err="1">
                <a:latin typeface="Courier" pitchFamily="2" charset="0"/>
              </a:rPr>
              <a:t>d+res</a:t>
            </a:r>
            <a:r>
              <a:rPr lang="en-US" sz="2400" dirty="0">
                <a:latin typeface="Courier" pitchFamily="2" charset="0"/>
              </a:rPr>
              <a:t>[REMAINDER]==n);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4AD52-8033-6E42-AD16-FCD9D725E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5B6915-D906-BC46-9788-EBBFD4FF8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262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C9891-3EA0-B445-AB88-14BCFEE5F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Lightweight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4ACCD-CBFE-234D-A9B3-FD6B90DEB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Typically lighter weight (less computation) than full equivalence check</a:t>
            </a:r>
          </a:p>
          <a:p>
            <a:r>
              <a:rPr lang="en-US" dirty="0"/>
              <a:t>Typically less complete than full check</a:t>
            </a:r>
          </a:p>
          <a:p>
            <a:endParaRPr lang="en-US" dirty="0"/>
          </a:p>
          <a:p>
            <a:r>
              <a:rPr lang="en-US" dirty="0"/>
              <a:t>Allows continuum expression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7BFB82-3B50-7440-B73A-6182A3123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8025A7-E193-D94B-959C-CDBFFE6E8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10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A2BD3-7FC8-374D-AB91-D108A7F4A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C254A-1BBD-164E-BDA6-253B338D2E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What property needs to hold on </a:t>
            </a:r>
            <a:r>
              <a:rPr lang="en-US" dirty="0">
                <a:solidFill>
                  <a:srgbClr val="FF6600"/>
                </a:solidFill>
                <a:latin typeface="Courier" pitchFamily="2" charset="0"/>
              </a:rPr>
              <a:t>l?</a:t>
            </a:r>
          </a:p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  <a:latin typeface="Courier" pitchFamily="2" charset="0"/>
              </a:rPr>
              <a:t>	Note: divide: s/l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s=</a:t>
            </a:r>
            <a:r>
              <a:rPr lang="en-US" dirty="0" err="1">
                <a:latin typeface="Courier" pitchFamily="2" charset="0"/>
              </a:rPr>
              <a:t>packetsum</a:t>
            </a:r>
            <a:r>
              <a:rPr lang="en-US" dirty="0">
                <a:latin typeface="Courier" pitchFamily="2" charset="0"/>
              </a:rPr>
              <a:t>(p);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l=</a:t>
            </a:r>
            <a:r>
              <a:rPr lang="en-US" dirty="0" err="1">
                <a:latin typeface="Courier" pitchFamily="2" charset="0"/>
              </a:rPr>
              <a:t>packetlen</a:t>
            </a:r>
            <a:r>
              <a:rPr lang="en-US" dirty="0">
                <a:latin typeface="Courier" pitchFamily="2" charset="0"/>
              </a:rPr>
              <a:t>(p);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res=divide(</a:t>
            </a:r>
            <a:r>
              <a:rPr lang="en-US" dirty="0" err="1">
                <a:latin typeface="Courier" pitchFamily="2" charset="0"/>
              </a:rPr>
              <a:t>s,l</a:t>
            </a:r>
            <a:r>
              <a:rPr lang="en-US" dirty="0">
                <a:latin typeface="Courier" pitchFamily="2" charset="0"/>
              </a:rPr>
              <a:t>);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47A08-DF73-6F4E-8676-EDD63FA10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37436F-93A1-CA44-8067-64529E26D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853368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64455</TotalTime>
  <Words>2296</Words>
  <Application>Microsoft Macintosh PowerPoint</Application>
  <PresentationFormat>On-screen Show (4:3)</PresentationFormat>
  <Paragraphs>537</Paragraphs>
  <Slides>56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0" baseType="lpstr">
      <vt:lpstr>Arial</vt:lpstr>
      <vt:lpstr>Courier</vt:lpstr>
      <vt:lpstr>Times New Roman</vt:lpstr>
      <vt:lpstr>Blank Presentation</vt:lpstr>
      <vt:lpstr>ESE532: System-on-a-Chip Architecture</vt:lpstr>
      <vt:lpstr>Today</vt:lpstr>
      <vt:lpstr>Message</vt:lpstr>
      <vt:lpstr>Assertions</vt:lpstr>
      <vt:lpstr>Assertion</vt:lpstr>
      <vt:lpstr>Equivalence with Reference as Assertion</vt:lpstr>
      <vt:lpstr>Assertion as Invariant</vt:lpstr>
      <vt:lpstr>Lightweight</vt:lpstr>
      <vt:lpstr>Preclass 1</vt:lpstr>
      <vt:lpstr>Check a Requirement</vt:lpstr>
      <vt:lpstr>Preclass 2</vt:lpstr>
      <vt:lpstr>Merge using Streams</vt:lpstr>
      <vt:lpstr>Merge Requirement</vt:lpstr>
      <vt:lpstr>Merge Requirement</vt:lpstr>
      <vt:lpstr>Merge with Order Assertion</vt:lpstr>
      <vt:lpstr>Merge Requirement</vt:lpstr>
      <vt:lpstr>What do with Assertions?</vt:lpstr>
      <vt:lpstr>Assertion Roles</vt:lpstr>
      <vt:lpstr>Assertion Discipline</vt:lpstr>
      <vt:lpstr>Equivalence Proof</vt:lpstr>
      <vt:lpstr>Prove Equivalence</vt:lpstr>
      <vt:lpstr>Idea</vt:lpstr>
      <vt:lpstr>Testing with Reference Specification</vt:lpstr>
      <vt:lpstr>Formal Equivalence with Reference Specification</vt:lpstr>
      <vt:lpstr>Testing FSM Equivalence</vt:lpstr>
      <vt:lpstr>FSM Equivalence</vt:lpstr>
      <vt:lpstr>Compare</vt:lpstr>
      <vt:lpstr>Compare</vt:lpstr>
      <vt:lpstr>Creating Composite  FSM</vt:lpstr>
      <vt:lpstr>Composite FSM</vt:lpstr>
      <vt:lpstr>Composite FSM</vt:lpstr>
      <vt:lpstr>Non-Equivalence</vt:lpstr>
      <vt:lpstr>Answering Reachability</vt:lpstr>
      <vt:lpstr>Reachability Search</vt:lpstr>
      <vt:lpstr>Preclass 3</vt:lpstr>
      <vt:lpstr>Preclass 3</vt:lpstr>
      <vt:lpstr>Creating Composite FSM</vt:lpstr>
      <vt:lpstr>Preclass 4</vt:lpstr>
      <vt:lpstr>FSM  Model Checking</vt:lpstr>
      <vt:lpstr>Assertion Failure Reachability</vt:lpstr>
      <vt:lpstr>Formal Equivalence Checking</vt:lpstr>
      <vt:lpstr>Timing</vt:lpstr>
      <vt:lpstr>Issues</vt:lpstr>
      <vt:lpstr>Tokens</vt:lpstr>
      <vt:lpstr>Timing</vt:lpstr>
      <vt:lpstr>Challenge</vt:lpstr>
      <vt:lpstr>At Speed Testing</vt:lpstr>
      <vt:lpstr>Bursts to Memory</vt:lpstr>
      <vt:lpstr>Generalize</vt:lpstr>
      <vt:lpstr>Generalize</vt:lpstr>
      <vt:lpstr>Burst Testing</vt:lpstr>
      <vt:lpstr>Timing Validation</vt:lpstr>
      <vt:lpstr>Decompose Verification</vt:lpstr>
      <vt:lpstr>Learn More</vt:lpstr>
      <vt:lpstr>Big Ideas</vt:lpstr>
      <vt:lpstr>Admin</vt:lpstr>
    </vt:vector>
  </TitlesOfParts>
  <Company>California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Andre' DeHon</dc:creator>
  <cp:lastModifiedBy>Dehon, Andre</cp:lastModifiedBy>
  <cp:revision>249</cp:revision>
  <cp:lastPrinted>2020-11-11T00:46:10Z</cp:lastPrinted>
  <dcterms:created xsi:type="dcterms:W3CDTF">2017-10-18T12:49:09Z</dcterms:created>
  <dcterms:modified xsi:type="dcterms:W3CDTF">2020-11-11T00:46:22Z</dcterms:modified>
</cp:coreProperties>
</file>