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81" r:id="rId2"/>
    <p:sldId id="382" r:id="rId3"/>
    <p:sldId id="383" r:id="rId4"/>
    <p:sldId id="429" r:id="rId5"/>
    <p:sldId id="495" r:id="rId6"/>
    <p:sldId id="430" r:id="rId7"/>
    <p:sldId id="431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32" r:id="rId20"/>
    <p:sldId id="433" r:id="rId21"/>
    <p:sldId id="434" r:id="rId22"/>
    <p:sldId id="435" r:id="rId23"/>
    <p:sldId id="436" r:id="rId24"/>
    <p:sldId id="437" r:id="rId25"/>
    <p:sldId id="476" r:id="rId26"/>
    <p:sldId id="475" r:id="rId27"/>
    <p:sldId id="452" r:id="rId28"/>
    <p:sldId id="497" r:id="rId29"/>
    <p:sldId id="493" r:id="rId30"/>
    <p:sldId id="477" r:id="rId31"/>
    <p:sldId id="449" r:id="rId32"/>
    <p:sldId id="450" r:id="rId33"/>
    <p:sldId id="451" r:id="rId34"/>
    <p:sldId id="453" r:id="rId35"/>
    <p:sldId id="454" r:id="rId36"/>
    <p:sldId id="455" r:id="rId37"/>
    <p:sldId id="456" r:id="rId38"/>
    <p:sldId id="457" r:id="rId39"/>
    <p:sldId id="474" r:id="rId40"/>
    <p:sldId id="488" r:id="rId41"/>
    <p:sldId id="458" r:id="rId42"/>
    <p:sldId id="473" r:id="rId43"/>
    <p:sldId id="498" r:id="rId44"/>
    <p:sldId id="505" r:id="rId45"/>
    <p:sldId id="480" r:id="rId46"/>
    <p:sldId id="481" r:id="rId47"/>
    <p:sldId id="482" r:id="rId48"/>
    <p:sldId id="483" r:id="rId49"/>
    <p:sldId id="484" r:id="rId50"/>
    <p:sldId id="486" r:id="rId51"/>
    <p:sldId id="487" r:id="rId52"/>
    <p:sldId id="485" r:id="rId53"/>
    <p:sldId id="461" r:id="rId54"/>
    <p:sldId id="462" r:id="rId55"/>
    <p:sldId id="463" r:id="rId56"/>
    <p:sldId id="464" r:id="rId57"/>
    <p:sldId id="465" r:id="rId58"/>
    <p:sldId id="499" r:id="rId59"/>
    <p:sldId id="467" r:id="rId60"/>
    <p:sldId id="468" r:id="rId61"/>
    <p:sldId id="470" r:id="rId62"/>
    <p:sldId id="472" r:id="rId63"/>
    <p:sldId id="490" r:id="rId64"/>
    <p:sldId id="504" r:id="rId65"/>
    <p:sldId id="503" r:id="rId66"/>
    <p:sldId id="496" r:id="rId67"/>
    <p:sldId id="428" r:id="rId68"/>
    <p:sldId id="300" r:id="rId6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FF00"/>
    <a:srgbClr val="FFCC66"/>
    <a:srgbClr val="99FF99"/>
    <a:srgbClr val="CC0099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1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6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E1D5A-64A8-1C4B-A630-E25C8A476C92}" type="slidenum">
              <a:rPr lang="en-US"/>
              <a:pPr/>
              <a:t>45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4B09E-4177-E643-B0CD-FF5D78E8CD44}" type="slidenum">
              <a:rPr lang="en-US"/>
              <a:pPr/>
              <a:t>49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7E64-F04E-6645-B239-B10B206B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505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5B5DE76-B570-224D-90C3-43394F119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pple_A13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22:  November 18,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Estimating Chip Area and Costs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won’t be manufactured perfectly</a:t>
            </a:r>
          </a:p>
          <a:p>
            <a:pPr lvl="1"/>
            <a:r>
              <a:rPr lang="en-US" dirty="0"/>
              <a:t>Dust particles can impact imaging</a:t>
            </a:r>
          </a:p>
          <a:p>
            <a:pPr lvl="1"/>
            <a:r>
              <a:rPr lang="en-US" dirty="0"/>
              <a:t>Manufacturing processes are statistical</a:t>
            </a:r>
          </a:p>
          <a:p>
            <a:r>
              <a:rPr lang="en-US" dirty="0"/>
              <a:t>If chips must be defect-free,</a:t>
            </a:r>
          </a:p>
          <a:p>
            <a:pPr lvl="1"/>
            <a:r>
              <a:rPr lang="en-US" dirty="0"/>
              <a:t> larger chips are more likely to have defects than smaller chips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Yield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of a region being perfect</a:t>
            </a:r>
          </a:p>
          <a:p>
            <a:pPr lvl="1"/>
            <a:r>
              <a:rPr lang="en-US" dirty="0"/>
              <a:t>E.g. probability of one sq. mm being defect-free</a:t>
            </a:r>
          </a:p>
          <a:p>
            <a:r>
              <a:rPr lang="en-US" dirty="0"/>
              <a:t>Chip yields if its entire area is defect free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defect-free probability per sq. mm</a:t>
            </a:r>
          </a:p>
          <a:p>
            <a:r>
              <a:rPr lang="en-US" dirty="0">
                <a:solidFill>
                  <a:srgbClr val="FF6600"/>
                </a:solidFill>
              </a:rPr>
              <a:t>What is probability a chip of A sq. mm yields (symbolic)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Probability of yield for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060D6A-8B39-D742-B9CD-785F9EF27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17398"/>
              </p:ext>
            </p:extLst>
          </p:nvPr>
        </p:nvGraphicFramePr>
        <p:xfrm>
          <a:off x="1524000" y="37338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735099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13576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Area (mm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Yield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76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864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7613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Yielded 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For a yield rate, Y, how many raw die need to manufacture per yielded die?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6504"/>
            <a:ext cx="7772400" cy="4114800"/>
          </a:xfrm>
        </p:spPr>
        <p:txBody>
          <a:bodyPr/>
          <a:lstStyle/>
          <a:p>
            <a:r>
              <a:rPr lang="en-US" dirty="0"/>
              <a:t>P=0.99</a:t>
            </a:r>
          </a:p>
          <a:p>
            <a:r>
              <a:rPr lang="en-US" dirty="0">
                <a:solidFill>
                  <a:srgbClr val="FF6600"/>
                </a:solidFill>
              </a:rPr>
              <a:t>Die cost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100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, 500 mm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F8693E-9571-8E40-BC59-9A7CAD4A8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51053"/>
              </p:ext>
            </p:extLst>
          </p:nvPr>
        </p:nvGraphicFramePr>
        <p:xfrm>
          <a:off x="1447800" y="3688080"/>
          <a:ext cx="6400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35646894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582876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9900687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35997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Yield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Cost/Yielded Chip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2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0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1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199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Yielded Die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456314"/>
              </p:ext>
            </p:extLst>
          </p:nvPr>
        </p:nvGraphicFramePr>
        <p:xfrm>
          <a:off x="1447800" y="3169284"/>
          <a:ext cx="6400800" cy="130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7" name="Equation" r:id="rId3" imgW="1803400" imgH="355600" progId="Equation.3">
                  <p:embed/>
                </p:oleObj>
              </mc:Choice>
              <mc:Fallback>
                <p:oleObj name="Equation" r:id="rId3" imgW="1803400" imgH="355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69284"/>
                        <a:ext cx="6400800" cy="1307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Yielded Die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dirty="0"/>
              <a:t>Ultimately exponential in Area</a:t>
            </a:r>
          </a:p>
          <a:p>
            <a:r>
              <a:rPr lang="en-US" dirty="0"/>
              <a:t>Means</a:t>
            </a:r>
          </a:p>
          <a:p>
            <a:pPr lvl="1"/>
            <a:r>
              <a:rPr lang="en-US" dirty="0"/>
              <a:t>Expensive above knee in exponential curve</a:t>
            </a:r>
          </a:p>
          <a:p>
            <a:pPr lvl="1"/>
            <a:r>
              <a:rPr lang="en-US" dirty="0"/>
              <a:t>Close to linear below knee in curve</a:t>
            </a:r>
          </a:p>
          <a:p>
            <a:r>
              <a:rPr lang="en-US" dirty="0"/>
              <a:t>E.g.</a:t>
            </a:r>
          </a:p>
          <a:p>
            <a:pPr lvl="1"/>
            <a:r>
              <a:rPr lang="en-US" dirty="0"/>
              <a:t>Below P</a:t>
            </a:r>
            <a:r>
              <a:rPr lang="en-US" baseline="30000" dirty="0"/>
              <a:t>A</a:t>
            </a:r>
            <a:r>
              <a:rPr lang="en-US" dirty="0"/>
              <a:t>=0.5</a:t>
            </a:r>
          </a:p>
          <a:p>
            <a:pPr lvl="2"/>
            <a:r>
              <a:rPr lang="en-US" dirty="0"/>
              <a:t>effect of Yield term is less than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03778" name="Content Placeholder 5"/>
          <p:cNvGraphicFramePr>
            <a:graphicFrameLocks noChangeAspect="1"/>
          </p:cNvGraphicFramePr>
          <p:nvPr/>
        </p:nvGraphicFramePr>
        <p:xfrm>
          <a:off x="1905000" y="1447800"/>
          <a:ext cx="5105400" cy="100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1" name="Equation" r:id="rId3" imgW="1803400" imgH="355600" progId="Equation.3">
                  <p:embed/>
                </p:oleObj>
              </mc:Choice>
              <mc:Fallback>
                <p:oleObj name="Equation" r:id="rId3" imgW="1803400" imgH="3556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7800"/>
                        <a:ext cx="5105400" cy="1006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Dependent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can be design dependent</a:t>
            </a:r>
          </a:p>
          <a:p>
            <a:pPr lvl="1"/>
            <a:r>
              <a:rPr lang="en-US" dirty="0"/>
              <a:t>More aggressive designs have higher defect rates</a:t>
            </a:r>
          </a:p>
          <a:p>
            <a:pPr lvl="1"/>
            <a:r>
              <a:rPr lang="en-US" dirty="0"/>
              <a:t>Can tune design to ease manufacturing</a:t>
            </a:r>
          </a:p>
          <a:p>
            <a:endParaRPr lang="en-US" dirty="0"/>
          </a:p>
          <a:p>
            <a:r>
              <a:rPr lang="en-US" dirty="0"/>
              <a:t>Contrast with point that wafer manufacture cost independent of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Slightly Fuller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 cost = die + test +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1: Chip Costs from Area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2: Chip Area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IO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Interconnect – Rent’s Rule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Infrastructure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3: Some Areas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CACTI – for modeling memories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costs proportional to test time</a:t>
            </a:r>
          </a:p>
          <a:p>
            <a:pPr lvl="1"/>
            <a:r>
              <a:rPr lang="en-US" dirty="0"/>
              <a:t>Time on expensive test unit</a:t>
            </a:r>
          </a:p>
          <a:p>
            <a:pPr lvl="1"/>
            <a:r>
              <a:rPr lang="en-US" dirty="0"/>
              <a:t>Depends on complexity of tests need to run</a:t>
            </a:r>
          </a:p>
          <a:p>
            <a:pPr lvl="2"/>
            <a:r>
              <a:rPr lang="en-US" dirty="0"/>
              <a:t>Can motivate spending silicon area on on-chip test structures to reduce </a:t>
            </a:r>
          </a:p>
          <a:p>
            <a:r>
              <a:rPr lang="en-US" dirty="0"/>
              <a:t>Can dominate on small chips or complex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for density and performance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Plastic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r>
              <a:rPr lang="en-US" dirty="0"/>
              <a:t>Simple plastic packages cheap</a:t>
            </a:r>
          </a:p>
          <a:p>
            <a:pPr lvl="1"/>
            <a:r>
              <a:rPr lang="en-US" dirty="0"/>
              <a:t>Limited number of pins</a:t>
            </a:r>
          </a:p>
          <a:p>
            <a:pPr lvl="2"/>
            <a:r>
              <a:rPr lang="en-US" dirty="0"/>
              <a:t>Limited to perimeter</a:t>
            </a:r>
          </a:p>
          <a:p>
            <a:pPr lvl="1"/>
            <a:r>
              <a:rPr lang="en-US" dirty="0"/>
              <a:t>Limited heat removal (few Watts)</a:t>
            </a:r>
          </a:p>
          <a:p>
            <a:pPr lvl="1"/>
            <a:r>
              <a:rPr lang="en-US" dirty="0"/>
              <a:t>Can be large (due to pins)</a:t>
            </a:r>
          </a:p>
          <a:p>
            <a:pPr lvl="1"/>
            <a:r>
              <a:rPr lang="en-US" dirty="0"/>
              <a:t>Higher inductance on pins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6708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wiki.electroons.com/doku.php?id</a:t>
            </a:r>
            <a:r>
              <a:rPr lang="en-US" dirty="0"/>
              <a:t>=</a:t>
            </a:r>
            <a:r>
              <a:rPr lang="en-US" dirty="0" err="1"/>
              <a:t>ic_packages</a:t>
            </a:r>
            <a:endParaRPr lang="en-US" dirty="0"/>
          </a:p>
        </p:txBody>
      </p:sp>
      <p:pic>
        <p:nvPicPr>
          <p:cNvPr id="7" name="Picture 6" descr="pqfp_pack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3657600"/>
            <a:ext cx="34671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Ceramic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 dirty="0"/>
              <a:t>Better thermal characteristics</a:t>
            </a:r>
          </a:p>
          <a:p>
            <a:pPr lvl="1"/>
            <a:r>
              <a:rPr lang="en-US" dirty="0"/>
              <a:t>Add heat-sink, tolerate hotter chips</a:t>
            </a:r>
          </a:p>
          <a:p>
            <a:pPr lvl="2"/>
            <a:r>
              <a:rPr lang="en-US" dirty="0"/>
              <a:t>To 100 W</a:t>
            </a:r>
          </a:p>
          <a:p>
            <a:pPr lvl="1"/>
            <a:r>
              <a:rPr lang="en-US" dirty="0"/>
              <a:t>More pins</a:t>
            </a:r>
          </a:p>
          <a:p>
            <a:pPr lvl="1"/>
            <a:r>
              <a:rPr lang="en-US" dirty="0"/>
              <a:t>More expensive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881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Source: </a:t>
            </a:r>
            <a:r>
              <a:rPr lang="en-US" sz="1800" dirty="0" err="1">
                <a:latin typeface="+mn-lt"/>
              </a:rPr>
              <a:t>https://www.ngkntk.co.jp/english/product/semiconductor_packages/htcc.html</a:t>
            </a:r>
            <a:endParaRPr lang="en-US" sz="1800" dirty="0">
              <a:latin typeface="+mn-lt"/>
            </a:endParaRPr>
          </a:p>
        </p:txBody>
      </p:sp>
      <p:pic>
        <p:nvPicPr>
          <p:cNvPr id="8" name="Picture 7" descr="product_semiconductor_packages_detail02_img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24352"/>
            <a:ext cx="4165600" cy="29446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Flip Chip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r>
              <a:rPr lang="en-US" dirty="0"/>
              <a:t>Support Area-IO</a:t>
            </a:r>
          </a:p>
          <a:p>
            <a:pPr lvl="1"/>
            <a:r>
              <a:rPr lang="en-US" dirty="0"/>
              <a:t>More, denser pins</a:t>
            </a:r>
          </a:p>
          <a:p>
            <a:pPr lvl="1"/>
            <a:r>
              <a:rPr lang="en-US" dirty="0"/>
              <a:t>Smaller die if IO limited</a:t>
            </a:r>
          </a:p>
          <a:p>
            <a:pPr lvl="1"/>
            <a:r>
              <a:rPr lang="en-US" dirty="0"/>
              <a:t>Lower inductances</a:t>
            </a:r>
          </a:p>
          <a:p>
            <a:pPr lvl="1"/>
            <a:r>
              <a:rPr lang="en-US" dirty="0"/>
              <a:t>Smaller packaged chip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14" y="5867400"/>
            <a:ext cx="9123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http://mantravlsi.blogspot.com/2014/10/flip-chip-and-wire-bonding.html</a:t>
            </a:r>
          </a:p>
          <a:p>
            <a:endParaRPr lang="en-US" dirty="0"/>
          </a:p>
        </p:txBody>
      </p:sp>
      <p:pic>
        <p:nvPicPr>
          <p:cNvPr id="7" name="Picture 6" descr="flip_chip_pix_mant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43400"/>
            <a:ext cx="7677150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Flip Chip I/O</a:t>
            </a:r>
          </a:p>
        </p:txBody>
      </p:sp>
      <p:pic>
        <p:nvPicPr>
          <p:cNvPr id="6" name="Content Placeholder 5" descr="1000px-Flip_chip_bumps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1828800" y="1600200"/>
            <a:ext cx="5037667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1000px-Flip_chip_flippe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95400"/>
            <a:ext cx="2667000" cy="2667000"/>
          </a:xfrm>
          <a:prstGeom prst="rect">
            <a:avLst/>
          </a:prstGeom>
        </p:spPr>
      </p:pic>
      <p:pic>
        <p:nvPicPr>
          <p:cNvPr id="8" name="Picture 7" descr="1000px-Flip_chip_mount_1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657600"/>
            <a:ext cx="3429571" cy="2287524"/>
          </a:xfrm>
          <a:prstGeom prst="rect">
            <a:avLst/>
          </a:prstGeom>
        </p:spPr>
      </p:pic>
      <p:pic>
        <p:nvPicPr>
          <p:cNvPr id="9" name="Picture 8" descr="1000px-Flip_chip_pads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0"/>
            <a:ext cx="266700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867400"/>
            <a:ext cx="639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Source: https://</a:t>
            </a:r>
            <a:r>
              <a:rPr lang="en-US" dirty="0" err="1">
                <a:latin typeface="+mn-lt"/>
              </a:rPr>
              <a:t>en.wikipedia.org/wiki/Flip_chip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Land Grid Package</a:t>
            </a:r>
          </a:p>
        </p:txBody>
      </p:sp>
      <p:pic>
        <p:nvPicPr>
          <p:cNvPr id="6" name="Content Placeholder 5" descr="XC7Z020-1CLG484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4444" r="-44444"/>
          <a:stretch>
            <a:fillRect/>
          </a:stretch>
        </p:blipFill>
        <p:spPr>
          <a:xfrm>
            <a:off x="688848" y="16764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1C66F-F07A-9147-8640-93B21356ACE8}"/>
              </a:ext>
            </a:extLst>
          </p:cNvPr>
          <p:cNvSpPr txBox="1"/>
          <p:nvPr/>
        </p:nvSpPr>
        <p:spPr>
          <a:xfrm>
            <a:off x="1295400" y="5941368"/>
            <a:ext cx="6359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SBVA 484 – flip chip, Ball-Grid Array (UG 1075)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NRE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all about recurring costs</a:t>
            </a:r>
          </a:p>
          <a:p>
            <a:r>
              <a:rPr lang="en-US" sz="2800" dirty="0"/>
              <a:t>Cost = </a:t>
            </a:r>
            <a:r>
              <a:rPr lang="en-US" sz="2800" dirty="0" err="1"/>
              <a:t>RecurringCost</a:t>
            </a:r>
            <a:r>
              <a:rPr lang="en-US" sz="2800" dirty="0"/>
              <a:t> + (NRE/</a:t>
            </a:r>
            <a:r>
              <a:rPr lang="en-US" sz="2800" dirty="0" err="1"/>
              <a:t>NumParts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NRE</a:t>
            </a:r>
          </a:p>
          <a:p>
            <a:pPr lvl="1"/>
            <a:r>
              <a:rPr lang="en-US" dirty="0"/>
              <a:t>Mask costs in millions</a:t>
            </a:r>
          </a:p>
          <a:p>
            <a:pPr lvl="1"/>
            <a:r>
              <a:rPr lang="en-US" dirty="0"/>
              <a:t>Design costs in 10s to 100s of millions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0DDC-6BA2-D04C-93E1-885DFC95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6265"/>
            <a:ext cx="7772400" cy="1143000"/>
          </a:xfrm>
        </p:spPr>
        <p:txBody>
          <a:bodyPr/>
          <a:lstStyle/>
          <a:p>
            <a:r>
              <a:rPr lang="en-US" dirty="0"/>
              <a:t>Bonus: Chip Design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33F5E-D5BF-9E41-877D-B9BB9738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93177-B785-E74F-93F2-FB173E76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162E64C-F0E0-324A-8DBB-BCF43B86F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86"/>
            <a:ext cx="9144000" cy="481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6FF2A5-4646-1B4E-9495-CDBD6774904F}"/>
              </a:ext>
            </a:extLst>
          </p:cNvPr>
          <p:cNvSpPr txBox="1"/>
          <p:nvPr/>
        </p:nvSpPr>
        <p:spPr>
          <a:xfrm>
            <a:off x="827224" y="6015335"/>
            <a:ext cx="748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https://</a:t>
            </a:r>
            <a:r>
              <a:rPr lang="en-US" dirty="0" err="1">
                <a:latin typeface="+mn-lt"/>
              </a:rPr>
              <a:t>wccftech.com</a:t>
            </a:r>
            <a:r>
              <a:rPr lang="en-US" dirty="0">
                <a:latin typeface="+mn-lt"/>
              </a:rPr>
              <a:t>/apple-5nm-3nm-cost-transistors/</a:t>
            </a:r>
          </a:p>
        </p:txBody>
      </p:sp>
    </p:spTree>
    <p:extLst>
      <p:ext uri="{BB962C8B-B14F-4D97-AF65-F5344CB8AC3E}">
        <p14:creationId xmlns:p14="http://schemas.microsoft.com/office/powerpoint/2010/main" val="623072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4DBB-B176-1C43-A397-CCCF5CD6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2900"/>
            <a:ext cx="7772400" cy="1143000"/>
          </a:xfrm>
        </p:spPr>
        <p:txBody>
          <a:bodyPr/>
          <a:lstStyle/>
          <a:p>
            <a:r>
              <a:rPr lang="en-US" dirty="0"/>
              <a:t>Putting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9E15-3FBB-3649-8E62-D9D6DF52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/>
              <a:t>100mm</a:t>
            </a:r>
            <a:r>
              <a:rPr lang="en-US" baseline="30000" dirty="0"/>
              <a:t>2</a:t>
            </a:r>
            <a:r>
              <a:rPr lang="en-US" dirty="0"/>
              <a:t> die -- $5.6 raw</a:t>
            </a:r>
          </a:p>
          <a:p>
            <a:pPr lvl="1"/>
            <a:r>
              <a:rPr lang="en-US" dirty="0"/>
              <a:t>Maybe $6--16 yielded   --  call it $7</a:t>
            </a:r>
          </a:p>
          <a:p>
            <a:r>
              <a:rPr lang="en-US" dirty="0"/>
              <a:t>NRE $100 M -- $1</a:t>
            </a:r>
          </a:p>
          <a:p>
            <a:pPr lvl="1"/>
            <a:r>
              <a:rPr lang="en-US" dirty="0"/>
              <a:t>Sell 100 M units </a:t>
            </a:r>
          </a:p>
          <a:p>
            <a:r>
              <a:rPr lang="en-US" dirty="0"/>
              <a:t>Put in $1 </a:t>
            </a:r>
            <a:r>
              <a:rPr lang="en-US" dirty="0" err="1"/>
              <a:t>packge</a:t>
            </a:r>
            <a:r>
              <a:rPr lang="en-US" dirty="0"/>
              <a:t> -- $1</a:t>
            </a:r>
          </a:p>
          <a:p>
            <a:r>
              <a:rPr lang="en-US" dirty="0"/>
              <a:t>Test -- $1</a:t>
            </a:r>
          </a:p>
          <a:p>
            <a:endParaRPr lang="en-US" dirty="0"/>
          </a:p>
          <a:p>
            <a:r>
              <a:rPr lang="en-US" dirty="0"/>
              <a:t>Total: $10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87C1-87E0-B146-9A04-629D325F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3A22C-2D41-2242-82FA-73AB0590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First order:</a:t>
            </a:r>
          </a:p>
          <a:p>
            <a:pPr lvl="1"/>
            <a:r>
              <a:rPr lang="en-US" dirty="0"/>
              <a:t>Chip cost proportional to Area</a:t>
            </a:r>
          </a:p>
          <a:p>
            <a:pPr lvl="1"/>
            <a:r>
              <a:rPr lang="en-US" dirty="0"/>
              <a:t>Area =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r>
              <a:rPr lang="en-US" dirty="0"/>
              <a:t>But appreciate the simplification:</a:t>
            </a:r>
          </a:p>
          <a:p>
            <a:pPr lvl="1"/>
            <a:r>
              <a:rPr lang="en-US" dirty="0"/>
              <a:t>Yield makes cost </a:t>
            </a:r>
            <a:r>
              <a:rPr lang="en-US" dirty="0" err="1"/>
              <a:t>superlinear</a:t>
            </a:r>
            <a:r>
              <a:rPr lang="en-US" dirty="0"/>
              <a:t> in area</a:t>
            </a:r>
          </a:p>
          <a:p>
            <a:pPr lvl="1"/>
            <a:r>
              <a:rPr lang="en-US" dirty="0"/>
              <a:t>I/O, Interconnect, infrastructure</a:t>
            </a:r>
          </a:p>
          <a:p>
            <a:pPr lvl="2"/>
            <a:r>
              <a:rPr lang="en-US" dirty="0"/>
              <a:t>Can make Area &gt;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vs.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…and this is all about </a:t>
            </a:r>
            <a:r>
              <a:rPr lang="en-US" b="1" dirty="0"/>
              <a:t>cost </a:t>
            </a:r>
          </a:p>
          <a:p>
            <a:pPr lvl="1"/>
            <a:r>
              <a:rPr lang="en-US" dirty="0"/>
              <a:t>What it takes to manufacture</a:t>
            </a:r>
          </a:p>
          <a:p>
            <a:r>
              <a:rPr lang="en-US" dirty="0"/>
              <a:t>Price </a:t>
            </a:r>
          </a:p>
          <a:p>
            <a:pPr lvl="1"/>
            <a:r>
              <a:rPr lang="en-US" dirty="0"/>
              <a:t>What people will pay for it</a:t>
            </a:r>
          </a:p>
          <a:p>
            <a:pPr lvl="1"/>
            <a:endParaRPr lang="en-US" dirty="0"/>
          </a:p>
          <a:p>
            <a:r>
              <a:rPr lang="en-US" dirty="0"/>
              <a:t>Profit = Price -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story</a:t>
            </a:r>
          </a:p>
          <a:p>
            <a:pPr lvl="1"/>
            <a:r>
              <a:rPr lang="en-US" dirty="0"/>
              <a:t>Sum up component areas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3505200"/>
          <a:ext cx="2612572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3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612572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Simplistic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may be driven by 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Interconnect</a:t>
            </a:r>
          </a:p>
          <a:p>
            <a:r>
              <a:rPr lang="en-US" dirty="0"/>
              <a:t>Will need to pay for infrastructure</a:t>
            </a:r>
          </a:p>
          <a:p>
            <a:pPr lvl="1"/>
            <a:r>
              <a:rPr lang="en-US" dirty="0"/>
              <a:t>Clocking,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I/O Pads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/>
              <a:t>Must go on edge for wire bonding</a:t>
            </a:r>
          </a:p>
          <a:p>
            <a:pPr lvl="1"/>
            <a:r>
              <a:rPr lang="en-US" dirty="0"/>
              <a:t>Esp. for cheap packages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956" y="5715000"/>
            <a:ext cx="899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Source: https://</a:t>
            </a:r>
            <a:r>
              <a:rPr lang="en-US" sz="2000" dirty="0" err="1">
                <a:latin typeface="+mn-lt"/>
              </a:rPr>
              <a:t>commons.wikimedia.org/wiki/File:DIP_package_sideview.PNG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DIP_package_sid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3810000" cy="22860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95600"/>
            <a:ext cx="41402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5105400"/>
            <a:ext cx="537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/>
              <a:t>Src</a:t>
            </a:r>
            <a:r>
              <a:rPr lang="en-US" sz="1800" dirty="0"/>
              <a:t>: http://en.wikipedia.org/wiki/File:Wirebonding2.svg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Pad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4114800"/>
          </a:xfrm>
        </p:spPr>
        <p:txBody>
          <a:bodyPr/>
          <a:lstStyle/>
          <a:p>
            <a:r>
              <a:rPr lang="en-US" dirty="0"/>
              <a:t>Pads must go on side of chip</a:t>
            </a:r>
          </a:p>
          <a:p>
            <a:r>
              <a:rPr lang="en-US" dirty="0"/>
              <a:t>Pad spacing large to </a:t>
            </a:r>
            <a:br>
              <a:rPr lang="en-US" dirty="0"/>
            </a:br>
            <a:r>
              <a:rPr lang="en-US" dirty="0"/>
              <a:t>permit bonding</a:t>
            </a:r>
          </a:p>
          <a:p>
            <a:r>
              <a:rPr lang="en-US" dirty="0"/>
              <a:t>I/O pads may set</a:t>
            </a:r>
            <a:br>
              <a:rPr lang="en-US" dirty="0"/>
            </a:br>
            <a:r>
              <a:rPr lang="en-US" dirty="0"/>
              <a:t>lower bound on chip size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2819400"/>
            <a:ext cx="3187700" cy="31054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400 pads</a:t>
            </a:r>
          </a:p>
          <a:p>
            <a:r>
              <a:rPr lang="en-US" dirty="0"/>
              <a:t>25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 pad spacing</a:t>
            </a:r>
          </a:p>
          <a:p>
            <a:r>
              <a:rPr lang="en-US" dirty="0">
                <a:solidFill>
                  <a:srgbClr val="FF6600"/>
                </a:solidFill>
              </a:rPr>
              <a:t>Square chip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dimensions?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338967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I/O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Perimeter grows as 4s</a:t>
            </a:r>
          </a:p>
          <a:p>
            <a:r>
              <a:rPr lang="en-US" dirty="0"/>
              <a:t>Area grows as s</a:t>
            </a:r>
            <a:r>
              <a:rPr lang="en-US" baseline="30000" dirty="0"/>
              <a:t>2</a:t>
            </a:r>
          </a:p>
          <a:p>
            <a:r>
              <a:rPr lang="en-US" dirty="0"/>
              <a:t>Area grows (NumIO/4)</a:t>
            </a:r>
            <a:r>
              <a:rPr lang="en-US" baseline="30000" dirty="0"/>
              <a:t>2</a:t>
            </a:r>
          </a:p>
          <a:p>
            <a:r>
              <a:rPr lang="en-US" dirty="0"/>
              <a:t>IO may drive chip area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538163" y="4572000"/>
          <a:ext cx="8313737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7" name="Equation" r:id="rId3" imgW="2171700" imgH="495300" progId="Equation.3">
                  <p:embed/>
                </p:oleObj>
              </mc:Choice>
              <mc:Fallback>
                <p:oleObj name="Equation" r:id="rId3" imgW="21717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4572000"/>
                        <a:ext cx="8313737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I/O in grid over chip</a:t>
            </a:r>
          </a:p>
          <a:p>
            <a:r>
              <a:rPr lang="en-US" dirty="0"/>
              <a:t>I/O pads still large and take up space</a:t>
            </a:r>
          </a:p>
          <a:p>
            <a:r>
              <a:rPr lang="en-US" dirty="0"/>
              <a:t>Avoid perimeter scaling</a:t>
            </a:r>
          </a:p>
          <a:p>
            <a:r>
              <a:rPr lang="en-US" dirty="0"/>
              <a:t>Requires more expensive flip-chip package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 descr="1000px-Flip_chip_pad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862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Flip Chip, Area 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 descr="areaio_solder_bump_gr_Fig07_6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3657603" cy="3621027"/>
          </a:xfrm>
          <a:prstGeom prst="rect">
            <a:avLst/>
          </a:prstGeom>
        </p:spPr>
      </p:pic>
      <p:pic>
        <p:nvPicPr>
          <p:cNvPr id="7" name="Picture 6" descr="flipchip_AR_3158_F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722557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267200"/>
            <a:ext cx="375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www.microwavejournal.com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6598" y="5562600"/>
            <a:ext cx="803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http://www.izm.fraunhofer.de/en/abteilungen/high_density_interconnectwaferlevelpackaging/arbeitsgebiete/arbeitsgebiet1.html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Wafer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Incremental cost of producing a silicon wafer is fixed for a given technology</a:t>
            </a:r>
          </a:p>
          <a:p>
            <a:pPr lvl="1"/>
            <a:r>
              <a:rPr lang="en-US" dirty="0"/>
              <a:t>Independent of the specific design</a:t>
            </a:r>
          </a:p>
          <a:p>
            <a:pPr lvl="1"/>
            <a:r>
              <a:rPr lang="en-US" dirty="0"/>
              <a:t>E.g. $4,000</a:t>
            </a:r>
          </a:p>
          <a:p>
            <a:r>
              <a:rPr lang="en-US" dirty="0"/>
              <a:t>Can fill wafer with </a:t>
            </a:r>
            <a:br>
              <a:rPr lang="en-US" dirty="0"/>
            </a:br>
            <a:r>
              <a:rPr lang="en-US" dirty="0"/>
              <a:t>copies of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6649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By German </a:t>
            </a:r>
            <a:r>
              <a:rPr lang="en-US" sz="2000" dirty="0" err="1">
                <a:latin typeface="+mn-lt"/>
              </a:rPr>
              <a:t>Wikipediabiatch</a:t>
            </a:r>
            <a:r>
              <a:rPr lang="en-US" sz="2000" dirty="0">
                <a:latin typeface="+mn-lt"/>
              </a:rPr>
              <a:t>, original upload 7. </a:t>
            </a:r>
          </a:p>
          <a:p>
            <a:r>
              <a:rPr lang="en-US" sz="2000" dirty="0" err="1">
                <a:latin typeface="+mn-lt"/>
              </a:rPr>
              <a:t>Okt</a:t>
            </a:r>
            <a:r>
              <a:rPr lang="en-US" sz="2000" dirty="0">
                <a:latin typeface="+mn-lt"/>
              </a:rPr>
              <a:t> 2004 by </a:t>
            </a:r>
            <a:r>
              <a:rPr lang="en-US" sz="2000" dirty="0" err="1">
                <a:latin typeface="+mn-lt"/>
              </a:rPr>
              <a:t>Stahlkocher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de:Bild:Wafer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Zoll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bis</a:t>
            </a:r>
            <a:r>
              <a:rPr lang="en-US" sz="2000" dirty="0">
                <a:latin typeface="+mn-lt"/>
              </a:rPr>
              <a:t> 8 </a:t>
            </a:r>
            <a:r>
              <a:rPr lang="en-US" sz="2000" dirty="0" err="1">
                <a:latin typeface="+mn-lt"/>
              </a:rPr>
              <a:t>Zoll.jpg</a:t>
            </a:r>
            <a:r>
              <a:rPr lang="en-US" sz="2000" dirty="0">
                <a:latin typeface="+mn-lt"/>
              </a:rPr>
              <a:t>,</a:t>
            </a:r>
          </a:p>
          <a:p>
            <a:r>
              <a:rPr lang="en-US" sz="2000" dirty="0">
                <a:latin typeface="+mn-lt"/>
              </a:rPr>
              <a:t>CC BY-SA 3.0, https://</a:t>
            </a:r>
            <a:r>
              <a:rPr lang="en-US" sz="2000" dirty="0" err="1">
                <a:latin typeface="+mn-lt"/>
              </a:rPr>
              <a:t>commons.wikimedia.org/w/index.php?curid</a:t>
            </a:r>
            <a:r>
              <a:rPr lang="en-US" sz="2000" dirty="0">
                <a:latin typeface="+mn-lt"/>
              </a:rPr>
              <a:t>=928106</a:t>
            </a:r>
          </a:p>
        </p:txBody>
      </p:sp>
      <p:pic>
        <p:nvPicPr>
          <p:cNvPr id="7" name="Picture 6" descr="Wafer_2_Zoll_bis_8_Zoll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532" y="3048000"/>
            <a:ext cx="3363468" cy="274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need buffering</a:t>
            </a:r>
          </a:p>
          <a:p>
            <a:r>
              <a:rPr lang="en-US" dirty="0"/>
              <a:t>Buffers take up space</a:t>
            </a:r>
          </a:p>
          <a:p>
            <a:pPr lvl="1"/>
            <a:r>
              <a:rPr lang="en-US" dirty="0"/>
              <a:t>Weren’t in simple accounting of logic and memory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81600"/>
            <a:ext cx="72326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take up space</a:t>
            </a:r>
          </a:p>
          <a:p>
            <a:r>
              <a:rPr lang="en-US" dirty="0"/>
              <a:t>Similar issue to pad I/O</a:t>
            </a:r>
          </a:p>
          <a:p>
            <a:pPr lvl="1"/>
            <a:r>
              <a:rPr lang="en-US" dirty="0"/>
              <a:t>Wires crossing into region grow as perimeter</a:t>
            </a:r>
          </a:p>
          <a:p>
            <a:pPr lvl="1"/>
            <a:r>
              <a:rPr lang="en-US" dirty="0"/>
              <a:t>Logic inside grows as area</a:t>
            </a:r>
          </a:p>
          <a:p>
            <a:r>
              <a:rPr lang="en-US" dirty="0"/>
              <a:t>Region size may be dictated by wires entering/leaving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Wiring Requirements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67968"/>
            <a:ext cx="4648200" cy="4114800"/>
          </a:xfrm>
        </p:spPr>
        <p:txBody>
          <a:bodyPr/>
          <a:lstStyle/>
          <a:p>
            <a:r>
              <a:rPr lang="en-US" sz="2800" dirty="0"/>
              <a:t>Wires 50nm pitch </a:t>
            </a:r>
          </a:p>
          <a:p>
            <a:r>
              <a:rPr lang="en-US" sz="2800" dirty="0"/>
              <a:t>Gates 500nm on side</a:t>
            </a:r>
          </a:p>
          <a:p>
            <a:pPr lvl="1"/>
            <a:r>
              <a:rPr lang="en-US" sz="2400" dirty="0"/>
              <a:t>(500nm </a:t>
            </a:r>
            <a:r>
              <a:rPr lang="en-US" sz="2400" dirty="0" err="1"/>
              <a:t>x</a:t>
            </a:r>
            <a:r>
              <a:rPr lang="en-US" sz="2400" dirty="0"/>
              <a:t> 500nm)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How many wires fit across the side of one gate?</a:t>
            </a:r>
          </a:p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93250A-DCE8-D94D-9B3A-78DE6187C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92" y="1225296"/>
            <a:ext cx="5212409" cy="210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Wiring Requirements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849" y="1002792"/>
            <a:ext cx="5012283" cy="4114800"/>
          </a:xfrm>
        </p:spPr>
        <p:txBody>
          <a:bodyPr/>
          <a:lstStyle/>
          <a:p>
            <a:r>
              <a:rPr lang="en-US" sz="2800" dirty="0"/>
              <a:t>Wires 50nm pitch </a:t>
            </a:r>
          </a:p>
          <a:p>
            <a:r>
              <a:rPr lang="en-US" sz="2800" dirty="0"/>
              <a:t>Gates 500nm on side</a:t>
            </a:r>
          </a:p>
          <a:p>
            <a:pPr lvl="1"/>
            <a:r>
              <a:rPr lang="en-US" sz="2400" dirty="0"/>
              <a:t>(500nm </a:t>
            </a:r>
            <a:r>
              <a:rPr lang="en-US" sz="2400" dirty="0" err="1"/>
              <a:t>x</a:t>
            </a:r>
            <a:r>
              <a:rPr lang="en-US" sz="2400" dirty="0"/>
              <a:t> 500nm)</a:t>
            </a:r>
          </a:p>
          <a:p>
            <a:r>
              <a:rPr lang="en-US" sz="2800" dirty="0"/>
              <a:t>Wires/gate side (</a:t>
            </a:r>
            <a:r>
              <a:rPr lang="en-US" sz="2800" dirty="0" err="1"/>
              <a:t>prev</a:t>
            </a:r>
            <a:r>
              <a:rPr lang="en-US" sz="2800" dirty="0"/>
              <a:t> slide)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If have </a:t>
            </a:r>
            <a:r>
              <a:rPr lang="en-US" sz="2800" dirty="0" err="1">
                <a:solidFill>
                  <a:srgbClr val="FF6600"/>
                </a:solidFill>
              </a:rPr>
              <a:t>SxS</a:t>
            </a:r>
            <a:r>
              <a:rPr lang="en-US" sz="2800" dirty="0">
                <a:solidFill>
                  <a:srgbClr val="FF6600"/>
                </a:solidFill>
              </a:rPr>
              <a:t> gate on left,</a:t>
            </a:r>
            <a:br>
              <a:rPr lang="en-US" sz="2800" dirty="0">
                <a:solidFill>
                  <a:srgbClr val="FF6600"/>
                </a:solidFill>
              </a:rPr>
            </a:br>
            <a:r>
              <a:rPr lang="en-US" sz="2800" dirty="0">
                <a:solidFill>
                  <a:srgbClr val="FF6600"/>
                </a:solidFill>
              </a:rPr>
              <a:t>how many wires can cross over the line of S gates at the right?</a:t>
            </a:r>
          </a:p>
          <a:p>
            <a:r>
              <a:rPr lang="en-US" sz="2800" dirty="0">
                <a:solidFill>
                  <a:srgbClr val="FF6600"/>
                </a:solidFill>
              </a:rPr>
              <a:t>What if need more wires to cross to right?</a:t>
            </a:r>
          </a:p>
          <a:p>
            <a:endParaRPr lang="en-US" sz="2800" dirty="0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325426" y="2851590"/>
            <a:ext cx="2962275" cy="3352800"/>
            <a:chOff x="2496" y="2544"/>
            <a:chExt cx="720" cy="96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496" y="2688"/>
              <a:ext cx="96" cy="672"/>
              <a:chOff x="2496" y="2688"/>
              <a:chExt cx="96" cy="672"/>
            </a:xfrm>
          </p:grpSpPr>
          <p:sp>
            <p:nvSpPr>
              <p:cNvPr id="62514" name="Rectangle 4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5" name="Rectangle 5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6" name="Rectangle 6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7" name="Rectangle 7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8" name="Rectangle 8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40" y="2688"/>
              <a:ext cx="96" cy="672"/>
              <a:chOff x="2496" y="2688"/>
              <a:chExt cx="96" cy="672"/>
            </a:xfrm>
          </p:grpSpPr>
          <p:sp>
            <p:nvSpPr>
              <p:cNvPr id="62509" name="Rectangle 11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0" name="Rectangle 12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1" name="Rectangle 13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2" name="Rectangle 14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13" name="Rectangle 15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84" y="2688"/>
              <a:ext cx="96" cy="672"/>
              <a:chOff x="2496" y="2688"/>
              <a:chExt cx="96" cy="672"/>
            </a:xfrm>
          </p:grpSpPr>
          <p:sp>
            <p:nvSpPr>
              <p:cNvPr id="62504" name="Rectangle 17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5" name="Rectangle 18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6" name="Rectangle 19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7" name="Rectangle 20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8" name="Rectangle 21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928" y="2688"/>
              <a:ext cx="96" cy="672"/>
              <a:chOff x="2496" y="2688"/>
              <a:chExt cx="96" cy="672"/>
            </a:xfrm>
          </p:grpSpPr>
          <p:sp>
            <p:nvSpPr>
              <p:cNvPr id="62499" name="Rectangle 23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0" name="Rectangle 24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1" name="Rectangle 25"/>
              <p:cNvSpPr>
                <a:spLocks noChangeArrowheads="1"/>
              </p:cNvSpPr>
              <p:nvPr/>
            </p:nvSpPr>
            <p:spPr bwMode="auto">
              <a:xfrm>
                <a:off x="2496" y="2976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2" name="Rectangle 26"/>
              <p:cNvSpPr>
                <a:spLocks noChangeArrowheads="1"/>
              </p:cNvSpPr>
              <p:nvPr/>
            </p:nvSpPr>
            <p:spPr bwMode="auto">
              <a:xfrm>
                <a:off x="2496" y="3120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503" name="Rectangle 27"/>
              <p:cNvSpPr>
                <a:spLocks noChangeArrowheads="1"/>
              </p:cNvSpPr>
              <p:nvPr/>
            </p:nvSpPr>
            <p:spPr bwMode="auto">
              <a:xfrm>
                <a:off x="2496" y="3264"/>
                <a:ext cx="96" cy="9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2476" name="Line 28"/>
            <p:cNvSpPr>
              <a:spLocks noChangeShapeType="1"/>
            </p:cNvSpPr>
            <p:nvPr/>
          </p:nvSpPr>
          <p:spPr bwMode="auto">
            <a:xfrm>
              <a:off x="3120" y="2544"/>
              <a:ext cx="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29"/>
            <p:cNvSpPr>
              <a:spLocks noChangeShapeType="1"/>
            </p:cNvSpPr>
            <p:nvPr/>
          </p:nvSpPr>
          <p:spPr bwMode="auto">
            <a:xfrm>
              <a:off x="3216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0"/>
            <p:cNvSpPr>
              <a:spLocks noChangeShapeType="1"/>
            </p:cNvSpPr>
            <p:nvPr/>
          </p:nvSpPr>
          <p:spPr bwMode="auto">
            <a:xfrm>
              <a:off x="2688" y="34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688" y="2688"/>
              <a:ext cx="480" cy="96"/>
              <a:chOff x="2688" y="2688"/>
              <a:chExt cx="480" cy="96"/>
            </a:xfrm>
          </p:grpSpPr>
          <p:sp>
            <p:nvSpPr>
              <p:cNvPr id="62496" name="Line 31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7" name="Line 32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8" name="Line 33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2688" y="2832"/>
              <a:ext cx="480" cy="96"/>
              <a:chOff x="2688" y="2688"/>
              <a:chExt cx="480" cy="96"/>
            </a:xfrm>
          </p:grpSpPr>
          <p:sp>
            <p:nvSpPr>
              <p:cNvPr id="62493" name="Line 36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4" name="Line 37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5" name="Line 38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688" y="2976"/>
              <a:ext cx="480" cy="96"/>
              <a:chOff x="2688" y="2688"/>
              <a:chExt cx="480" cy="96"/>
            </a:xfrm>
          </p:grpSpPr>
          <p:sp>
            <p:nvSpPr>
              <p:cNvPr id="62490" name="Line 40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1" name="Line 41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Line 42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688" y="3120"/>
              <a:ext cx="480" cy="96"/>
              <a:chOff x="2688" y="2688"/>
              <a:chExt cx="480" cy="96"/>
            </a:xfrm>
          </p:grpSpPr>
          <p:sp>
            <p:nvSpPr>
              <p:cNvPr id="62487" name="Line 44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8" name="Line 45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9" name="Line 46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688" y="3264"/>
              <a:ext cx="480" cy="96"/>
              <a:chOff x="2688" y="2688"/>
              <a:chExt cx="480" cy="96"/>
            </a:xfrm>
          </p:grpSpPr>
          <p:sp>
            <p:nvSpPr>
              <p:cNvPr id="62484" name="Line 48"/>
              <p:cNvSpPr>
                <a:spLocks noChangeShapeType="1"/>
              </p:cNvSpPr>
              <p:nvPr/>
            </p:nvSpPr>
            <p:spPr bwMode="auto">
              <a:xfrm>
                <a:off x="2976" y="273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5" name="Line 49"/>
              <p:cNvSpPr>
                <a:spLocks noChangeShapeType="1"/>
              </p:cNvSpPr>
              <p:nvPr/>
            </p:nvSpPr>
            <p:spPr bwMode="auto">
              <a:xfrm>
                <a:off x="2832" y="2688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6" name="Line 50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F6FE7559-3666-EE47-8A70-EA410DDE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15" y="988672"/>
            <a:ext cx="4136299" cy="1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1FDA1-B6F6-F046-A1B1-4429A08C26F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"/>
            <a:ext cx="7772400" cy="1143000"/>
          </a:xfrm>
        </p:spPr>
        <p:txBody>
          <a:bodyPr/>
          <a:lstStyle/>
          <a:p>
            <a:r>
              <a:rPr lang="en-US" dirty="0"/>
              <a:t>Need More Wires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012283" cy="1295400"/>
          </a:xfrm>
        </p:spPr>
        <p:txBody>
          <a:bodyPr/>
          <a:lstStyle/>
          <a:p>
            <a:r>
              <a:rPr lang="en-US" sz="2800" dirty="0">
                <a:solidFill>
                  <a:srgbClr val="FF6600"/>
                </a:solidFill>
              </a:rPr>
              <a:t>What if need more wires to cross to right?</a:t>
            </a:r>
          </a:p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727C19-DA74-8A4E-BE8B-B5A6A2C4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14" y="2707640"/>
            <a:ext cx="4369242" cy="2560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8F806C-BEDD-8E4A-A6E0-FFB1C4CFB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590800"/>
            <a:ext cx="2959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95-ED3E-9C46-B314-769FBACB8651}" type="slidenum">
              <a:rPr lang="en-US"/>
              <a:pPr/>
              <a:t>45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Bisection Width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114800"/>
          </a:xfrm>
        </p:spPr>
        <p:txBody>
          <a:bodyPr/>
          <a:lstStyle/>
          <a:p>
            <a:r>
              <a:rPr lang="en-US" dirty="0"/>
              <a:t>Partition design into two equal size halves</a:t>
            </a:r>
          </a:p>
          <a:p>
            <a:pPr lvl="1"/>
            <a:r>
              <a:rPr lang="en-US" dirty="0"/>
              <a:t>Minimize wires (nets) with ends in both halves</a:t>
            </a:r>
          </a:p>
          <a:p>
            <a:r>
              <a:rPr lang="en-US" dirty="0"/>
              <a:t>Number of wires crossing is </a:t>
            </a:r>
            <a:r>
              <a:rPr lang="en-US" b="1" dirty="0"/>
              <a:t>bisection width</a:t>
            </a:r>
          </a:p>
          <a:p>
            <a:pPr lvl="1"/>
            <a:r>
              <a:rPr lang="en-US" dirty="0"/>
              <a:t>Information crossing </a:t>
            </a:r>
          </a:p>
          <a:p>
            <a:r>
              <a:rPr lang="en-US" dirty="0"/>
              <a:t>lower </a:t>
            </a:r>
            <a:r>
              <a:rPr lang="en-US" dirty="0" err="1"/>
              <a:t>bw</a:t>
            </a:r>
            <a:r>
              <a:rPr lang="en-US" dirty="0"/>
              <a:t> = more locality</a:t>
            </a:r>
          </a:p>
          <a:p>
            <a:pPr lvl="1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191000"/>
            <a:ext cx="1600200" cy="2133600"/>
            <a:chOff x="4224" y="2640"/>
            <a:chExt cx="1008" cy="1344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V="1">
              <a:off x="4800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484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460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4224" y="2640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4704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V="1">
              <a:off x="4752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4224" y="3408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N/2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92348" y="4876800"/>
            <a:ext cx="1351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bisection</a:t>
            </a:r>
          </a:p>
          <a:p>
            <a:r>
              <a:rPr lang="en-US" dirty="0"/>
              <a:t>   width</a:t>
            </a:r>
          </a:p>
        </p:txBody>
      </p:sp>
      <p:pic>
        <p:nvPicPr>
          <p:cNvPr id="12302" name="Picture 14" descr="bi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648200"/>
            <a:ext cx="4038600" cy="199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Rent’s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If we recursively bisect a graph, attempting to minimize the cut size, </a:t>
            </a:r>
            <a:br>
              <a:rPr lang="en-US" dirty="0"/>
            </a:br>
            <a:r>
              <a:rPr lang="en-US" dirty="0"/>
              <a:t>for an N-node graph, we typically get: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/>
              <a:t>BW=IO = </a:t>
            </a:r>
            <a:r>
              <a:rPr lang="en-US" sz="4800" dirty="0" err="1"/>
              <a:t>c</a:t>
            </a:r>
            <a:r>
              <a:rPr lang="en-US" sz="4800" dirty="0"/>
              <a:t> </a:t>
            </a:r>
            <a:r>
              <a:rPr lang="en-US" sz="4800" dirty="0" err="1"/>
              <a:t>N</a:t>
            </a:r>
            <a:r>
              <a:rPr lang="en-US" sz="4800" baseline="30000" dirty="0" err="1"/>
              <a:t>p</a:t>
            </a:r>
            <a:endParaRPr lang="en-US" sz="4800" baseline="30000" dirty="0"/>
          </a:p>
          <a:p>
            <a:pPr lvl="1">
              <a:lnSpc>
                <a:spcPct val="90000"/>
              </a:lnSpc>
            </a:pPr>
            <a:r>
              <a:rPr lang="en-US" sz="3600" dirty="0"/>
              <a:t>0</a:t>
            </a:r>
            <a:r>
              <a:rPr lang="en-US" sz="3600" dirty="0">
                <a:sym typeface="Symbol" pitchFamily="1" charset="2"/>
              </a:rPr>
              <a:t>p1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ym typeface="Symbol" pitchFamily="1" charset="2"/>
              </a:rPr>
              <a:t>p1 </a:t>
            </a:r>
            <a:r>
              <a:rPr lang="en-US" sz="3200" dirty="0">
                <a:sym typeface="Symbol" pitchFamily="1" charset="2"/>
              </a:rPr>
              <a:t>means many</a:t>
            </a:r>
            <a:br>
              <a:rPr lang="en-US" sz="3200" dirty="0">
                <a:sym typeface="Symbol" pitchFamily="1" charset="2"/>
              </a:rPr>
            </a:br>
            <a:r>
              <a:rPr lang="en-US" sz="3200" dirty="0">
                <a:sym typeface="Symbol" pitchFamily="1" charset="2"/>
              </a:rPr>
              <a:t> inputs come from </a:t>
            </a:r>
            <a:br>
              <a:rPr lang="en-US" sz="3200" dirty="0">
                <a:sym typeface="Symbol" pitchFamily="1" charset="2"/>
              </a:rPr>
            </a:br>
            <a:r>
              <a:rPr lang="en-US" sz="3200" dirty="0">
                <a:sym typeface="Symbol" pitchFamily="1" charset="2"/>
              </a:rPr>
              <a:t> within a partition</a:t>
            </a:r>
            <a:endParaRPr lang="en-US" sz="3600" dirty="0">
              <a:sym typeface="Symbol" pitchFamily="1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4" descr="recurse_bis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4699362"/>
            <a:ext cx="4010025" cy="21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406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[</a:t>
            </a:r>
            <a:r>
              <a:rPr lang="en-US" sz="1800" dirty="0" err="1">
                <a:solidFill>
                  <a:schemeClr val="accent6"/>
                </a:solidFill>
                <a:latin typeface="+mn-lt"/>
              </a:rPr>
              <a:t>Landman</a:t>
            </a:r>
            <a:r>
              <a:rPr lang="en-US" sz="1800" dirty="0">
                <a:solidFill>
                  <a:schemeClr val="accent6"/>
                </a:solidFill>
                <a:latin typeface="+mn-lt"/>
              </a:rPr>
              <a:t> and Russo, </a:t>
            </a:r>
          </a:p>
          <a:p>
            <a:r>
              <a:rPr lang="en-US" sz="1800" dirty="0">
                <a:solidFill>
                  <a:schemeClr val="accent6"/>
                </a:solidFill>
                <a:latin typeface="+mn-lt"/>
              </a:rPr>
              <a:t>      IEEE TR Computers p1469, 1971]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F9949-2690-6544-9972-8D5ED6C4C3B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 and Locality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Rent and IO quantifying locality</a:t>
            </a:r>
          </a:p>
          <a:p>
            <a:pPr lvl="1"/>
            <a:r>
              <a:rPr lang="en-US">
                <a:ea typeface="ＭＳ Ｐゴシック" pitchFamily="1" charset="-128"/>
              </a:rPr>
              <a:t>local consumption</a:t>
            </a:r>
          </a:p>
          <a:p>
            <a:pPr lvl="1"/>
            <a:r>
              <a:rPr lang="en-US">
                <a:ea typeface="ＭＳ Ｐゴシック" pitchFamily="1" charset="-128"/>
              </a:rPr>
              <a:t>local fanout</a:t>
            </a:r>
          </a:p>
          <a:p>
            <a:pPr lvl="1"/>
            <a:endParaRPr lang="en-US">
              <a:ea typeface="ＭＳ Ｐゴシック" pitchFamily="1" charset="-128"/>
            </a:endParaRPr>
          </a:p>
        </p:txBody>
      </p:sp>
      <p:pic>
        <p:nvPicPr>
          <p:cNvPr id="55302" name="Picture 4" descr="rent_io_loc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2667000"/>
            <a:ext cx="2270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IO = </a:t>
            </a:r>
            <a:r>
              <a:rPr lang="en-US" sz="4000" dirty="0" err="1">
                <a:latin typeface="+mn-lt"/>
              </a:rPr>
              <a:t>c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N</a:t>
            </a:r>
            <a:r>
              <a:rPr lang="en-US" sz="4000" baseline="30000" dirty="0" err="1">
                <a:latin typeface="+mn-lt"/>
              </a:rPr>
              <a:t>p</a:t>
            </a:r>
            <a:endParaRPr lang="en-US" sz="4000" baseline="30000" dirty="0">
              <a:latin typeface="+mn-lt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Common </a:t>
            </a:r>
            <a:br>
              <a:rPr lang="en-US" dirty="0"/>
            </a:br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572000"/>
          </a:xfrm>
        </p:spPr>
        <p:txBody>
          <a:bodyPr/>
          <a:lstStyle/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=0</a:t>
            </a:r>
          </a:p>
          <a:p>
            <a:pPr lvl="1"/>
            <a:r>
              <a:rPr lang="en-US" dirty="0"/>
              <a:t>Shift-register, 1D filter</a:t>
            </a:r>
          </a:p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=0.5</a:t>
            </a:r>
          </a:p>
          <a:p>
            <a:pPr lvl="1"/>
            <a:r>
              <a:rPr lang="en-US" dirty="0"/>
              <a:t>Array multiplier</a:t>
            </a:r>
          </a:p>
          <a:p>
            <a:pPr lvl="1"/>
            <a:r>
              <a:rPr lang="en-US" dirty="0"/>
              <a:t>2D Window Filter</a:t>
            </a:r>
          </a:p>
          <a:p>
            <a:pPr lvl="1"/>
            <a:r>
              <a:rPr lang="en-US" dirty="0"/>
              <a:t>nearest-neighbor</a:t>
            </a:r>
          </a:p>
          <a:p>
            <a:r>
              <a:rPr lang="en-US" dirty="0"/>
              <a:t>Rent </a:t>
            </a:r>
            <a:r>
              <a:rPr lang="en-US" dirty="0" err="1"/>
              <a:t>p</a:t>
            </a:r>
            <a:r>
              <a:rPr lang="en-US" dirty="0"/>
              <a:t>=1.0</a:t>
            </a:r>
          </a:p>
          <a:p>
            <a:pPr lvl="1"/>
            <a:r>
              <a:rPr lang="en-US" dirty="0"/>
              <a:t>FFT, Sort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 descr="D:\cygwin\tmp\fft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973750"/>
            <a:ext cx="2879081" cy="1884250"/>
          </a:xfrm>
          <a:prstGeom prst="rect">
            <a:avLst/>
          </a:prstGeom>
          <a:noFill/>
        </p:spPr>
      </p:pic>
      <p:grpSp>
        <p:nvGrpSpPr>
          <p:cNvPr id="23" name="Group 43"/>
          <p:cNvGrpSpPr/>
          <p:nvPr/>
        </p:nvGrpSpPr>
        <p:grpSpPr>
          <a:xfrm>
            <a:off x="5867400" y="228600"/>
            <a:ext cx="2362200" cy="2133600"/>
            <a:chOff x="533400" y="2133600"/>
            <a:chExt cx="5029200" cy="403860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reg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reg</a:t>
              </a:r>
            </a:p>
          </p:txBody>
        </p: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>
              <a:off x="2057400" y="2590800"/>
              <a:ext cx="2667000" cy="0"/>
              <a:chOff x="1296" y="1632"/>
              <a:chExt cx="1680" cy="0"/>
            </a:xfrm>
          </p:grpSpPr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2057400" y="3657600"/>
              <a:ext cx="2667000" cy="76200"/>
              <a:chOff x="1296" y="1632"/>
              <a:chExt cx="1680" cy="0"/>
            </a:xfrm>
          </p:grpSpPr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35" name="Group 27"/>
            <p:cNvGrpSpPr>
              <a:grpSpLocks/>
            </p:cNvGrpSpPr>
            <p:nvPr/>
          </p:nvGrpSpPr>
          <p:grpSpPr bwMode="auto">
            <a:xfrm>
              <a:off x="2057400" y="4724400"/>
              <a:ext cx="2667000" cy="76200"/>
              <a:chOff x="1296" y="1632"/>
              <a:chExt cx="1680" cy="0"/>
            </a:xfrm>
          </p:grpSpPr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44" name="Group 31"/>
            <p:cNvGrpSpPr>
              <a:grpSpLocks/>
            </p:cNvGrpSpPr>
            <p:nvPr/>
          </p:nvGrpSpPr>
          <p:grpSpPr bwMode="auto">
            <a:xfrm>
              <a:off x="2057400" y="5791200"/>
              <a:ext cx="2667000" cy="76200"/>
              <a:chOff x="1296" y="1632"/>
              <a:chExt cx="1680" cy="0"/>
            </a:xfrm>
          </p:grpSpPr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201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>
                <a:off x="2736" y="163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5105400" y="28956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1676400" y="39624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5105400" y="5029200"/>
              <a:ext cx="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533400" y="2590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>
              <a:off x="533400" y="57912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61" name="Group 104"/>
          <p:cNvGrpSpPr/>
          <p:nvPr/>
        </p:nvGrpSpPr>
        <p:grpSpPr>
          <a:xfrm>
            <a:off x="6019800" y="2514600"/>
            <a:ext cx="2590800" cy="2362200"/>
            <a:chOff x="914400" y="1981200"/>
            <a:chExt cx="5257800" cy="4495800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19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219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2362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2362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49" name="Rectangle 3"/>
            <p:cNvSpPr>
              <a:spLocks noChangeArrowheads="1"/>
            </p:cNvSpPr>
            <p:nvPr/>
          </p:nvSpPr>
          <p:spPr bwMode="auto">
            <a:xfrm>
              <a:off x="1219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362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219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3505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3505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3505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5" name="Rectangle 15"/>
            <p:cNvSpPr>
              <a:spLocks noChangeArrowheads="1"/>
            </p:cNvSpPr>
            <p:nvPr/>
          </p:nvSpPr>
          <p:spPr bwMode="auto">
            <a:xfrm>
              <a:off x="3505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2362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4648200" y="5334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4648200" y="42672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648200" y="32004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Times New Roman" charset="0"/>
                </a:rPr>
                <a:t>Mpy</a:t>
              </a:r>
              <a:endParaRPr lang="en-US" sz="1200" dirty="0">
                <a:solidFill>
                  <a:schemeClr val="bg1"/>
                </a:solidFill>
                <a:latin typeface="Times New Roman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648200" y="21336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Mpy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Times New Roman" charset="0"/>
                </a:rPr>
                <a:t>bit</a:t>
              </a:r>
            </a:p>
          </p:txBody>
        </p:sp>
        <p:grpSp>
          <p:nvGrpSpPr>
            <p:cNvPr id="78" name="Group 39"/>
            <p:cNvGrpSpPr>
              <a:grpSpLocks/>
            </p:cNvGrpSpPr>
            <p:nvPr/>
          </p:nvGrpSpPr>
          <p:grpSpPr bwMode="auto">
            <a:xfrm>
              <a:off x="1524000" y="2895600"/>
              <a:ext cx="4648200" cy="381000"/>
              <a:chOff x="960" y="1824"/>
              <a:chExt cx="2928" cy="240"/>
            </a:xfrm>
          </p:grpSpPr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52578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>
              <a:off x="4038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Line 33"/>
            <p:cNvSpPr>
              <a:spLocks noChangeShapeType="1"/>
            </p:cNvSpPr>
            <p:nvPr/>
          </p:nvSpPr>
          <p:spPr bwMode="auto">
            <a:xfrm>
              <a:off x="2895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1752600" y="1981200"/>
              <a:ext cx="0" cy="3505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H="1">
              <a:off x="914400" y="23622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 flipH="1">
              <a:off x="990600" y="34290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H="1">
              <a:off x="990600" y="44958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 flipH="1">
              <a:off x="990600" y="5562600"/>
              <a:ext cx="4495800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87" name="Group 40"/>
            <p:cNvGrpSpPr>
              <a:grpSpLocks/>
            </p:cNvGrpSpPr>
            <p:nvPr/>
          </p:nvGrpSpPr>
          <p:grpSpPr bwMode="auto">
            <a:xfrm>
              <a:off x="1524000" y="3962400"/>
              <a:ext cx="4648200" cy="381000"/>
              <a:chOff x="960" y="1824"/>
              <a:chExt cx="2928" cy="240"/>
            </a:xfrm>
          </p:grpSpPr>
          <p:sp>
            <p:nvSpPr>
              <p:cNvPr id="79" name="Line 41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0" name="Line 42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1" name="Line 43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2" name="Line 44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3" name="Line 45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5" name="Line 47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6" name="Line 48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96" name="Group 49"/>
            <p:cNvGrpSpPr>
              <a:grpSpLocks/>
            </p:cNvGrpSpPr>
            <p:nvPr/>
          </p:nvGrpSpPr>
          <p:grpSpPr bwMode="auto">
            <a:xfrm>
              <a:off x="1524000" y="5029200"/>
              <a:ext cx="4648200" cy="381000"/>
              <a:chOff x="960" y="1824"/>
              <a:chExt cx="2928" cy="240"/>
            </a:xfrm>
          </p:grpSpPr>
          <p:sp>
            <p:nvSpPr>
              <p:cNvPr id="88" name="Line 50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9" name="Line 51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0" name="Line 52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2" name="Line 54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3" name="Line 55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4" name="Line 56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5" name="Line 57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105" name="Group 58"/>
            <p:cNvGrpSpPr>
              <a:grpSpLocks/>
            </p:cNvGrpSpPr>
            <p:nvPr/>
          </p:nvGrpSpPr>
          <p:grpSpPr bwMode="auto">
            <a:xfrm>
              <a:off x="1524000" y="6096000"/>
              <a:ext cx="4648200" cy="381000"/>
              <a:chOff x="960" y="1824"/>
              <a:chExt cx="2928" cy="240"/>
            </a:xfrm>
          </p:grpSpPr>
          <p:sp>
            <p:nvSpPr>
              <p:cNvPr id="97" name="Line 59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8" name="Line 60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99" name="Line 61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0" name="Line 62"/>
              <p:cNvSpPr>
                <a:spLocks noChangeShapeType="1"/>
              </p:cNvSpPr>
              <p:nvPr/>
            </p:nvSpPr>
            <p:spPr bwMode="auto">
              <a:xfrm>
                <a:off x="3120" y="1824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1" name="Line 63"/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3" name="Line 65"/>
              <p:cNvSpPr>
                <a:spLocks noChangeShapeType="1"/>
              </p:cNvSpPr>
              <p:nvPr/>
            </p:nvSpPr>
            <p:spPr bwMode="auto">
              <a:xfrm>
                <a:off x="2592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04" name="Line 66"/>
              <p:cNvSpPr>
                <a:spLocks noChangeShapeType="1"/>
              </p:cNvSpPr>
              <p:nvPr/>
            </p:nvSpPr>
            <p:spPr bwMode="auto">
              <a:xfrm>
                <a:off x="3360" y="1824"/>
                <a:ext cx="528" cy="24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096-3293-6C40-B0E9-33FF0EA0CA8F}" type="slidenum">
              <a:rPr lang="en-US"/>
              <a:pPr/>
              <a:t>49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VLSI Interconnect </a:t>
            </a:r>
            <a:br>
              <a:rPr lang="en-US" dirty="0"/>
            </a:br>
            <a:r>
              <a:rPr lang="en-US" dirty="0"/>
              <a:t>Area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Bisection width is lower-bound on IC width</a:t>
            </a:r>
          </a:p>
          <a:p>
            <a:pPr lvl="1"/>
            <a:r>
              <a:rPr lang="en-US" sz="2400" dirty="0"/>
              <a:t>When wire dominated, may be tight bound</a:t>
            </a:r>
          </a:p>
          <a:p>
            <a:r>
              <a:rPr lang="en-US" sz="2800" dirty="0"/>
              <a:t>(recursively)</a:t>
            </a:r>
          </a:p>
          <a:p>
            <a:r>
              <a:rPr lang="en-US" sz="2800" dirty="0">
                <a:solidFill>
                  <a:srgbClr val="3366FF"/>
                </a:solidFill>
                <a:sym typeface="Symbol" charset="2"/>
              </a:rPr>
              <a:t>Rent’s Rule tells us how big our chip must be</a:t>
            </a:r>
          </a:p>
        </p:txBody>
      </p:sp>
      <p:pic>
        <p:nvPicPr>
          <p:cNvPr id="1332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86000"/>
            <a:ext cx="3962400" cy="3725863"/>
          </a:xfrm>
          <a:noFill/>
          <a:ln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CBEBA-0301-8445-AEEC-388DF77BD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19800" y="139922"/>
            <a:ext cx="2022378" cy="1909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55DA-6E7F-174C-9EC8-C6C13E37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102"/>
            <a:ext cx="7772400" cy="1143000"/>
          </a:xfrm>
        </p:spPr>
        <p:txBody>
          <a:bodyPr/>
          <a:lstStyle/>
          <a:p>
            <a:r>
              <a:rPr lang="en-US" dirty="0"/>
              <a:t>16nm Wafer Costs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59179-EE1F-CB45-9BE7-8C33DA94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53C23-F514-C54F-BD00-F08551DD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 screen shot of a social media post&#13;&#10;&#13;&#10;Description automatically generated">
            <a:extLst>
              <a:ext uri="{FF2B5EF4-FFF2-40B4-BE49-F238E27FC236}">
                <a16:creationId xmlns:a16="http://schemas.microsoft.com/office/drawing/2014/main" id="{D5E32FF8-5720-A14E-9EFA-A60910720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37361"/>
            <a:ext cx="5168900" cy="4135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787B4-DE1F-B94C-9DE9-666F408F9187}"/>
              </a:ext>
            </a:extLst>
          </p:cNvPr>
          <p:cNvSpPr txBox="1"/>
          <p:nvPr/>
        </p:nvSpPr>
        <p:spPr>
          <a:xfrm>
            <a:off x="304800" y="5879900"/>
            <a:ext cx="816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Source: https://</a:t>
            </a:r>
            <a:r>
              <a:rPr lang="en-US" sz="1800" dirty="0" err="1">
                <a:latin typeface="+mn-lt"/>
              </a:rPr>
              <a:t>www.eetimes.com</a:t>
            </a:r>
            <a:r>
              <a:rPr lang="en-US" sz="1800" dirty="0">
                <a:latin typeface="+mn-lt"/>
              </a:rPr>
              <a:t>/</a:t>
            </a:r>
            <a:r>
              <a:rPr lang="en-US" sz="1800" dirty="0" err="1">
                <a:latin typeface="+mn-lt"/>
              </a:rPr>
              <a:t>author.asp?section_id</a:t>
            </a:r>
            <a:r>
              <a:rPr lang="en-US" sz="1800" dirty="0">
                <a:latin typeface="+mn-lt"/>
              </a:rPr>
              <a:t>=36&amp;doc_id=1329887</a:t>
            </a:r>
          </a:p>
        </p:txBody>
      </p:sp>
    </p:spTree>
    <p:extLst>
      <p:ext uri="{BB962C8B-B14F-4D97-AF65-F5344CB8AC3E}">
        <p14:creationId xmlns:p14="http://schemas.microsoft.com/office/powerpoint/2010/main" val="1181132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E9A93-8DDC-9B4E-9994-7A1820BAE52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a function of Bisection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A</a:t>
            </a:r>
            <a:r>
              <a:rPr lang="en-US" sz="3600" baseline="-25000"/>
              <a:t>gate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</a:t>
            </a:r>
            <a:r>
              <a:rPr lang="en-US" sz="3600"/>
              <a:t> N</a:t>
            </a:r>
            <a:r>
              <a:rPr lang="en-US" sz="3600" baseline="-25000"/>
              <a:t>horizontal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</a:t>
            </a:r>
            <a:r>
              <a:rPr lang="en-US" sz="3600"/>
              <a:t> N</a:t>
            </a:r>
            <a:r>
              <a:rPr lang="en-US" sz="3600" baseline="-25000"/>
              <a:t>vertical</a:t>
            </a:r>
            <a:r>
              <a:rPr lang="en-US" sz="3600"/>
              <a:t> W</a:t>
            </a:r>
            <a:r>
              <a:rPr lang="en-US" sz="3600" baseline="-25000"/>
              <a:t>wire</a:t>
            </a:r>
          </a:p>
          <a:p>
            <a:pPr>
              <a:lnSpc>
                <a:spcPct val="90000"/>
              </a:lnSpc>
            </a:pPr>
            <a:r>
              <a:rPr lang="en-US" sz="3600"/>
              <a:t>N</a:t>
            </a:r>
            <a:r>
              <a:rPr lang="en-US" sz="3600" baseline="-25000"/>
              <a:t>horizontal</a:t>
            </a:r>
            <a:r>
              <a:rPr lang="en-US" sz="3600"/>
              <a:t> = N</a:t>
            </a:r>
            <a:r>
              <a:rPr lang="en-US" sz="3600" baseline="-25000"/>
              <a:t>vertical </a:t>
            </a:r>
            <a:r>
              <a:rPr lang="en-US" sz="3600"/>
              <a:t> = IO = cN</a:t>
            </a:r>
            <a:r>
              <a:rPr lang="en-US" sz="3600" baseline="30000"/>
              <a:t>p</a:t>
            </a:r>
          </a:p>
          <a:p>
            <a:pPr>
              <a:lnSpc>
                <a:spcPct val="90000"/>
              </a:lnSpc>
            </a:pPr>
            <a:r>
              <a:rPr lang="en-US" sz="3600"/>
              <a:t>A</a:t>
            </a:r>
            <a:r>
              <a:rPr lang="en-US" sz="3600" baseline="-25000"/>
              <a:t>chip</a:t>
            </a:r>
            <a:r>
              <a:rPr lang="en-US" sz="3600"/>
              <a:t> </a:t>
            </a:r>
            <a:r>
              <a:rPr lang="en-US" sz="3600">
                <a:sym typeface="Symbol" pitchFamily="1" charset="2"/>
              </a:rPr>
              <a:t> (cN</a:t>
            </a:r>
            <a:r>
              <a:rPr lang="en-US" sz="3600"/>
              <a:t>)</a:t>
            </a:r>
            <a:r>
              <a:rPr lang="en-US" sz="3600" baseline="30000">
                <a:sym typeface="Symbol" pitchFamily="1" charset="2"/>
              </a:rPr>
              <a:t>2p</a:t>
            </a:r>
            <a:endParaRPr lang="en-US" sz="3600" baseline="-25000"/>
          </a:p>
          <a:p>
            <a:pPr>
              <a:lnSpc>
                <a:spcPct val="90000"/>
              </a:lnSpc>
            </a:pPr>
            <a:r>
              <a:rPr lang="en-US" sz="3600"/>
              <a:t>If p&lt;0.5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</a:t>
            </a:r>
            <a:r>
              <a:rPr lang="en-US" sz="3600">
                <a:ea typeface="ＭＳ Ｐゴシック" pitchFamily="1" charset="-128"/>
              </a:rPr>
              <a:t> N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3600"/>
              <a:t>If p&gt;0.5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>
                <a:ea typeface="ＭＳ Ｐゴシック" pitchFamily="1" charset="-128"/>
              </a:rPr>
              <a:t>                     </a:t>
            </a:r>
            <a:r>
              <a:rPr lang="en-US" sz="3600">
                <a:ea typeface="ＭＳ Ｐゴシック" pitchFamily="1" charset="-128"/>
              </a:rPr>
              <a:t>A</a:t>
            </a:r>
            <a:r>
              <a:rPr lang="en-US" sz="3600" baseline="-25000">
                <a:ea typeface="ＭＳ Ｐゴシック" pitchFamily="1" charset="-128"/>
              </a:rPr>
              <a:t>chip</a:t>
            </a:r>
            <a:r>
              <a:rPr lang="en-US" sz="3600">
                <a:ea typeface="ＭＳ Ｐゴシック" pitchFamily="1" charset="-128"/>
              </a:rPr>
              <a:t> </a:t>
            </a:r>
            <a:r>
              <a:rPr lang="en-US" sz="3600">
                <a:ea typeface="ＭＳ Ｐゴシック" pitchFamily="1" charset="-128"/>
                <a:sym typeface="Symbol" pitchFamily="1" charset="2"/>
              </a:rPr>
              <a:t> </a:t>
            </a:r>
            <a:r>
              <a:rPr lang="en-US" sz="3200">
                <a:ea typeface="ＭＳ Ｐゴシック" pitchFamily="1" charset="-128"/>
              </a:rPr>
              <a:t>N</a:t>
            </a:r>
            <a:r>
              <a:rPr lang="en-US" sz="3200" baseline="30000">
                <a:ea typeface="ＭＳ Ｐゴシック" pitchFamily="1" charset="-128"/>
                <a:sym typeface="Symbol" pitchFamily="1" charset="2"/>
              </a:rPr>
              <a:t>2p </a:t>
            </a:r>
            <a:endParaRPr lang="en-US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baseline="30000"/>
          </a:p>
          <a:p>
            <a:pPr>
              <a:lnSpc>
                <a:spcPct val="90000"/>
              </a:lnSpc>
            </a:pPr>
            <a:endParaRPr lang="en-US" sz="2800" baseline="-25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CBDAF-F5FE-8B47-B670-7A2890CE0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872" y="5226483"/>
            <a:ext cx="1566672" cy="1479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062721-4C78-C246-9FA9-E8B7DD84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0" y="3746280"/>
            <a:ext cx="1566672" cy="123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2D387-6EEA-794F-AD98-08B36E3F3BF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terms of Rent’s Rule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&lt;0.5,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/>
              <a:t> N</a:t>
            </a:r>
            <a:endParaRPr lang="en-US" sz="3600" dirty="0"/>
          </a:p>
          <a:p>
            <a:r>
              <a:rPr lang="en-US" sz="4000" dirty="0"/>
              <a:t>If </a:t>
            </a:r>
            <a:r>
              <a:rPr lang="en-US" sz="4000" dirty="0" err="1"/>
              <a:t>p</a:t>
            </a:r>
            <a:r>
              <a:rPr lang="en-US" sz="4000" dirty="0"/>
              <a:t>&gt;0.5,      </a:t>
            </a:r>
            <a:r>
              <a:rPr lang="en-US" sz="4400" dirty="0" err="1"/>
              <a:t>A</a:t>
            </a:r>
            <a:r>
              <a:rPr lang="en-US" sz="4400" baseline="-25000" dirty="0" err="1"/>
              <a:t>chip</a:t>
            </a:r>
            <a:r>
              <a:rPr lang="en-US" sz="4400" dirty="0"/>
              <a:t> </a:t>
            </a:r>
            <a:r>
              <a:rPr lang="en-US" sz="4400" dirty="0" err="1">
                <a:sym typeface="Symbol" pitchFamily="1" charset="2"/>
              </a:rPr>
              <a:t></a:t>
            </a:r>
            <a:r>
              <a:rPr lang="en-US" sz="4400" dirty="0">
                <a:sym typeface="Symbol" pitchFamily="1" charset="2"/>
              </a:rPr>
              <a:t> </a:t>
            </a:r>
            <a:r>
              <a:rPr lang="en-US" sz="4000" dirty="0"/>
              <a:t>N</a:t>
            </a:r>
            <a:r>
              <a:rPr lang="en-US" sz="4000" baseline="30000" dirty="0">
                <a:sym typeface="Symbol" pitchFamily="1" charset="2"/>
              </a:rPr>
              <a:t>2p </a:t>
            </a:r>
          </a:p>
          <a:p>
            <a:endParaRPr lang="en-US" dirty="0"/>
          </a:p>
          <a:p>
            <a:r>
              <a:rPr lang="en-US" b="1" dirty="0"/>
              <a:t>Typical </a:t>
            </a:r>
            <a:r>
              <a:rPr lang="en-US" dirty="0"/>
              <a:t>designs have </a:t>
            </a:r>
            <a:r>
              <a:rPr lang="en-US" b="1" dirty="0" err="1"/>
              <a:t>p</a:t>
            </a:r>
            <a:r>
              <a:rPr lang="en-US" b="1" dirty="0"/>
              <a:t>&gt;0.5</a:t>
            </a:r>
          </a:p>
          <a:p>
            <a:pPr lvl="1">
              <a:buFont typeface="Symbol" pitchFamily="1" charset="2"/>
              <a:buChar char="®"/>
            </a:pPr>
            <a:r>
              <a:rPr lang="en-US" sz="3200" dirty="0">
                <a:ea typeface="ＭＳ Ｐゴシック" pitchFamily="1" charset="-128"/>
              </a:rPr>
              <a:t> 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interconnect dominates</a:t>
            </a:r>
          </a:p>
          <a:p>
            <a:pPr lvl="1">
              <a:buFont typeface="Symbol" pitchFamily="1" charset="2"/>
              <a:buChar char="®"/>
            </a:pP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      </a:t>
            </a:r>
            <a:r>
              <a:rPr lang="en-US" sz="4000" dirty="0" err="1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>
                <a:solidFill>
                  <a:srgbClr val="FF0000"/>
                </a:solidFill>
                <a:ea typeface="ＭＳ Ｐゴシック" pitchFamily="1" charset="-128"/>
              </a:rPr>
              <a:t>chip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&gt; </a:t>
            </a:r>
            <a:r>
              <a:rPr lang="en-US" sz="4000" dirty="0">
                <a:solidFill>
                  <a:srgbClr val="FF0000"/>
                </a:solidFill>
                <a:latin typeface="Symbol" charset="2"/>
                <a:ea typeface="ＭＳ Ｐゴシック" pitchFamily="1" charset="-128"/>
                <a:cs typeface="Symbol" charset="2"/>
              </a:rPr>
              <a:t>S</a:t>
            </a:r>
            <a:r>
              <a:rPr lang="en-US" sz="4000" dirty="0">
                <a:solidFill>
                  <a:srgbClr val="FF0000"/>
                </a:solidFill>
                <a:ea typeface="ＭＳ Ｐゴシック" pitchFamily="1" charset="-128"/>
              </a:rPr>
              <a:t> </a:t>
            </a:r>
            <a:r>
              <a:rPr lang="en-US" sz="4000" dirty="0" err="1">
                <a:solidFill>
                  <a:srgbClr val="FF0000"/>
                </a:solidFill>
                <a:ea typeface="ＭＳ Ｐゴシック" pitchFamily="1" charset="-128"/>
              </a:rPr>
              <a:t>A</a:t>
            </a:r>
            <a:r>
              <a:rPr lang="en-US" sz="4000" baseline="-25000" dirty="0" err="1">
                <a:solidFill>
                  <a:srgbClr val="FF0000"/>
                </a:solidFill>
                <a:ea typeface="ＭＳ Ｐゴシック" pitchFamily="1" charset="-128"/>
              </a:rPr>
              <a:t>elements</a:t>
            </a:r>
            <a:endParaRPr lang="en-US" sz="4000" baseline="-25000" dirty="0">
              <a:solidFill>
                <a:srgbClr val="FF0000"/>
              </a:solidFill>
              <a:ea typeface="ＭＳ Ｐゴシック" pitchFamily="1" charset="-128"/>
            </a:endParaRPr>
          </a:p>
          <a:p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81000"/>
            <a:ext cx="7770812" cy="1143000"/>
          </a:xfrm>
        </p:spPr>
        <p:txBody>
          <a:bodyPr/>
          <a:lstStyle/>
          <a:p>
            <a:r>
              <a:rPr lang="en-US" dirty="0"/>
              <a:t>Rent Network Richness</a:t>
            </a:r>
          </a:p>
        </p:txBody>
      </p:sp>
      <p:pic>
        <p:nvPicPr>
          <p:cNvPr id="12291" name="Picture 3" descr="H:\amd\CS294F98\ex1tcom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827963" cy="344011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Infrastructure: Clocking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PLL (Phased-Lock-Loop) to generate and synchronize clock</a:t>
            </a:r>
          </a:p>
          <a:p>
            <a:r>
              <a:rPr lang="en-US" dirty="0"/>
              <a:t>Clock drivers are big (drive big load)</a:t>
            </a:r>
          </a:p>
          <a:p>
            <a:r>
              <a:rPr lang="en-US" dirty="0"/>
              <a:t>Need buffering all over chip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Infrastructure: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many I/O Pads</a:t>
            </a:r>
          </a:p>
          <a:p>
            <a:pPr lvl="1"/>
            <a:r>
              <a:rPr lang="en-US" dirty="0"/>
              <a:t>Carry current</a:t>
            </a:r>
          </a:p>
          <a:p>
            <a:pPr lvl="1"/>
            <a:r>
              <a:rPr lang="en-US" dirty="0"/>
              <a:t>Keep inductance low</a:t>
            </a:r>
          </a:p>
          <a:p>
            <a:r>
              <a:rPr lang="en-US" dirty="0"/>
              <a:t>Wires to distribute over chip</a:t>
            </a:r>
          </a:p>
          <a:p>
            <a:r>
              <a:rPr lang="en-US" dirty="0"/>
              <a:t>Maybe</a:t>
            </a:r>
          </a:p>
          <a:p>
            <a:pPr lvl="1"/>
            <a:r>
              <a:rPr lang="en-US" dirty="0"/>
              <a:t>Capacitance to stabilize power</a:t>
            </a:r>
          </a:p>
          <a:p>
            <a:pPr lvl="1"/>
            <a:r>
              <a:rPr lang="en-US" dirty="0"/>
              <a:t>Voltage converters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sum of components, but…</a:t>
            </a:r>
          </a:p>
          <a:p>
            <a:r>
              <a:rPr lang="en-US" dirty="0"/>
              <a:t>Area may be driven by 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Interconnect  A ≥ N</a:t>
            </a:r>
            <a:r>
              <a:rPr lang="en-US" baseline="30000" dirty="0"/>
              <a:t>2p</a:t>
            </a:r>
          </a:p>
          <a:p>
            <a:r>
              <a:rPr lang="en-US" dirty="0"/>
              <a:t>Will need to pay for infrastructure</a:t>
            </a:r>
          </a:p>
          <a:p>
            <a:pPr lvl="1"/>
            <a:r>
              <a:rPr lang="en-US" dirty="0"/>
              <a:t>Clocking,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6096000" y="381000"/>
          <a:ext cx="26130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5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000"/>
                        <a:ext cx="261302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Areas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Processor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596"/>
            <a:ext cx="7772400" cy="4114800"/>
          </a:xfrm>
        </p:spPr>
        <p:txBody>
          <a:bodyPr/>
          <a:lstStyle/>
          <a:p>
            <a:r>
              <a:rPr lang="en-US" dirty="0"/>
              <a:t>ARM Cortex A53 about 2mm</a:t>
            </a:r>
            <a:r>
              <a:rPr lang="en-US" baseline="30000" dirty="0"/>
              <a:t>2  </a:t>
            </a:r>
            <a:r>
              <a:rPr lang="en-US" dirty="0"/>
              <a:t>in 28nm</a:t>
            </a:r>
            <a:endParaRPr lang="en-US" baseline="30000" dirty="0"/>
          </a:p>
          <a:p>
            <a:pPr lvl="1"/>
            <a:r>
              <a:rPr lang="en-US" dirty="0"/>
              <a:t>Zynq </a:t>
            </a:r>
            <a:r>
              <a:rPr lang="en-US" dirty="0" err="1"/>
              <a:t>UltraScale</a:t>
            </a:r>
            <a:r>
              <a:rPr lang="en-US" dirty="0"/>
              <a:t>+ processor</a:t>
            </a:r>
          </a:p>
          <a:p>
            <a:pPr lvl="1"/>
            <a:r>
              <a:rPr lang="en-US" dirty="0" err="1"/>
              <a:t>SuperScalar</a:t>
            </a:r>
            <a:r>
              <a:rPr lang="en-US" dirty="0"/>
              <a:t> core</a:t>
            </a:r>
          </a:p>
          <a:p>
            <a:r>
              <a:rPr lang="en-US" dirty="0"/>
              <a:t>A5 (scalar) about 0.25mm</a:t>
            </a:r>
            <a:r>
              <a:rPr lang="en-US" baseline="30000" dirty="0"/>
              <a:t>2</a:t>
            </a:r>
          </a:p>
          <a:p>
            <a:r>
              <a:rPr lang="en-US" dirty="0"/>
              <a:t>A9 (superscalar) about 1mm</a:t>
            </a:r>
            <a:r>
              <a:rPr lang="en-US" baseline="30000" dirty="0"/>
              <a:t>2</a:t>
            </a:r>
          </a:p>
          <a:p>
            <a:r>
              <a:rPr lang="en-US" dirty="0"/>
              <a:t>A15 (higher performance) about 3mm</a:t>
            </a:r>
            <a:r>
              <a:rPr lang="en-US" baseline="30000" dirty="0"/>
              <a:t>2</a:t>
            </a:r>
          </a:p>
          <a:p>
            <a:r>
              <a:rPr lang="en-US" dirty="0"/>
              <a:t>A57 (big core to A53 little) about 3mm</a:t>
            </a:r>
            <a:r>
              <a:rPr lang="en-US" baseline="30000" dirty="0"/>
              <a:t>2</a:t>
            </a:r>
          </a:p>
          <a:p>
            <a:r>
              <a:rPr lang="en-US" dirty="0"/>
              <a:t>A72 (Amazon a1) about 4.6mm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(ARM claim1.15mm in 16nm </a:t>
            </a:r>
            <a:r>
              <a:rPr lang="en-US" dirty="0" err="1"/>
              <a:t>FinFet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Penn ESE532 Fall 2020 --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4D18-33BA-3D45-9117-71C4E0AB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R-Car H3 from </a:t>
            </a:r>
            <a:r>
              <a:rPr lang="en-US" dirty="0" err="1"/>
              <a:t>Rensas</a:t>
            </a:r>
            <a:br>
              <a:rPr lang="en-US" dirty="0"/>
            </a:br>
            <a:r>
              <a:rPr lang="en-US" dirty="0"/>
              <a:t>Quad A57, Quad A53</a:t>
            </a:r>
          </a:p>
        </p:txBody>
      </p:sp>
      <p:pic>
        <p:nvPicPr>
          <p:cNvPr id="8" name="Content Placeholder 7" descr="A sign on the side of a building&#13;&#10;&#13;&#10;Description automatically generated">
            <a:extLst>
              <a:ext uri="{FF2B5EF4-FFF2-40B4-BE49-F238E27FC236}">
                <a16:creationId xmlns:a16="http://schemas.microsoft.com/office/drawing/2014/main" id="{41817499-BDDC-ED48-ACB9-A35F52BC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237" y="1981200"/>
            <a:ext cx="5601525" cy="3429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1CC01-4EC9-B24B-9707-9B0FF203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FF67E-8FEB-334C-8892-98923D51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B20B9-2CB2-DE49-B45F-143634140764}"/>
              </a:ext>
            </a:extLst>
          </p:cNvPr>
          <p:cNvSpPr txBox="1"/>
          <p:nvPr/>
        </p:nvSpPr>
        <p:spPr>
          <a:xfrm>
            <a:off x="457200" y="5818632"/>
            <a:ext cx="820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https://</a:t>
            </a:r>
            <a:r>
              <a:rPr lang="en-US" sz="2000" dirty="0" err="1">
                <a:latin typeface="+mn-lt"/>
              </a:rPr>
              <a:t>en.wikichip.org</a:t>
            </a:r>
            <a:r>
              <a:rPr lang="en-US" sz="2000" dirty="0">
                <a:latin typeface="+mn-lt"/>
              </a:rPr>
              <a:t>/wiki/</a:t>
            </a:r>
            <a:r>
              <a:rPr lang="en-US" sz="2000" dirty="0" err="1">
                <a:latin typeface="+mn-lt"/>
              </a:rPr>
              <a:t>arm_holdings</a:t>
            </a:r>
            <a:r>
              <a:rPr lang="en-US" sz="2000" dirty="0">
                <a:latin typeface="+mn-lt"/>
              </a:rPr>
              <a:t>/microarchitectures/cortex-a53</a:t>
            </a:r>
          </a:p>
        </p:txBody>
      </p:sp>
    </p:spTree>
    <p:extLst>
      <p:ext uri="{BB962C8B-B14F-4D97-AF65-F5344CB8AC3E}">
        <p14:creationId xmlns:p14="http://schemas.microsoft.com/office/powerpoint/2010/main" val="39352424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Compute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Crude estimate, including interconnect</a:t>
            </a:r>
          </a:p>
          <a:p>
            <a:r>
              <a:rPr lang="en-US" dirty="0"/>
              <a:t>2000 6-LUTs per sq. mm </a:t>
            </a:r>
          </a:p>
          <a:p>
            <a:r>
              <a:rPr lang="en-US" dirty="0"/>
              <a:t>DSP Block ~ 0.1 sq. mm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Rough cost per mm of silicon?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$4000 for 300mm wafer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program for modeling memories and caches</a:t>
            </a:r>
          </a:p>
          <a:p>
            <a:pPr lvl="1"/>
            <a:r>
              <a:rPr lang="en-US" dirty="0"/>
              <a:t>More sophisticated version of the simple modeling we’ve been doing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CACTI – Memories on </a:t>
            </a:r>
            <a:r>
              <a:rPr lang="en-US" dirty="0" err="1"/>
              <a:t>Zynq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/>
              <a:t>32nm (closest technology it models to 28nm in </a:t>
            </a:r>
            <a:r>
              <a:rPr lang="en-US" dirty="0" err="1"/>
              <a:t>Zynq</a:t>
            </a:r>
            <a:r>
              <a:rPr lang="en-US" dirty="0"/>
              <a:t>)</a:t>
            </a:r>
          </a:p>
          <a:p>
            <a:r>
              <a:rPr lang="en-US" dirty="0"/>
              <a:t>36Kb </a:t>
            </a:r>
            <a:r>
              <a:rPr lang="en-US" dirty="0" err="1"/>
              <a:t>BRAMs</a:t>
            </a:r>
            <a:r>
              <a:rPr lang="en-US" dirty="0"/>
              <a:t>                           0.025mm</a:t>
            </a:r>
          </a:p>
          <a:p>
            <a:pPr lvl="1"/>
            <a:r>
              <a:rPr lang="en-US" dirty="0"/>
              <a:t>2 port, 72b output</a:t>
            </a:r>
          </a:p>
          <a:p>
            <a:r>
              <a:rPr lang="en-US" dirty="0"/>
              <a:t>ARM L1 cache                         0.08mm</a:t>
            </a:r>
          </a:p>
          <a:p>
            <a:pPr lvl="1"/>
            <a:r>
              <a:rPr lang="en-US" dirty="0"/>
              <a:t>32KB 4-way associative (previous slide)</a:t>
            </a:r>
          </a:p>
          <a:p>
            <a:r>
              <a:rPr lang="en-US" dirty="0"/>
              <a:t>ARM L2 cache                         1.5 mm</a:t>
            </a:r>
          </a:p>
          <a:p>
            <a:pPr lvl="1"/>
            <a:r>
              <a:rPr lang="en-US" dirty="0"/>
              <a:t>512KB 8-way associative</a:t>
            </a:r>
          </a:p>
          <a:p>
            <a:pPr lvl="1"/>
            <a:r>
              <a:rPr lang="en-US" dirty="0"/>
              <a:t>(older, not yours)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r>
              <a:rPr lang="en-US" dirty="0"/>
              <a:t> Component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419600"/>
          </a:xfrm>
        </p:spPr>
        <p:txBody>
          <a:bodyPr/>
          <a:lstStyle/>
          <a:p>
            <a:r>
              <a:rPr lang="en-US" dirty="0"/>
              <a:t>6-LUT                                        0.0005 mm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DSP Block                                 0.1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36Kb BRAMs                             0.025mm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L1 cache                           0.08mm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L2 cache  (512KB, 8-way)1.5 mm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ARM Cortex A53                        2.0 mm</a:t>
            </a:r>
            <a:r>
              <a:rPr lang="en-US" baseline="30000" dirty="0"/>
              <a:t>2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B9000-427B-1947-AA01-A6CDC2F9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48EF5-785D-1D49-B518-1EFA6E1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FC49-41D8-8A43-847F-7BD0DD7105D8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C17E2-A5A3-4649-909B-EF04846C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7" y="0"/>
            <a:ext cx="8010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6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50F53-4A8A-6C43-A87E-86EB6BD7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95FDE-3530-CB4D-9DC9-FAD4C75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FC49-41D8-8A43-847F-7BD0DD7105D8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C9385-9B43-2A4A-9DD8-818DFDD1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1218"/>
            <a:ext cx="7315200" cy="6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77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A13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/>
          <a:lstStyle/>
          <a:p>
            <a:r>
              <a:rPr lang="en-US" dirty="0"/>
              <a:t>98mm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8.5 Billion Tr.</a:t>
            </a:r>
          </a:p>
          <a:p>
            <a:r>
              <a:rPr lang="en-US" dirty="0"/>
              <a:t>iPhone 11 +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(2.6GHz)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D9C63-6D01-B542-9982-1142F358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72" y="1374648"/>
            <a:ext cx="5272228" cy="45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92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FDC4-C63E-1741-9593-E8B95D99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Die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F7015-929A-F940-8B21-F4BB6FD3E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https://en.wikipedia.org/wiki/Apple_A13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858E0-87CF-BE42-B4E7-62348D09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C2E44-8B6E-0740-85B1-59B8A1DB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B2C9E7-A270-7C47-89B9-7AB5D66AD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03957"/>
              </p:ext>
            </p:extLst>
          </p:nvPr>
        </p:nvGraphicFramePr>
        <p:xfrm>
          <a:off x="1524000" y="2791968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871646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05658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82410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A13 (7 nm)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A12 (7 nm)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91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Process Node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TSMC N7P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TSMC N7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19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Total Die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98.48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83.27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27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Big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4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Small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51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CPU Complex (incl. cores)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13.47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11.16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6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GPU Core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77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GPU Total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15.28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14.88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14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NPU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1.23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061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75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First order:</a:t>
            </a:r>
          </a:p>
          <a:p>
            <a:pPr lvl="1"/>
            <a:r>
              <a:rPr lang="en-US" dirty="0"/>
              <a:t>Chip cost proportional to Area</a:t>
            </a:r>
          </a:p>
          <a:p>
            <a:pPr lvl="1"/>
            <a:r>
              <a:rPr lang="en-US" dirty="0"/>
              <a:t>Area =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r>
              <a:rPr lang="en-US" dirty="0"/>
              <a:t>But appreciate the simplification:</a:t>
            </a:r>
          </a:p>
          <a:p>
            <a:pPr lvl="1"/>
            <a:r>
              <a:rPr lang="en-US" dirty="0"/>
              <a:t>Yield makes cost </a:t>
            </a:r>
            <a:r>
              <a:rPr lang="en-US" dirty="0" err="1"/>
              <a:t>superlinear</a:t>
            </a:r>
            <a:r>
              <a:rPr lang="en-US" dirty="0"/>
              <a:t> in area</a:t>
            </a:r>
          </a:p>
          <a:p>
            <a:pPr lvl="2"/>
            <a:r>
              <a:rPr lang="en-US" dirty="0"/>
              <a:t>Limited range over which “linear” accurate</a:t>
            </a:r>
          </a:p>
          <a:p>
            <a:pPr lvl="1"/>
            <a:r>
              <a:rPr lang="en-US" dirty="0"/>
              <a:t>I/O, Interconnect, infrastructure</a:t>
            </a:r>
          </a:p>
          <a:p>
            <a:pPr lvl="2"/>
            <a:r>
              <a:rPr lang="en-US" dirty="0"/>
              <a:t>Can make Area &gt; </a:t>
            </a:r>
            <a:r>
              <a:rPr lang="en-US" dirty="0" err="1"/>
              <a:t>Sum(Area(Components</a:t>
            </a:r>
            <a:r>
              <a:rPr lang="en-US" dirty="0"/>
              <a:t>))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7097554" y="1905000"/>
          <a:ext cx="1763871" cy="102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3" name="Equation" r:id="rId3" imgW="609600" imgH="355600" progId="Equation.3">
                  <p:embed/>
                </p:oleObj>
              </mc:Choice>
              <mc:Fallback>
                <p:oleObj name="Equation" r:id="rId3" imgW="6096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554" y="1905000"/>
                        <a:ext cx="1763871" cy="1028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27" y="12865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327" y="1155865"/>
            <a:ext cx="7772400" cy="47244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Reading for Monday on Web</a:t>
            </a:r>
          </a:p>
          <a:p>
            <a:r>
              <a:rPr lang="en-US" dirty="0">
                <a:sym typeface="Wingdings"/>
              </a:rPr>
              <a:t>P3 due Friday</a:t>
            </a:r>
          </a:p>
          <a:p>
            <a:r>
              <a:rPr lang="en-US" dirty="0">
                <a:sym typeface="Wingdings"/>
              </a:rPr>
              <a:t>P4 posted </a:t>
            </a:r>
          </a:p>
          <a:p>
            <a:pPr lvl="1"/>
            <a:r>
              <a:rPr lang="en-US" dirty="0">
                <a:sym typeface="Wingdings"/>
              </a:rPr>
              <a:t>due 2 weeks, next Friday </a:t>
            </a:r>
            <a:r>
              <a:rPr lang="en-US">
                <a:sym typeface="Wingdings"/>
              </a:rPr>
              <a:t>Thanksgiving break</a:t>
            </a:r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silicon die cost is roughly proportional to area</a:t>
            </a:r>
          </a:p>
          <a:p>
            <a:pPr lvl="1"/>
            <a:r>
              <a:rPr lang="en-US" dirty="0"/>
              <a:t>Larger the die, the fewer we get on the wafer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to how big we can make chips</a:t>
            </a:r>
          </a:p>
          <a:p>
            <a:pPr lvl="1"/>
            <a:r>
              <a:rPr lang="en-US" dirty="0"/>
              <a:t>Manufactures are prepared to create</a:t>
            </a:r>
          </a:p>
          <a:p>
            <a:pPr lvl="1"/>
            <a:r>
              <a:rPr lang="en-US" dirty="0"/>
              <a:t>Can be reliably manufactured</a:t>
            </a:r>
          </a:p>
          <a:p>
            <a:r>
              <a:rPr lang="en-US" dirty="0"/>
              <a:t>…and how small we can make chips</a:t>
            </a:r>
          </a:p>
          <a:p>
            <a:pPr lvl="1"/>
            <a:r>
              <a:rPr lang="en-US" dirty="0"/>
              <a:t>I/O pads</a:t>
            </a:r>
          </a:p>
          <a:p>
            <a:pPr lvl="1"/>
            <a:r>
              <a:rPr lang="en-US" dirty="0"/>
              <a:t>Cutting/handling/marking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ml_FS_steps_visual_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86200"/>
            <a:ext cx="612648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114800"/>
          </a:xfrm>
        </p:spPr>
        <p:txBody>
          <a:bodyPr/>
          <a:lstStyle/>
          <a:p>
            <a:r>
              <a:rPr lang="en-US" dirty="0"/>
              <a:t>Limit to how large optical imaging supports</a:t>
            </a:r>
          </a:p>
          <a:p>
            <a:r>
              <a:rPr lang="en-US" dirty="0" err="1"/>
              <a:t>Reticle</a:t>
            </a:r>
            <a:r>
              <a:rPr lang="en-US" dirty="0"/>
              <a:t> – </a:t>
            </a:r>
            <a:r>
              <a:rPr lang="en-US" dirty="0" err="1"/>
              <a:t>imagable</a:t>
            </a:r>
            <a:r>
              <a:rPr lang="en-US" dirty="0"/>
              <a:t> region for photo lithography </a:t>
            </a:r>
          </a:p>
          <a:p>
            <a:pPr lvl="1"/>
            <a:r>
              <a:rPr lang="en-US" dirty="0"/>
              <a:t>Around 600mm</a:t>
            </a:r>
            <a:r>
              <a:rPr lang="en-US" baseline="30000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13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</a:t>
            </a:r>
          </a:p>
          <a:p>
            <a:r>
              <a:rPr lang="en-US" sz="900" dirty="0"/>
              <a:t>https://www.asml.com/the-asml-exposure-apparatus-is-the-most-expensive-and-complex-step-in-the-chip-fabrication-process-what-is-involved-in-the-lithography-business/ja/s28145?rid=44709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36161</TotalTime>
  <Words>2396</Words>
  <Application>Microsoft Macintosh PowerPoint</Application>
  <PresentationFormat>On-screen Show (4:3)</PresentationFormat>
  <Paragraphs>575</Paragraphs>
  <Slides>68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Symbol</vt:lpstr>
      <vt:lpstr>Times New Roman</vt:lpstr>
      <vt:lpstr>Blank Presentation</vt:lpstr>
      <vt:lpstr>Equation</vt:lpstr>
      <vt:lpstr>ESE532: System-on-a-Chip Architecture</vt:lpstr>
      <vt:lpstr>Today</vt:lpstr>
      <vt:lpstr>Message</vt:lpstr>
      <vt:lpstr>Wafer Cost</vt:lpstr>
      <vt:lpstr>16nm Wafer Costs</vt:lpstr>
      <vt:lpstr>Preclass 1</vt:lpstr>
      <vt:lpstr>Implication</vt:lpstr>
      <vt:lpstr>…but</vt:lpstr>
      <vt:lpstr>Imaging</vt:lpstr>
      <vt:lpstr>Yield</vt:lpstr>
      <vt:lpstr>Simple Yield Model</vt:lpstr>
      <vt:lpstr>Chip Yield</vt:lpstr>
      <vt:lpstr>Preclass 2</vt:lpstr>
      <vt:lpstr>Yielded Die</vt:lpstr>
      <vt:lpstr>Preclass 3</vt:lpstr>
      <vt:lpstr>Yielded Die Cost</vt:lpstr>
      <vt:lpstr>Yielded Die Cost</vt:lpstr>
      <vt:lpstr>Design Dependent Cost</vt:lpstr>
      <vt:lpstr>Slightly Fuller Story</vt:lpstr>
      <vt:lpstr>Test</vt:lpstr>
      <vt:lpstr>Packaging</vt:lpstr>
      <vt:lpstr>Plastic Packages</vt:lpstr>
      <vt:lpstr>Ceramic Packages</vt:lpstr>
      <vt:lpstr>Flip Chip Packages</vt:lpstr>
      <vt:lpstr>Flip Chip I/O</vt:lpstr>
      <vt:lpstr>Zynq Land Grid Package</vt:lpstr>
      <vt:lpstr>Don’t Forget NRE</vt:lpstr>
      <vt:lpstr>Bonus: Chip Design Costs</vt:lpstr>
      <vt:lpstr>Putting Together</vt:lpstr>
      <vt:lpstr>Price vs. Cost</vt:lpstr>
      <vt:lpstr>Area</vt:lpstr>
      <vt:lpstr>Area</vt:lpstr>
      <vt:lpstr>Too Simplistic</vt:lpstr>
      <vt:lpstr>I/O Pads</vt:lpstr>
      <vt:lpstr>Pad Ring</vt:lpstr>
      <vt:lpstr>Preclass 4</vt:lpstr>
      <vt:lpstr>I/O Limits</vt:lpstr>
      <vt:lpstr>Area I/O</vt:lpstr>
      <vt:lpstr>Flip Chip, Area IO</vt:lpstr>
      <vt:lpstr>Interconnect</vt:lpstr>
      <vt:lpstr>Interconnect</vt:lpstr>
      <vt:lpstr>Wiring Requirements</vt:lpstr>
      <vt:lpstr>Wiring Requirements</vt:lpstr>
      <vt:lpstr>Need More Wires</vt:lpstr>
      <vt:lpstr>Bisection Width</vt:lpstr>
      <vt:lpstr>Rent’s Rule</vt:lpstr>
      <vt:lpstr>Rent and Locality</vt:lpstr>
      <vt:lpstr>Common  Applications</vt:lpstr>
      <vt:lpstr>VLSI Interconnect  Area</vt:lpstr>
      <vt:lpstr>As a function of Bisection</vt:lpstr>
      <vt:lpstr>In terms of Rent’s Rule</vt:lpstr>
      <vt:lpstr>Rent Network Richness</vt:lpstr>
      <vt:lpstr>Infrastructure: Clocking</vt:lpstr>
      <vt:lpstr>Infrastructure: Power</vt:lpstr>
      <vt:lpstr>Area</vt:lpstr>
      <vt:lpstr>Some Areas</vt:lpstr>
      <vt:lpstr>Processor Areas</vt:lpstr>
      <vt:lpstr>R-Car H3 from Rensas Quad A57, Quad A53</vt:lpstr>
      <vt:lpstr>Zynq Compute Blocks</vt:lpstr>
      <vt:lpstr>CACTI</vt:lpstr>
      <vt:lpstr>CACTI – Memories on Zynq </vt:lpstr>
      <vt:lpstr>Zynq Component Estimates</vt:lpstr>
      <vt:lpstr>PowerPoint Presentation</vt:lpstr>
      <vt:lpstr>PowerPoint Presentation</vt:lpstr>
      <vt:lpstr>Apple A13 Bionic</vt:lpstr>
      <vt:lpstr>A13 Die Areas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174</cp:revision>
  <cp:lastPrinted>2020-11-18T00:54:32Z</cp:lastPrinted>
  <dcterms:created xsi:type="dcterms:W3CDTF">2017-11-12T20:06:07Z</dcterms:created>
  <dcterms:modified xsi:type="dcterms:W3CDTF">2020-11-18T00:54:41Z</dcterms:modified>
</cp:coreProperties>
</file>