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381" r:id="rId2"/>
    <p:sldId id="412" r:id="rId3"/>
    <p:sldId id="411" r:id="rId4"/>
    <p:sldId id="382" r:id="rId5"/>
    <p:sldId id="383" r:id="rId6"/>
    <p:sldId id="384" r:id="rId7"/>
    <p:sldId id="415" r:id="rId8"/>
    <p:sldId id="385" r:id="rId9"/>
    <p:sldId id="416" r:id="rId10"/>
    <p:sldId id="386" r:id="rId11"/>
    <p:sldId id="455" r:id="rId12"/>
    <p:sldId id="457" r:id="rId13"/>
    <p:sldId id="456" r:id="rId14"/>
    <p:sldId id="387" r:id="rId15"/>
    <p:sldId id="417" r:id="rId16"/>
    <p:sldId id="458" r:id="rId17"/>
    <p:sldId id="459" r:id="rId18"/>
    <p:sldId id="389" r:id="rId19"/>
    <p:sldId id="419" r:id="rId20"/>
    <p:sldId id="443" r:id="rId21"/>
    <p:sldId id="471" r:id="rId22"/>
    <p:sldId id="390" r:id="rId23"/>
    <p:sldId id="420" r:id="rId24"/>
    <p:sldId id="421" r:id="rId25"/>
    <p:sldId id="391" r:id="rId26"/>
    <p:sldId id="422" r:id="rId27"/>
    <p:sldId id="460" r:id="rId28"/>
    <p:sldId id="463" r:id="rId29"/>
    <p:sldId id="472" r:id="rId30"/>
    <p:sldId id="394" r:id="rId31"/>
    <p:sldId id="395" r:id="rId32"/>
    <p:sldId id="447" r:id="rId33"/>
    <p:sldId id="448" r:id="rId34"/>
    <p:sldId id="446" r:id="rId35"/>
    <p:sldId id="404" r:id="rId36"/>
    <p:sldId id="461" r:id="rId37"/>
    <p:sldId id="434" r:id="rId38"/>
    <p:sldId id="473" r:id="rId39"/>
    <p:sldId id="465" r:id="rId40"/>
    <p:sldId id="466" r:id="rId41"/>
    <p:sldId id="467" r:id="rId42"/>
    <p:sldId id="470" r:id="rId43"/>
    <p:sldId id="468" r:id="rId44"/>
    <p:sldId id="469" r:id="rId45"/>
    <p:sldId id="464" r:id="rId46"/>
    <p:sldId id="435" r:id="rId47"/>
    <p:sldId id="450" r:id="rId48"/>
    <p:sldId id="299" r:id="rId49"/>
    <p:sldId id="300" r:id="rId5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  <a:srgbClr val="BF00FA"/>
    <a:srgbClr val="0099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6" autoAdjust="0"/>
    <p:restoredTop sz="94651" autoAdjust="0"/>
  </p:normalViewPr>
  <p:slideViewPr>
    <p:cSldViewPr>
      <p:cViewPr varScale="1">
        <p:scale>
          <a:sx n="105" d="100"/>
          <a:sy n="105" d="100"/>
        </p:scale>
        <p:origin x="184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7B75C-4A9A-504C-9ACB-5CACE48605B8}" type="slidenum">
              <a:rPr lang="en-US">
                <a:latin typeface="Times New Roman" pitchFamily="-107" charset="0"/>
              </a:rPr>
              <a:pPr/>
              <a:t>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B6B82-BDB3-684B-8FA7-FE9FA34E270B}" type="slidenum">
              <a:rPr lang="en-US">
                <a:latin typeface="Times New Roman" pitchFamily="-107" charset="0"/>
              </a:rPr>
              <a:pPr/>
              <a:t>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48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49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27:  December 9, 2020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Software Pipelining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Observation: 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772400" cy="4114800"/>
          </a:xfrm>
        </p:spPr>
        <p:txBody>
          <a:bodyPr/>
          <a:lstStyle/>
          <a:p>
            <a:r>
              <a:rPr lang="en-US" dirty="0"/>
              <a:t>Works like a pipeline</a:t>
            </a:r>
          </a:p>
          <a:p>
            <a:r>
              <a:rPr lang="en-US" dirty="0"/>
              <a:t>Only works because overlap data among loop instances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538265"/>
              </p:ext>
            </p:extLst>
          </p:nvPr>
        </p:nvGraphicFramePr>
        <p:xfrm>
          <a:off x="685800" y="250952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2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80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225F5-D5DC-C14D-9839-389C6C9C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211C4-D2F6-7048-B831-EDB4EF3D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Observation: 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772400" cy="4114800"/>
          </a:xfrm>
        </p:spPr>
        <p:txBody>
          <a:bodyPr/>
          <a:lstStyle/>
          <a:p>
            <a:r>
              <a:rPr lang="en-US" dirty="0"/>
              <a:t>Works like a pipeline</a:t>
            </a:r>
          </a:p>
          <a:p>
            <a:r>
              <a:rPr lang="en-US" dirty="0"/>
              <a:t>If keep going, fill like pipeline…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263508"/>
              </p:ext>
            </p:extLst>
          </p:nvPr>
        </p:nvGraphicFramePr>
        <p:xfrm>
          <a:off x="685800" y="220980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60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42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+z4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z8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z8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+z5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225F5-D5DC-C14D-9839-389C6C9C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211C4-D2F6-7048-B831-EDB4EF3D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3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Observation: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Pipeline not operate on a single loop body instance at a time</a:t>
            </a:r>
          </a:p>
          <a:p>
            <a:r>
              <a:rPr lang="en-US" dirty="0"/>
              <a:t>II of pipeline is 1</a:t>
            </a:r>
          </a:p>
          <a:p>
            <a:r>
              <a:rPr lang="en-US" dirty="0">
                <a:solidFill>
                  <a:srgbClr val="FF6600"/>
                </a:solidFill>
              </a:rPr>
              <a:t>What is latency bound for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      </a:t>
            </a:r>
            <a:r>
              <a:rPr lang="en-US" dirty="0" err="1">
                <a:solidFill>
                  <a:srgbClr val="FF6600"/>
                </a:solidFill>
              </a:rPr>
              <a:t>c+a</a:t>
            </a:r>
            <a:r>
              <a:rPr lang="en-US" dirty="0">
                <a:solidFill>
                  <a:srgbClr val="FF6600"/>
                </a:solidFill>
              </a:rPr>
              <a:t>[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]*b[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]   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29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06B90-4535-314B-AF47-2371CAC6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B7044-67A7-5B4F-B54D-3E3F9A06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63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E7819-A039-8244-B7F5-FC91ECECE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B9687-C4F8-D049-896B-8CC8F1E8A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have II &lt; Latency Bound</a:t>
            </a:r>
          </a:p>
          <a:p>
            <a:pPr lvl="1"/>
            <a:r>
              <a:rPr lang="en-US" dirty="0"/>
              <a:t>(for a loop body)</a:t>
            </a:r>
          </a:p>
          <a:p>
            <a:r>
              <a:rPr lang="en-US" dirty="0"/>
              <a:t>…must spread one loop body calculation over multiple loop iterations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2B1D3-8614-C948-863E-3C9652CB0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EC644-0807-FD41-921F-60BA9F048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52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Idea: Software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VLIW operators across multiple loop iterations</a:t>
            </a:r>
          </a:p>
          <a:p>
            <a:r>
              <a:rPr lang="en-US" dirty="0"/>
              <a:t>Treat execution on operators as pipeline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6039F-C375-9442-BEDB-D3E604F21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B113A1-270C-0B4B-BE34-1FBDF77C4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6248400" cy="4114800"/>
          </a:xfrm>
        </p:spPr>
        <p:txBody>
          <a:bodyPr/>
          <a:lstStyle/>
          <a:p>
            <a:r>
              <a:rPr lang="en-US" dirty="0"/>
              <a:t>Fully pipelined</a:t>
            </a:r>
          </a:p>
          <a:p>
            <a:pPr lvl="1"/>
            <a:r>
              <a:rPr lang="en-US" dirty="0"/>
              <a:t>Computation in a pipeline stage in a cycle,</a:t>
            </a:r>
            <a:br>
              <a:rPr lang="en-US" dirty="0"/>
            </a:br>
            <a:r>
              <a:rPr lang="en-US" dirty="0"/>
              <a:t>depends on output of a different stage on previous cycle</a:t>
            </a:r>
          </a:p>
          <a:p>
            <a:r>
              <a:rPr lang="en-US" dirty="0"/>
              <a:t>What we compute in each cycle </a:t>
            </a:r>
          </a:p>
          <a:p>
            <a:pPr lvl="1"/>
            <a:r>
              <a:rPr lang="en-US" dirty="0"/>
              <a:t>is a set of pipeline stages</a:t>
            </a:r>
          </a:p>
          <a:p>
            <a:pPr lvl="1"/>
            <a:r>
              <a:rPr lang="en-US" dirty="0"/>
              <a:t>each operating on a different set of input data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2522FF-C7F9-1942-A4F3-88D235624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/>
              <a:t>Pipeline Rewrite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54" y="1143000"/>
            <a:ext cx="7772400" cy="5257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for (</a:t>
            </a:r>
            <a:r>
              <a:rPr lang="en-US" dirty="0" err="1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=0;i&lt;</a:t>
            </a:r>
            <a:r>
              <a:rPr lang="en-US" dirty="0" err="1">
                <a:solidFill>
                  <a:srgbClr val="0000FF"/>
                </a:solidFill>
              </a:rPr>
              <a:t>MAX;i</a:t>
            </a:r>
            <a:r>
              <a:rPr lang="en-US" dirty="0">
                <a:solidFill>
                  <a:srgbClr val="0000FF"/>
                </a:solidFill>
              </a:rPr>
              <a:t>++)</a:t>
            </a:r>
          </a:p>
          <a:p>
            <a:pPr lvl="1">
              <a:buNone/>
            </a:pP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sz="3200" dirty="0">
                <a:solidFill>
                  <a:srgbClr val="0000FF"/>
                </a:solidFill>
              </a:rPr>
              <a:t> c+=a[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]*b[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];</a:t>
            </a:r>
            <a:endParaRPr lang="en-US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</a:t>
            </a:r>
            <a:r>
              <a:rPr lang="en-US" sz="3200" dirty="0" err="1"/>
              <a:t>aptr</a:t>
            </a:r>
            <a:r>
              <a:rPr lang="en-US" sz="3200" dirty="0"/>
              <a:t>++; </a:t>
            </a:r>
            <a:r>
              <a:rPr lang="en-US" sz="3200" dirty="0" err="1"/>
              <a:t>bptr</a:t>
            </a:r>
            <a:r>
              <a:rPr lang="en-US" sz="3200" dirty="0"/>
              <a:t>++;</a:t>
            </a:r>
          </a:p>
          <a:p>
            <a:pPr lvl="1">
              <a:buNone/>
            </a:pPr>
            <a:r>
              <a:rPr lang="en-US" sz="3200" dirty="0"/>
              <a:t>  la=*</a:t>
            </a:r>
            <a:r>
              <a:rPr lang="en-US" sz="3200" dirty="0" err="1"/>
              <a:t>aptr</a:t>
            </a:r>
            <a:r>
              <a:rPr lang="en-US" sz="3200" dirty="0"/>
              <a:t>; lb=*</a:t>
            </a:r>
            <a:r>
              <a:rPr lang="en-US" sz="3200" dirty="0" err="1"/>
              <a:t>bptr</a:t>
            </a:r>
            <a:r>
              <a:rPr lang="en-US" sz="3200" dirty="0"/>
              <a:t>;</a:t>
            </a:r>
          </a:p>
          <a:p>
            <a:pPr lvl="1">
              <a:buNone/>
            </a:pPr>
            <a:r>
              <a:rPr lang="en-US" sz="3200" dirty="0"/>
              <a:t>  prod=la*lb;</a:t>
            </a:r>
          </a:p>
          <a:p>
            <a:pPr lvl="1">
              <a:buNone/>
            </a:pPr>
            <a:r>
              <a:rPr lang="en-US" sz="3200" dirty="0"/>
              <a:t>  </a:t>
            </a:r>
            <a:r>
              <a:rPr lang="en-US" sz="3200" dirty="0" err="1"/>
              <a:t>c</a:t>
            </a:r>
            <a:r>
              <a:rPr lang="en-US" sz="3200" dirty="0"/>
              <a:t>=</a:t>
            </a:r>
            <a:r>
              <a:rPr lang="en-US" sz="3200" dirty="0" err="1"/>
              <a:t>c+prod</a:t>
            </a:r>
            <a:r>
              <a:rPr lang="en-US" sz="3200" dirty="0"/>
              <a:t>;</a:t>
            </a:r>
            <a:endParaRPr lang="en-US" dirty="0"/>
          </a:p>
          <a:p>
            <a:pPr lvl="1">
              <a:buNone/>
            </a:pPr>
            <a:r>
              <a:rPr lang="en-US" sz="3200" dirty="0"/>
              <a:t>}</a:t>
            </a:r>
          </a:p>
          <a:p>
            <a:pPr lvl="1">
              <a:buNone/>
            </a:pPr>
            <a:r>
              <a:rPr lang="en-US" sz="3200" dirty="0">
                <a:solidFill>
                  <a:srgbClr val="FF6600"/>
                </a:solidFill>
              </a:rPr>
              <a:t>Rewrite body to match cycle of </a:t>
            </a:r>
            <a:br>
              <a:rPr lang="en-US" sz="3200" dirty="0">
                <a:solidFill>
                  <a:srgbClr val="FF6600"/>
                </a:solidFill>
              </a:rPr>
            </a:br>
            <a:r>
              <a:rPr lang="en-US" sz="3200" dirty="0">
                <a:solidFill>
                  <a:srgbClr val="FF6600"/>
                </a:solidFill>
              </a:rPr>
              <a:t>                 pipeline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48600" y="41910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8600" y="5410200"/>
            <a:ext cx="321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971800"/>
            <a:ext cx="4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8382000" y="2895600"/>
            <a:ext cx="469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1371600"/>
            <a:ext cx="663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aptr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75553" y="1371600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bptr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B9551D5-7E8C-2847-B869-207D5A68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710D389-BEAE-D44A-BC4F-05F04ED7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A8E28D-77ED-B243-A41D-E3D31416431F}"/>
              </a:ext>
            </a:extLst>
          </p:cNvPr>
          <p:cNvSpPr txBox="1"/>
          <p:nvPr/>
        </p:nvSpPr>
        <p:spPr>
          <a:xfrm>
            <a:off x="3417104" y="4201886"/>
            <a:ext cx="28360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Goal: </a:t>
            </a:r>
            <a:r>
              <a:rPr lang="en-US" dirty="0">
                <a:latin typeface="+mn-lt"/>
              </a:rPr>
              <a:t>each register</a:t>
            </a:r>
          </a:p>
          <a:p>
            <a:r>
              <a:rPr lang="en-US" dirty="0">
                <a:latin typeface="+mn-lt"/>
              </a:rPr>
              <a:t>compute based</a:t>
            </a:r>
          </a:p>
          <a:p>
            <a:r>
              <a:rPr lang="en-US" dirty="0">
                <a:latin typeface="+mn-lt"/>
              </a:rPr>
              <a:t>on value set</a:t>
            </a:r>
          </a:p>
          <a:p>
            <a:r>
              <a:rPr lang="en-US" dirty="0">
                <a:latin typeface="+mn-lt"/>
              </a:rPr>
              <a:t>previous cycle.</a:t>
            </a:r>
          </a:p>
        </p:txBody>
      </p:sp>
    </p:spTree>
    <p:extLst>
      <p:ext uri="{BB962C8B-B14F-4D97-AF65-F5344CB8AC3E}">
        <p14:creationId xmlns:p14="http://schemas.microsoft.com/office/powerpoint/2010/main" val="171240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/>
              <a:t>Pipeline Rewrite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54" y="1143000"/>
            <a:ext cx="7772400" cy="5257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for (</a:t>
            </a:r>
            <a:r>
              <a:rPr lang="en-US" dirty="0" err="1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=0;i&lt;</a:t>
            </a:r>
            <a:r>
              <a:rPr lang="en-US" dirty="0" err="1">
                <a:solidFill>
                  <a:srgbClr val="0000FF"/>
                </a:solidFill>
              </a:rPr>
              <a:t>MAX;i</a:t>
            </a:r>
            <a:r>
              <a:rPr lang="en-US" dirty="0">
                <a:solidFill>
                  <a:srgbClr val="0000FF"/>
                </a:solidFill>
              </a:rPr>
              <a:t>++)</a:t>
            </a:r>
          </a:p>
          <a:p>
            <a:pPr lvl="1">
              <a:buNone/>
            </a:pP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sz="3200" dirty="0">
                <a:solidFill>
                  <a:srgbClr val="0000FF"/>
                </a:solidFill>
              </a:rPr>
              <a:t> c+=a[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]*b[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];</a:t>
            </a:r>
            <a:endParaRPr lang="en-US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</a:t>
            </a:r>
            <a:r>
              <a:rPr lang="en-US" sz="3200" dirty="0" err="1"/>
              <a:t>aptr</a:t>
            </a:r>
            <a:r>
              <a:rPr lang="en-US" sz="3200" dirty="0"/>
              <a:t>++; </a:t>
            </a:r>
            <a:r>
              <a:rPr lang="en-US" sz="3200" dirty="0" err="1"/>
              <a:t>bptr</a:t>
            </a:r>
            <a:r>
              <a:rPr lang="en-US" sz="3200" dirty="0"/>
              <a:t>++;</a:t>
            </a:r>
          </a:p>
          <a:p>
            <a:pPr lvl="1">
              <a:buNone/>
            </a:pPr>
            <a:r>
              <a:rPr lang="en-US" sz="3200" dirty="0"/>
              <a:t>  la=*</a:t>
            </a:r>
            <a:r>
              <a:rPr lang="en-US" sz="3200" dirty="0" err="1"/>
              <a:t>aptr</a:t>
            </a:r>
            <a:r>
              <a:rPr lang="en-US" sz="3200" dirty="0"/>
              <a:t>; lb=*</a:t>
            </a:r>
            <a:r>
              <a:rPr lang="en-US" sz="3200" dirty="0" err="1"/>
              <a:t>bptr</a:t>
            </a:r>
            <a:r>
              <a:rPr lang="en-US" sz="3200" dirty="0"/>
              <a:t>;</a:t>
            </a:r>
          </a:p>
          <a:p>
            <a:pPr lvl="1">
              <a:buNone/>
            </a:pPr>
            <a:r>
              <a:rPr lang="en-US" sz="3200" dirty="0"/>
              <a:t>  prod=la*lb;</a:t>
            </a:r>
          </a:p>
          <a:p>
            <a:pPr lvl="1">
              <a:buNone/>
            </a:pPr>
            <a:r>
              <a:rPr lang="en-US" sz="3200" dirty="0"/>
              <a:t>  </a:t>
            </a:r>
            <a:r>
              <a:rPr lang="en-US" sz="3200" dirty="0" err="1"/>
              <a:t>c</a:t>
            </a:r>
            <a:r>
              <a:rPr lang="en-US" sz="3200" dirty="0"/>
              <a:t>=</a:t>
            </a:r>
            <a:r>
              <a:rPr lang="en-US" sz="3200" dirty="0" err="1"/>
              <a:t>c+prod</a:t>
            </a:r>
            <a:r>
              <a:rPr lang="en-US" sz="3200" dirty="0"/>
              <a:t>;</a:t>
            </a:r>
            <a:endParaRPr lang="en-US" dirty="0"/>
          </a:p>
          <a:p>
            <a:pPr lvl="1">
              <a:buNone/>
            </a:pPr>
            <a:r>
              <a:rPr lang="en-US" sz="3200" dirty="0"/>
              <a:t>}</a:t>
            </a:r>
          </a:p>
          <a:p>
            <a:pPr lvl="1">
              <a:buNone/>
            </a:pPr>
            <a:r>
              <a:rPr lang="en-US" sz="3200" dirty="0">
                <a:solidFill>
                  <a:srgbClr val="FF6600"/>
                </a:solidFill>
              </a:rPr>
              <a:t>Rewrite body to match cycle of </a:t>
            </a:r>
            <a:br>
              <a:rPr lang="en-US" sz="3200" dirty="0">
                <a:solidFill>
                  <a:srgbClr val="FF6600"/>
                </a:solidFill>
              </a:rPr>
            </a:br>
            <a:r>
              <a:rPr lang="en-US" sz="3200" dirty="0">
                <a:solidFill>
                  <a:srgbClr val="FF6600"/>
                </a:solidFill>
              </a:rPr>
              <a:t>                 pipeline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48600" y="41910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8600" y="5410200"/>
            <a:ext cx="321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971800"/>
            <a:ext cx="4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8382000" y="2895600"/>
            <a:ext cx="469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1371600"/>
            <a:ext cx="663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aptr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75553" y="1371600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bptr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B9551D5-7E8C-2847-B869-207D5A68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710D389-BEAE-D44A-BC4F-05F04ED7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A8E28D-77ED-B243-A41D-E3D31416431F}"/>
              </a:ext>
            </a:extLst>
          </p:cNvPr>
          <p:cNvSpPr txBox="1"/>
          <p:nvPr/>
        </p:nvSpPr>
        <p:spPr>
          <a:xfrm>
            <a:off x="3417104" y="4201886"/>
            <a:ext cx="27863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Goal: each register</a:t>
            </a:r>
          </a:p>
          <a:p>
            <a:r>
              <a:rPr lang="en-US" dirty="0">
                <a:latin typeface="+mn-lt"/>
              </a:rPr>
              <a:t>compute based</a:t>
            </a:r>
          </a:p>
          <a:p>
            <a:r>
              <a:rPr lang="en-US" dirty="0">
                <a:latin typeface="+mn-lt"/>
              </a:rPr>
              <a:t>on value set</a:t>
            </a:r>
          </a:p>
          <a:p>
            <a:r>
              <a:rPr lang="en-US" dirty="0">
                <a:latin typeface="+mn-lt"/>
              </a:rPr>
              <a:t>previous cycle.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4D3B1F-C7B5-6D49-9A42-98DE1632641F}"/>
              </a:ext>
            </a:extLst>
          </p:cNvPr>
          <p:cNvSpPr txBox="1"/>
          <p:nvPr/>
        </p:nvSpPr>
        <p:spPr>
          <a:xfrm>
            <a:off x="4462262" y="2676435"/>
            <a:ext cx="17411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00FA"/>
                </a:solidFill>
                <a:latin typeface="+mn-lt"/>
              </a:rPr>
              <a:t>{ c=</a:t>
            </a:r>
            <a:r>
              <a:rPr lang="en-US" dirty="0" err="1">
                <a:solidFill>
                  <a:srgbClr val="BF00FA"/>
                </a:solidFill>
                <a:latin typeface="+mn-lt"/>
              </a:rPr>
              <a:t>c+prod</a:t>
            </a:r>
            <a:r>
              <a:rPr lang="en-US" dirty="0">
                <a:solidFill>
                  <a:srgbClr val="BF00FA"/>
                </a:solidFill>
                <a:latin typeface="+mn-lt"/>
              </a:rPr>
              <a:t>;</a:t>
            </a:r>
          </a:p>
          <a:p>
            <a:r>
              <a:rPr lang="en-US" dirty="0">
                <a:solidFill>
                  <a:srgbClr val="BF00FA"/>
                </a:solidFill>
                <a:latin typeface="+mn-lt"/>
              </a:rPr>
              <a:t>   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??</a:t>
            </a:r>
          </a:p>
          <a:p>
            <a:r>
              <a:rPr lang="en-US" dirty="0">
                <a:solidFill>
                  <a:srgbClr val="BF00FA"/>
                </a:solidFill>
                <a:latin typeface="+mn-lt"/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2738342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Pipelined 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r>
              <a:rPr lang="en-US" dirty="0">
                <a:solidFill>
                  <a:srgbClr val="FF6600"/>
                </a:solidFill>
              </a:rPr>
              <a:t>Use this to compact schedule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>
                <a:solidFill>
                  <a:srgbClr val="000000"/>
                </a:solidFill>
              </a:rPr>
              <a:pPr/>
              <a:t>18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10000"/>
            <a:ext cx="8200400" cy="235978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Schedule Software Pipelined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3)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3200400"/>
          <a:ext cx="7772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Ld/St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2C306C-6221-2449-9368-8690553069D4}"/>
              </a:ext>
            </a:extLst>
          </p:cNvPr>
          <p:cNvSpPr txBox="1"/>
          <p:nvPr/>
        </p:nvSpPr>
        <p:spPr>
          <a:xfrm>
            <a:off x="990600" y="2133600"/>
            <a:ext cx="6005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How many cycles for </a:t>
            </a:r>
            <a:r>
              <a:rPr lang="en-US" dirty="0" err="1">
                <a:solidFill>
                  <a:srgbClr val="FF6600"/>
                </a:solidFill>
                <a:latin typeface="+mn-lt"/>
              </a:rPr>
              <a:t>preclass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 3 schedule?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F5DD4-1B65-4D4C-BD06-C6E4D599F85D}" type="slidenum">
              <a:rPr lang="en-US" smtClean="0">
                <a:latin typeface="Times New Roman" pitchFamily="-107" charset="0"/>
              </a:rPr>
              <a:pPr/>
              <a:t>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Previously: VLIW</a:t>
            </a:r>
            <a:br>
              <a:rPr lang="en-US" dirty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sz="3600" dirty="0">
                <a:solidFill>
                  <a:schemeClr val="accent2"/>
                </a:solidFill>
                <a:ea typeface="ＭＳ Ｐゴシック" pitchFamily="-107" charset="-128"/>
                <a:cs typeface="ＭＳ Ｐゴシック" pitchFamily="-107" charset="-128"/>
              </a:rPr>
              <a:t>[Day 26]</a:t>
            </a:r>
            <a:endParaRPr lang="en-US" dirty="0">
              <a:solidFill>
                <a:schemeClr val="accent2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Very Long Instruction Word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Set of operators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Parameterize number, distribution (X, +, </a:t>
            </a:r>
            <a:r>
              <a:rPr lang="en-US" sz="2400" dirty="0" err="1"/>
              <a:t>sqrt</a:t>
            </a:r>
            <a:r>
              <a:rPr lang="en-US" sz="2400" dirty="0"/>
              <a:t>…)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More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less time, more area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Fewer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more time, less area</a:t>
            </a:r>
            <a:endParaRPr lang="en-US" sz="2000" dirty="0">
              <a:ea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Memories for intermediate state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ＭＳ Ｐゴシック" pitchFamily="-107" charset="-128"/>
                <a:cs typeface="ＭＳ Ｐゴシック" pitchFamily="-107" charset="-128"/>
              </a:rPr>
              <a:t>Also parameterize memories and how connected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Memory for “long” instructions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General framework for specializing to problem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General way to tradeoff area and time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Schedule Software Pipelined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3)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32004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Ld/St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Bzneq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r>
                        <a:rPr lang="en-US" dirty="0"/>
                        <a:t> r6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 r4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 r5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 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691346D-E7F1-114A-A23A-A99C0C68E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Prologue, Epilogue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6C965CF-BD78-3043-AA49-1CC5249812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F5F95-4A15-2147-84FE-9FF297DD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90CB9-A137-A34F-B03B-ACD6BCDAF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651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Prime Pipeline</a:t>
            </a:r>
            <a:br>
              <a:rPr lang="en-US" dirty="0"/>
            </a:br>
            <a:r>
              <a:rPr lang="en-US" sz="3600" dirty="0"/>
              <a:t>(as in ``Priming the Pump”)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body to work, will need to setup the steady state-condition for the pipeline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need to do to define the loop variables used in the pipeline?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la, lb?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Prefix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prod=a[0]*b[0];</a:t>
            </a:r>
          </a:p>
          <a:p>
            <a:pPr>
              <a:buNone/>
            </a:pPr>
            <a:r>
              <a:rPr lang="en-US" dirty="0"/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65018" y="457200"/>
            <a:ext cx="7772400" cy="1143000"/>
          </a:xfrm>
        </p:spPr>
        <p:txBody>
          <a:bodyPr/>
          <a:lstStyle/>
          <a:p>
            <a:r>
              <a:rPr lang="en-US" dirty="0"/>
              <a:t>Flush Pipeline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65018" y="1600200"/>
            <a:ext cx="7772400" cy="4114800"/>
          </a:xfrm>
        </p:spPr>
        <p:txBody>
          <a:bodyPr/>
          <a:lstStyle/>
          <a:p>
            <a:r>
              <a:rPr lang="en-US" dirty="0"/>
              <a:t>For this body to work, will need to finish the pipeline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need to do after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Hint: what does c, prod, la, </a:t>
            </a:r>
            <a:r>
              <a:rPr lang="en-US" dirty="0" err="1">
                <a:solidFill>
                  <a:srgbClr val="FF6600"/>
                </a:solidFill>
              </a:rPr>
              <a:t>lb</a:t>
            </a:r>
            <a:r>
              <a:rPr lang="en-US" dirty="0">
                <a:solidFill>
                  <a:srgbClr val="FF6600"/>
                </a:solidFill>
              </a:rPr>
              <a:t> hold at loop exit?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Suffix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prod=a[0]*b[0];</a:t>
            </a:r>
          </a:p>
          <a:p>
            <a:pPr>
              <a:buNone/>
            </a:pPr>
            <a:r>
              <a:rPr lang="en-US" dirty="0"/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pPr>
              <a:buNone/>
            </a:pPr>
            <a:r>
              <a:rPr lang="en-US" dirty="0"/>
              <a:t>c=</a:t>
            </a:r>
            <a:r>
              <a:rPr lang="en-US" dirty="0" err="1"/>
              <a:t>c+prod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c=</a:t>
            </a:r>
            <a:r>
              <a:rPr lang="en-US" dirty="0" err="1"/>
              <a:t>c+la</a:t>
            </a:r>
            <a:r>
              <a:rPr lang="en-US" dirty="0"/>
              <a:t>*lb;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Software Pipelined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BF00FA"/>
                </a:solidFill>
              </a:rPr>
              <a:t>prod=a[0]*b[0];</a:t>
            </a:r>
          </a:p>
          <a:p>
            <a:pPr>
              <a:buNone/>
            </a:pPr>
            <a:r>
              <a:rPr lang="en-US" dirty="0">
                <a:solidFill>
                  <a:srgbClr val="BF00FA"/>
                </a:solidFill>
              </a:rPr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c=</a:t>
            </a:r>
            <a:r>
              <a:rPr lang="en-US" dirty="0" err="1">
                <a:solidFill>
                  <a:srgbClr val="00B050"/>
                </a:solidFill>
              </a:rPr>
              <a:t>c+prod</a:t>
            </a:r>
            <a:r>
              <a:rPr lang="en-US" dirty="0">
                <a:solidFill>
                  <a:srgbClr val="00B050"/>
                </a:solidFill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c=</a:t>
            </a:r>
            <a:r>
              <a:rPr lang="en-US" dirty="0" err="1">
                <a:solidFill>
                  <a:srgbClr val="00B050"/>
                </a:solidFill>
              </a:rPr>
              <a:t>c+la</a:t>
            </a:r>
            <a:r>
              <a:rPr lang="en-US" dirty="0">
                <a:solidFill>
                  <a:srgbClr val="00B050"/>
                </a:solidFill>
              </a:rPr>
              <a:t>*lb;</a:t>
            </a:r>
          </a:p>
          <a:p>
            <a:r>
              <a:rPr lang="en-US" dirty="0"/>
              <a:t>Software pipelined loop requires a loop </a:t>
            </a:r>
            <a:r>
              <a:rPr lang="en-US" dirty="0">
                <a:solidFill>
                  <a:srgbClr val="BF00FA"/>
                </a:solidFill>
              </a:rPr>
              <a:t>prologue</a:t>
            </a:r>
            <a:r>
              <a:rPr lang="en-US" dirty="0"/>
              <a:t> and loop </a:t>
            </a:r>
            <a:r>
              <a:rPr lang="en-US" dirty="0">
                <a:solidFill>
                  <a:srgbClr val="00B050"/>
                </a:solidFill>
              </a:rPr>
              <a:t>epilogue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27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911B5-F129-104E-805F-F494C05E4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Software Pipeline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3BDFCE0-2438-1949-9B46-FD286E43A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5924" y="1295401"/>
            <a:ext cx="7105453" cy="51054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D210D-017F-8C48-B5C2-61FECF4B4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13B89-21A0-394E-91FC-E42BE2C63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494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524FED-108A-BD4B-94F4-C82DC72BC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Acyclic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6B4C9AE-7EAF-374D-8E79-D654FB997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F1B90-D5AA-F848-9078-01D40A84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42254-EE62-914D-A200-1B1EED6E0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54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E38A6-D9AA-2F42-9921-2E908BA221BB}" type="slidenum">
              <a:rPr lang="en-US" smtClean="0">
                <a:latin typeface="Times New Roman" pitchFamily="-107" charset="0"/>
              </a:rPr>
              <a:pPr/>
              <a:t>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75781" name="Rectangle 1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7010400" y="4953000"/>
            <a:ext cx="914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+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934200" y="3200400"/>
            <a:ext cx="457200" cy="1524000"/>
            <a:chOff x="3360" y="2160"/>
            <a:chExt cx="288" cy="960"/>
          </a:xfrm>
        </p:grpSpPr>
        <p:sp>
          <p:nvSpPr>
            <p:cNvPr id="75892" name="Rectangle 20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3" name="Rectangle 21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4" name="Rectangle 22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5" name="Rectangle 23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96" name="Rectangle 24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467600" y="3200400"/>
            <a:ext cx="457200" cy="1524000"/>
            <a:chOff x="3360" y="2160"/>
            <a:chExt cx="288" cy="960"/>
          </a:xfrm>
        </p:grpSpPr>
        <p:sp>
          <p:nvSpPr>
            <p:cNvPr id="75887" name="Rectangle 26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8" name="Rectangle 27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9" name="Rectangle 28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0" name="Rectangle 29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1" name="Rectangle 30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85" name="Line 33"/>
          <p:cNvSpPr>
            <a:spLocks noChangeShapeType="1"/>
          </p:cNvSpPr>
          <p:nvPr/>
        </p:nvSpPr>
        <p:spPr bwMode="auto">
          <a:xfrm>
            <a:off x="71628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6" name="Line 34"/>
          <p:cNvSpPr>
            <a:spLocks noChangeShapeType="1"/>
          </p:cNvSpPr>
          <p:nvPr/>
        </p:nvSpPr>
        <p:spPr bwMode="auto">
          <a:xfrm>
            <a:off x="7696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781800" y="2743200"/>
            <a:ext cx="609600" cy="457200"/>
            <a:chOff x="3312" y="1872"/>
            <a:chExt cx="384" cy="288"/>
          </a:xfrm>
        </p:grpSpPr>
        <p:sp>
          <p:nvSpPr>
            <p:cNvPr id="75885" name="AutoShape 4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6" name="Line 4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7315200" y="2743200"/>
            <a:ext cx="609600" cy="457200"/>
            <a:chOff x="3312" y="1872"/>
            <a:chExt cx="384" cy="288"/>
          </a:xfrm>
        </p:grpSpPr>
        <p:sp>
          <p:nvSpPr>
            <p:cNvPr id="75883" name="AutoShape 4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4" name="Line 4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6934200" y="1828800"/>
            <a:ext cx="304800" cy="914400"/>
            <a:chOff x="3408" y="1296"/>
            <a:chExt cx="192" cy="576"/>
          </a:xfrm>
        </p:grpSpPr>
        <p:sp>
          <p:nvSpPr>
            <p:cNvPr id="75880" name="Line 56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1" name="Line 57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2" name="Line 58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7467600" y="1828800"/>
            <a:ext cx="304800" cy="914400"/>
            <a:chOff x="3408" y="1296"/>
            <a:chExt cx="192" cy="576"/>
          </a:xfrm>
        </p:grpSpPr>
        <p:sp>
          <p:nvSpPr>
            <p:cNvPr id="75877" name="Line 60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8" name="Line 61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9" name="Line 62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1" name="Line 63"/>
          <p:cNvSpPr>
            <a:spLocks noChangeShapeType="1"/>
          </p:cNvSpPr>
          <p:nvPr/>
        </p:nvSpPr>
        <p:spPr bwMode="auto">
          <a:xfrm>
            <a:off x="60960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2" name="Line 64"/>
          <p:cNvSpPr>
            <a:spLocks noChangeShapeType="1"/>
          </p:cNvSpPr>
          <p:nvPr/>
        </p:nvSpPr>
        <p:spPr bwMode="auto">
          <a:xfrm>
            <a:off x="5943600" y="2362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3" name="Line 65"/>
          <p:cNvSpPr>
            <a:spLocks noChangeShapeType="1"/>
          </p:cNvSpPr>
          <p:nvPr/>
        </p:nvSpPr>
        <p:spPr bwMode="auto">
          <a:xfrm>
            <a:off x="5791200" y="182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4" name="Line 67"/>
          <p:cNvSpPr>
            <a:spLocks noChangeShapeType="1"/>
          </p:cNvSpPr>
          <p:nvPr/>
        </p:nvSpPr>
        <p:spPr bwMode="auto">
          <a:xfrm>
            <a:off x="8153400" y="2514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5" name="Line 68"/>
          <p:cNvSpPr>
            <a:spLocks noChangeShapeType="1"/>
          </p:cNvSpPr>
          <p:nvPr/>
        </p:nvSpPr>
        <p:spPr bwMode="auto">
          <a:xfrm flipH="1">
            <a:off x="74676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6" name="Line 69"/>
          <p:cNvSpPr>
            <a:spLocks noChangeShapeType="1"/>
          </p:cNvSpPr>
          <p:nvPr/>
        </p:nvSpPr>
        <p:spPr bwMode="auto">
          <a:xfrm flipH="1" flipV="1">
            <a:off x="7467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5638800" y="1828800"/>
            <a:ext cx="1219200" cy="4267200"/>
            <a:chOff x="3552" y="1152"/>
            <a:chExt cx="768" cy="2688"/>
          </a:xfrm>
        </p:grpSpPr>
        <p:sp>
          <p:nvSpPr>
            <p:cNvPr id="75849" name="Rectangle 5"/>
            <p:cNvSpPr>
              <a:spLocks noChangeArrowheads="1"/>
            </p:cNvSpPr>
            <p:nvPr/>
          </p:nvSpPr>
          <p:spPr bwMode="auto">
            <a:xfrm>
              <a:off x="3600" y="3120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3600" y="2016"/>
              <a:ext cx="288" cy="960"/>
              <a:chOff x="3360" y="2160"/>
              <a:chExt cx="288" cy="960"/>
            </a:xfrm>
          </p:grpSpPr>
          <p:sp>
            <p:nvSpPr>
              <p:cNvPr id="75872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3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5874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5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6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3936" y="2016"/>
              <a:ext cx="288" cy="960"/>
              <a:chOff x="3360" y="2160"/>
              <a:chExt cx="288" cy="960"/>
            </a:xfrm>
          </p:grpSpPr>
          <p:sp>
            <p:nvSpPr>
              <p:cNvPr id="75867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8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9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0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1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2" name="Line 31"/>
            <p:cNvSpPr>
              <a:spLocks noChangeShapeType="1"/>
            </p:cNvSpPr>
            <p:nvPr/>
          </p:nvSpPr>
          <p:spPr bwMode="auto">
            <a:xfrm>
              <a:off x="374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3" name="Line 32"/>
            <p:cNvSpPr>
              <a:spLocks noChangeShapeType="1"/>
            </p:cNvSpPr>
            <p:nvPr/>
          </p:nvSpPr>
          <p:spPr bwMode="auto">
            <a:xfrm>
              <a:off x="4080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35"/>
            <p:cNvGrpSpPr>
              <a:grpSpLocks/>
            </p:cNvGrpSpPr>
            <p:nvPr/>
          </p:nvGrpSpPr>
          <p:grpSpPr bwMode="auto">
            <a:xfrm>
              <a:off x="3552" y="1728"/>
              <a:ext cx="384" cy="288"/>
              <a:chOff x="3312" y="1872"/>
              <a:chExt cx="384" cy="288"/>
            </a:xfrm>
          </p:grpSpPr>
          <p:sp>
            <p:nvSpPr>
              <p:cNvPr id="75865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6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38"/>
            <p:cNvGrpSpPr>
              <a:grpSpLocks/>
            </p:cNvGrpSpPr>
            <p:nvPr/>
          </p:nvGrpSpPr>
          <p:grpSpPr bwMode="auto">
            <a:xfrm>
              <a:off x="3936" y="1728"/>
              <a:ext cx="384" cy="288"/>
              <a:chOff x="3312" y="1872"/>
              <a:chExt cx="384" cy="288"/>
            </a:xfrm>
          </p:grpSpPr>
          <p:sp>
            <p:nvSpPr>
              <p:cNvPr id="75863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4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6" name="Line 48"/>
            <p:cNvSpPr>
              <a:spLocks noChangeShapeType="1"/>
            </p:cNvSpPr>
            <p:nvPr/>
          </p:nvSpPr>
          <p:spPr bwMode="auto">
            <a:xfrm>
              <a:off x="3648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7" name="Line 49"/>
            <p:cNvSpPr>
              <a:spLocks noChangeShapeType="1"/>
            </p:cNvSpPr>
            <p:nvPr/>
          </p:nvSpPr>
          <p:spPr bwMode="auto">
            <a:xfrm>
              <a:off x="3840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8" name="Line 50"/>
            <p:cNvSpPr>
              <a:spLocks noChangeShapeType="1"/>
            </p:cNvSpPr>
            <p:nvPr/>
          </p:nvSpPr>
          <p:spPr bwMode="auto">
            <a:xfrm>
              <a:off x="3744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9" name="Line 52"/>
            <p:cNvSpPr>
              <a:spLocks noChangeShapeType="1"/>
            </p:cNvSpPr>
            <p:nvPr/>
          </p:nvSpPr>
          <p:spPr bwMode="auto">
            <a:xfrm>
              <a:off x="4032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0" name="Line 53"/>
            <p:cNvSpPr>
              <a:spLocks noChangeShapeType="1"/>
            </p:cNvSpPr>
            <p:nvPr/>
          </p:nvSpPr>
          <p:spPr bwMode="auto">
            <a:xfrm>
              <a:off x="4224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1" name="Line 54"/>
            <p:cNvSpPr>
              <a:spLocks noChangeShapeType="1"/>
            </p:cNvSpPr>
            <p:nvPr/>
          </p:nvSpPr>
          <p:spPr bwMode="auto">
            <a:xfrm>
              <a:off x="4128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2" name="Line 70"/>
            <p:cNvSpPr>
              <a:spLocks noChangeShapeType="1"/>
            </p:cNvSpPr>
            <p:nvPr/>
          </p:nvSpPr>
          <p:spPr bwMode="auto">
            <a:xfrm>
              <a:off x="3888" y="36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8" name="Line 71"/>
          <p:cNvSpPr>
            <a:spLocks noChangeShapeType="1"/>
          </p:cNvSpPr>
          <p:nvPr/>
        </p:nvSpPr>
        <p:spPr bwMode="auto">
          <a:xfrm>
            <a:off x="6172200" y="6096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9" name="Line 72"/>
          <p:cNvSpPr>
            <a:spLocks noChangeShapeType="1"/>
          </p:cNvSpPr>
          <p:nvPr/>
        </p:nvSpPr>
        <p:spPr bwMode="auto">
          <a:xfrm flipH="1" flipV="1">
            <a:off x="8534400" y="23622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0" name="Rectangle 76"/>
          <p:cNvSpPr>
            <a:spLocks noChangeArrowheads="1"/>
          </p:cNvSpPr>
          <p:nvPr/>
        </p:nvSpPr>
        <p:spPr bwMode="auto">
          <a:xfrm>
            <a:off x="4419600" y="4953000"/>
            <a:ext cx="914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X</a:t>
            </a:r>
          </a:p>
        </p:txBody>
      </p:sp>
      <p:grpSp>
        <p:nvGrpSpPr>
          <p:cNvPr id="13" name="Group 77"/>
          <p:cNvGrpSpPr>
            <a:grpSpLocks/>
          </p:cNvGrpSpPr>
          <p:nvPr/>
        </p:nvGrpSpPr>
        <p:grpSpPr bwMode="auto">
          <a:xfrm>
            <a:off x="4419600" y="3200400"/>
            <a:ext cx="457200" cy="1524000"/>
            <a:chOff x="3360" y="2160"/>
            <a:chExt cx="288" cy="960"/>
          </a:xfrm>
        </p:grpSpPr>
        <p:sp>
          <p:nvSpPr>
            <p:cNvPr id="75844" name="Rectangle 78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5" name="Rectangle 79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46" name="Rectangle 80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7" name="Rectangle 81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8" name="Rectangle 82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83"/>
          <p:cNvGrpSpPr>
            <a:grpSpLocks/>
          </p:cNvGrpSpPr>
          <p:nvPr/>
        </p:nvGrpSpPr>
        <p:grpSpPr bwMode="auto">
          <a:xfrm>
            <a:off x="4953000" y="3200400"/>
            <a:ext cx="457200" cy="1524000"/>
            <a:chOff x="3360" y="2160"/>
            <a:chExt cx="288" cy="960"/>
          </a:xfrm>
        </p:grpSpPr>
        <p:sp>
          <p:nvSpPr>
            <p:cNvPr id="75839" name="Rectangle 84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0" name="Rectangle 85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1" name="Rectangle 86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2" name="Rectangle 87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3" name="Rectangle 88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3" name="Line 89"/>
          <p:cNvSpPr>
            <a:spLocks noChangeShapeType="1"/>
          </p:cNvSpPr>
          <p:nvPr/>
        </p:nvSpPr>
        <p:spPr bwMode="auto">
          <a:xfrm>
            <a:off x="4648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4" name="Line 90"/>
          <p:cNvSpPr>
            <a:spLocks noChangeShapeType="1"/>
          </p:cNvSpPr>
          <p:nvPr/>
        </p:nvSpPr>
        <p:spPr bwMode="auto">
          <a:xfrm>
            <a:off x="51816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91"/>
          <p:cNvGrpSpPr>
            <a:grpSpLocks/>
          </p:cNvGrpSpPr>
          <p:nvPr/>
        </p:nvGrpSpPr>
        <p:grpSpPr bwMode="auto">
          <a:xfrm>
            <a:off x="4343400" y="2743200"/>
            <a:ext cx="609600" cy="457200"/>
            <a:chOff x="3312" y="1872"/>
            <a:chExt cx="384" cy="288"/>
          </a:xfrm>
        </p:grpSpPr>
        <p:sp>
          <p:nvSpPr>
            <p:cNvPr id="75837" name="AutoShape 9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8" name="Line 9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4953000" y="2743200"/>
            <a:ext cx="609600" cy="457200"/>
            <a:chOff x="3312" y="1872"/>
            <a:chExt cx="384" cy="288"/>
          </a:xfrm>
        </p:grpSpPr>
        <p:sp>
          <p:nvSpPr>
            <p:cNvPr id="75835" name="AutoShape 9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6" name="Line 9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7" name="Line 97"/>
          <p:cNvSpPr>
            <a:spLocks noChangeShapeType="1"/>
          </p:cNvSpPr>
          <p:nvPr/>
        </p:nvSpPr>
        <p:spPr bwMode="auto">
          <a:xfrm>
            <a:off x="44958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8" name="Line 98"/>
          <p:cNvSpPr>
            <a:spLocks noChangeShapeType="1"/>
          </p:cNvSpPr>
          <p:nvPr/>
        </p:nvSpPr>
        <p:spPr bwMode="auto">
          <a:xfrm>
            <a:off x="4800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9" name="Line 99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0" name="Line 100"/>
          <p:cNvSpPr>
            <a:spLocks noChangeShapeType="1"/>
          </p:cNvSpPr>
          <p:nvPr/>
        </p:nvSpPr>
        <p:spPr bwMode="auto">
          <a:xfrm>
            <a:off x="51054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1" name="Line 101"/>
          <p:cNvSpPr>
            <a:spLocks noChangeShapeType="1"/>
          </p:cNvSpPr>
          <p:nvPr/>
        </p:nvSpPr>
        <p:spPr bwMode="auto">
          <a:xfrm>
            <a:off x="54102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2" name="Line 102"/>
          <p:cNvSpPr>
            <a:spLocks noChangeShapeType="1"/>
          </p:cNvSpPr>
          <p:nvPr/>
        </p:nvSpPr>
        <p:spPr bwMode="auto">
          <a:xfrm>
            <a:off x="52578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3" name="Line 103"/>
          <p:cNvSpPr>
            <a:spLocks noChangeShapeType="1"/>
          </p:cNvSpPr>
          <p:nvPr/>
        </p:nvSpPr>
        <p:spPr bwMode="auto">
          <a:xfrm>
            <a:off x="48768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4" name="Line 104"/>
          <p:cNvSpPr>
            <a:spLocks noChangeShapeType="1"/>
          </p:cNvSpPr>
          <p:nvPr/>
        </p:nvSpPr>
        <p:spPr bwMode="auto">
          <a:xfrm flipH="1">
            <a:off x="4114800" y="1828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5" name="Line 105"/>
          <p:cNvSpPr>
            <a:spLocks noChangeShapeType="1"/>
          </p:cNvSpPr>
          <p:nvPr/>
        </p:nvSpPr>
        <p:spPr bwMode="auto">
          <a:xfrm flipH="1">
            <a:off x="41148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6" name="Line 106"/>
          <p:cNvSpPr>
            <a:spLocks noChangeShapeType="1"/>
          </p:cNvSpPr>
          <p:nvPr/>
        </p:nvSpPr>
        <p:spPr bwMode="auto">
          <a:xfrm>
            <a:off x="4114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7" name="Line 107"/>
          <p:cNvSpPr>
            <a:spLocks noChangeShapeType="1"/>
          </p:cNvSpPr>
          <p:nvPr/>
        </p:nvSpPr>
        <p:spPr bwMode="auto">
          <a:xfrm flipH="1">
            <a:off x="46482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8" name="Line 108"/>
          <p:cNvSpPr>
            <a:spLocks noChangeShapeType="1"/>
          </p:cNvSpPr>
          <p:nvPr/>
        </p:nvSpPr>
        <p:spPr bwMode="auto">
          <a:xfrm flipH="1">
            <a:off x="4800600" y="2514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9" name="Line 112"/>
          <p:cNvSpPr>
            <a:spLocks noChangeShapeType="1"/>
          </p:cNvSpPr>
          <p:nvPr/>
        </p:nvSpPr>
        <p:spPr bwMode="auto">
          <a:xfrm>
            <a:off x="6096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0" name="Text Box 113"/>
          <p:cNvSpPr txBox="1">
            <a:spLocks noChangeArrowheads="1"/>
          </p:cNvSpPr>
          <p:nvPr/>
        </p:nvSpPr>
        <p:spPr bwMode="auto">
          <a:xfrm>
            <a:off x="0" y="35814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Address</a:t>
            </a:r>
          </a:p>
        </p:txBody>
      </p:sp>
      <p:sp>
        <p:nvSpPr>
          <p:cNvPr id="75821" name="Line 114"/>
          <p:cNvSpPr>
            <a:spLocks noChangeShapeType="1"/>
          </p:cNvSpPr>
          <p:nvPr/>
        </p:nvSpPr>
        <p:spPr bwMode="auto">
          <a:xfrm>
            <a:off x="533400" y="3810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2" name="Line 115"/>
          <p:cNvSpPr>
            <a:spLocks noChangeShapeType="1"/>
          </p:cNvSpPr>
          <p:nvPr/>
        </p:nvSpPr>
        <p:spPr bwMode="auto">
          <a:xfrm>
            <a:off x="30480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3" name="Line 116"/>
          <p:cNvSpPr>
            <a:spLocks noChangeShapeType="1"/>
          </p:cNvSpPr>
          <p:nvPr/>
        </p:nvSpPr>
        <p:spPr bwMode="auto">
          <a:xfrm>
            <a:off x="3124200" y="2895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4" name="Rectangle 111"/>
          <p:cNvSpPr>
            <a:spLocks noChangeArrowheads="1"/>
          </p:cNvSpPr>
          <p:nvPr/>
        </p:nvSpPr>
        <p:spPr bwMode="auto">
          <a:xfrm>
            <a:off x="1524000" y="2667000"/>
            <a:ext cx="1600200" cy="312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Instruction</a:t>
            </a:r>
          </a:p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Memory</a:t>
            </a:r>
          </a:p>
        </p:txBody>
      </p:sp>
      <p:sp>
        <p:nvSpPr>
          <p:cNvPr id="75825" name="Line 117"/>
          <p:cNvSpPr>
            <a:spLocks noChangeShapeType="1"/>
          </p:cNvSpPr>
          <p:nvPr/>
        </p:nvSpPr>
        <p:spPr bwMode="auto">
          <a:xfrm>
            <a:off x="3124200" y="2971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6" name="Line 118"/>
          <p:cNvSpPr>
            <a:spLocks noChangeShapeType="1"/>
          </p:cNvSpPr>
          <p:nvPr/>
        </p:nvSpPr>
        <p:spPr bwMode="auto">
          <a:xfrm>
            <a:off x="3124200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7" name="Line 119"/>
          <p:cNvSpPr>
            <a:spLocks noChangeShapeType="1"/>
          </p:cNvSpPr>
          <p:nvPr/>
        </p:nvSpPr>
        <p:spPr bwMode="auto">
          <a:xfrm>
            <a:off x="31242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8" name="Line 120"/>
          <p:cNvSpPr>
            <a:spLocks noChangeShapeType="1"/>
          </p:cNvSpPr>
          <p:nvPr/>
        </p:nvSpPr>
        <p:spPr bwMode="auto">
          <a:xfrm>
            <a:off x="3124200" y="3962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9" name="Line 121"/>
          <p:cNvSpPr>
            <a:spLocks noChangeShapeType="1"/>
          </p:cNvSpPr>
          <p:nvPr/>
        </p:nvSpPr>
        <p:spPr bwMode="auto">
          <a:xfrm>
            <a:off x="3124200" y="4191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0" name="Line 122"/>
          <p:cNvSpPr>
            <a:spLocks noChangeShapeType="1"/>
          </p:cNvSpPr>
          <p:nvPr/>
        </p:nvSpPr>
        <p:spPr bwMode="auto">
          <a:xfrm>
            <a:off x="3124200" y="4343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1" name="Line 123"/>
          <p:cNvSpPr>
            <a:spLocks noChangeShapeType="1"/>
          </p:cNvSpPr>
          <p:nvPr/>
        </p:nvSpPr>
        <p:spPr bwMode="auto">
          <a:xfrm>
            <a:off x="3124200" y="4572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2" name="Rectangle 118"/>
          <p:cNvSpPr>
            <a:spLocks noChangeArrowheads="1"/>
          </p:cNvSpPr>
          <p:nvPr/>
        </p:nvSpPr>
        <p:spPr bwMode="auto">
          <a:xfrm>
            <a:off x="45720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3" name="Rectangle 119"/>
          <p:cNvSpPr>
            <a:spLocks noChangeArrowheads="1"/>
          </p:cNvSpPr>
          <p:nvPr/>
        </p:nvSpPr>
        <p:spPr bwMode="auto">
          <a:xfrm>
            <a:off x="59436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4" name="Rectangle 120"/>
          <p:cNvSpPr>
            <a:spLocks noChangeArrowheads="1"/>
          </p:cNvSpPr>
          <p:nvPr/>
        </p:nvSpPr>
        <p:spPr bwMode="auto">
          <a:xfrm>
            <a:off x="7237413" y="5588000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</a:t>
            </a:r>
            <a:br>
              <a:rPr lang="en-US" dirty="0"/>
            </a:br>
            <a:r>
              <a:rPr lang="en-US" dirty="0"/>
              <a:t>Revisit Day 26, </a:t>
            </a:r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xptr</a:t>
            </a:r>
            <a:r>
              <a:rPr lang="en-US" dirty="0"/>
              <a:t>=&amp;</a:t>
            </a:r>
            <a:r>
              <a:rPr lang="en-US" dirty="0" err="1"/>
              <a:t>x;xptr</a:t>
            </a:r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++)</a:t>
            </a:r>
          </a:p>
          <a:p>
            <a:pPr>
              <a:buNone/>
            </a:pPr>
            <a:r>
              <a:rPr lang="en-US" dirty="0"/>
              <a:t>   </a:t>
            </a:r>
            <a:r>
              <a:rPr lang="en-US" dirty="0" err="1"/>
              <a:t>res[i</a:t>
            </a:r>
            <a:r>
              <a:rPr lang="en-US" dirty="0"/>
              <a:t>]=</a:t>
            </a:r>
            <a:r>
              <a:rPr lang="en-US" dirty="0" err="1"/>
              <a:t>sqrt(x[i</a:t>
            </a:r>
            <a:r>
              <a:rPr lang="en-US" dirty="0"/>
              <a:t>]*</a:t>
            </a:r>
            <a:r>
              <a:rPr lang="en-US" dirty="0" err="1"/>
              <a:t>x[i]+y[i</a:t>
            </a:r>
            <a:r>
              <a:rPr lang="en-US" dirty="0"/>
              <a:t>]*</a:t>
            </a:r>
            <a:r>
              <a:rPr lang="en-US" dirty="0" err="1"/>
              <a:t>y[i]+z[i</a:t>
            </a:r>
            <a:r>
              <a:rPr lang="en-US" dirty="0"/>
              <a:t>]*</a:t>
            </a:r>
            <a:r>
              <a:rPr lang="en-US" dirty="0" err="1"/>
              <a:t>z[i</a:t>
            </a:r>
            <a:r>
              <a:rPr lang="en-US" dirty="0"/>
              <a:t>]); </a:t>
            </a:r>
            <a:endParaRPr lang="en-US" dirty="0">
              <a:solidFill>
                <a:srgbClr val="FF6600"/>
              </a:solidFill>
            </a:endParaRPr>
          </a:p>
          <a:p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++; </a:t>
            </a:r>
            <a:r>
              <a:rPr lang="en-US" dirty="0" err="1"/>
              <a:t>yptr</a:t>
            </a:r>
            <a:r>
              <a:rPr lang="en-US" dirty="0"/>
              <a:t>++; </a:t>
            </a:r>
            <a:r>
              <a:rPr lang="en-US" dirty="0" err="1"/>
              <a:t>zptr</a:t>
            </a:r>
            <a:r>
              <a:rPr lang="en-US" dirty="0"/>
              <a:t>++; ld </a:t>
            </a:r>
            <a:r>
              <a:rPr lang="en-US" dirty="0" err="1"/>
              <a:t>x</a:t>
            </a:r>
            <a:r>
              <a:rPr lang="en-US" dirty="0"/>
              <a:t>; </a:t>
            </a:r>
            <a:r>
              <a:rPr lang="en-US" dirty="0" err="1"/>
              <a:t>ldy</a:t>
            </a:r>
            <a:r>
              <a:rPr lang="en-US" dirty="0"/>
              <a:t>; </a:t>
            </a:r>
            <a:r>
              <a:rPr lang="en-US" dirty="0" err="1"/>
              <a:t>ldz</a:t>
            </a:r>
            <a:r>
              <a:rPr lang="en-US" dirty="0"/>
              <a:t>; x[i]</a:t>
            </a:r>
            <a:r>
              <a:rPr lang="en-US" baseline="30000" dirty="0"/>
              <a:t>2</a:t>
            </a:r>
            <a:r>
              <a:rPr lang="en-US" dirty="0"/>
              <a:t>; y[i]</a:t>
            </a:r>
            <a:r>
              <a:rPr lang="en-US" baseline="30000" dirty="0"/>
              <a:t>2</a:t>
            </a:r>
            <a:r>
              <a:rPr lang="en-US" dirty="0"/>
              <a:t>; z[i]</a:t>
            </a:r>
            <a:r>
              <a:rPr lang="en-US" baseline="30000" dirty="0"/>
              <a:t>2</a:t>
            </a:r>
            <a:r>
              <a:rPr lang="en-US" dirty="0"/>
              <a:t>; x[i]</a:t>
            </a:r>
            <a:r>
              <a:rPr lang="en-US" baseline="30000" dirty="0"/>
              <a:t>2</a:t>
            </a:r>
            <a:r>
              <a:rPr lang="en-US" dirty="0"/>
              <a:t>+y[i]</a:t>
            </a:r>
            <a:r>
              <a:rPr lang="en-US" baseline="30000" dirty="0"/>
              <a:t>2</a:t>
            </a:r>
            <a:r>
              <a:rPr lang="en-US" dirty="0"/>
              <a:t>; +z[i]</a:t>
            </a:r>
            <a:r>
              <a:rPr lang="en-US" baseline="30000" dirty="0"/>
              <a:t>2</a:t>
            </a:r>
            <a:r>
              <a:rPr lang="en-US" dirty="0"/>
              <a:t>; </a:t>
            </a:r>
            <a:r>
              <a:rPr lang="en-US" dirty="0" err="1"/>
              <a:t>sqrt</a:t>
            </a:r>
            <a:r>
              <a:rPr lang="en-US" dirty="0"/>
              <a:t>; </a:t>
            </a:r>
            <a:r>
              <a:rPr lang="en-US" dirty="0" err="1"/>
              <a:t>res[i</a:t>
            </a:r>
            <a:r>
              <a:rPr lang="en-US" dirty="0"/>
              <a:t>]</a:t>
            </a:r>
            <a:endParaRPr lang="en-US" baseline="30000" dirty="0"/>
          </a:p>
          <a:p>
            <a:r>
              <a:rPr lang="en-US" dirty="0">
                <a:solidFill>
                  <a:srgbClr val="FF6600"/>
                </a:solidFill>
              </a:rPr>
              <a:t>What resources would it take to achieve each II by resource bound?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95400" y="4876800"/>
          <a:ext cx="609599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 Day 26, </a:t>
            </a:r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Schedule for II=3 (work back from res store)</a:t>
            </a:r>
          </a:p>
          <a:p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++; </a:t>
            </a:r>
            <a:r>
              <a:rPr lang="en-US" dirty="0" err="1"/>
              <a:t>yptr</a:t>
            </a:r>
            <a:r>
              <a:rPr lang="en-US" dirty="0"/>
              <a:t>++; </a:t>
            </a:r>
            <a:r>
              <a:rPr lang="en-US" dirty="0" err="1"/>
              <a:t>zptr</a:t>
            </a:r>
            <a:r>
              <a:rPr lang="en-US" dirty="0"/>
              <a:t>++; </a:t>
            </a:r>
            <a:r>
              <a:rPr lang="en-US" dirty="0" err="1"/>
              <a:t>ld</a:t>
            </a:r>
            <a:r>
              <a:rPr lang="en-US" dirty="0"/>
              <a:t> x; </a:t>
            </a:r>
            <a:r>
              <a:rPr lang="en-US" dirty="0" err="1"/>
              <a:t>ldy</a:t>
            </a:r>
            <a:r>
              <a:rPr lang="en-US" dirty="0"/>
              <a:t>; </a:t>
            </a:r>
            <a:r>
              <a:rPr lang="en-US" dirty="0" err="1"/>
              <a:t>ldz</a:t>
            </a:r>
            <a:r>
              <a:rPr lang="en-US" dirty="0"/>
              <a:t>; x[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y[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z[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x[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+y[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+z[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sqrt; res[</a:t>
            </a:r>
            <a:r>
              <a:rPr lang="en-US" dirty="0" err="1"/>
              <a:t>i</a:t>
            </a:r>
            <a:r>
              <a:rPr lang="en-US" dirty="0"/>
              <a:t>]</a:t>
            </a:r>
            <a:endParaRPr lang="en-US" baseline="30000" dirty="0"/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6F3FB609-01F2-3646-9BB8-4E78EC8E24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8522880"/>
              </p:ext>
            </p:extLst>
          </p:nvPr>
        </p:nvGraphicFramePr>
        <p:xfrm>
          <a:off x="685800" y="43434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II=3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736587"/>
              </p:ext>
            </p:extLst>
          </p:nvPr>
        </p:nvGraphicFramePr>
        <p:xfrm>
          <a:off x="685800" y="17526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xptr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</a:t>
                      </a:r>
                      <a:r>
                        <a:rPr lang="en-US" baseline="0" dirty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yptr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sqrt0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x+y1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zptr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444168"/>
              </p:ext>
            </p:extLst>
          </p:nvPr>
        </p:nvGraphicFramePr>
        <p:xfrm>
          <a:off x="5257800" y="3429000"/>
          <a:ext cx="2819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, </a:t>
                      </a:r>
                      <a:r>
                        <a:rPr lang="en-US" baseline="0" dirty="0">
                          <a:sym typeface="Wingdings"/>
                        </a:rPr>
                        <a:t>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, </a:t>
                      </a:r>
                      <a:r>
                        <a:rPr lang="en-US" baseline="0" dirty="0">
                          <a:sym typeface="Wingdings"/>
                        </a:rPr>
                        <a:t>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II=2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Cyc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x+y1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sqrt0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257800" y="3429000"/>
          <a:ext cx="2819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II=1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211097"/>
              </p:ext>
            </p:extLst>
          </p:nvPr>
        </p:nvGraphicFramePr>
        <p:xfrm>
          <a:off x="-3048" y="1389888"/>
          <a:ext cx="8766048" cy="105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55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98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181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4165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y</a:t>
                      </a:r>
                      <a:r>
                        <a:rPr lang="en-US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z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</a:t>
                      </a:r>
                    </a:p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xyz1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257800" y="3429000"/>
          <a:ext cx="2819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286000"/>
            <a:ext cx="8763000" cy="4114800"/>
          </a:xfrm>
        </p:spPr>
        <p:txBody>
          <a:bodyPr/>
          <a:lstStyle/>
          <a:p>
            <a:r>
              <a:rPr lang="en-US" dirty="0"/>
              <a:t>Observe</a:t>
            </a:r>
          </a:p>
          <a:p>
            <a:pPr lvl="1"/>
            <a:r>
              <a:rPr lang="en-US" dirty="0"/>
              <a:t>For cases without loop dependencies,</a:t>
            </a:r>
          </a:p>
          <a:p>
            <a:pPr lvl="1"/>
            <a:r>
              <a:rPr lang="en-US" dirty="0"/>
              <a:t>if willing to mix any number of loop instances,</a:t>
            </a:r>
          </a:p>
          <a:p>
            <a:pPr lvl="1"/>
            <a:r>
              <a:rPr lang="en-US" dirty="0"/>
              <a:t>can achieve resource bound</a:t>
            </a:r>
          </a:p>
          <a:p>
            <a:r>
              <a:rPr lang="en-US" dirty="0"/>
              <a:t>May require more registers to hold state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Registers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763000" cy="4114800"/>
          </a:xfrm>
        </p:spPr>
        <p:txBody>
          <a:bodyPr/>
          <a:lstStyle/>
          <a:p>
            <a:r>
              <a:rPr lang="en-US" dirty="0"/>
              <a:t>May require more registers to hold state</a:t>
            </a:r>
          </a:p>
          <a:p>
            <a:pPr lvl="1"/>
            <a:r>
              <a:rPr lang="en-US" dirty="0"/>
              <a:t>Implement: Y=a*(</a:t>
            </a:r>
            <a:r>
              <a:rPr lang="en-US" dirty="0" err="1"/>
              <a:t>b+c</a:t>
            </a:r>
            <a:r>
              <a:rPr lang="en-US" dirty="0"/>
              <a:t>*(</a:t>
            </a:r>
            <a:r>
              <a:rPr lang="en-US" dirty="0" err="1"/>
              <a:t>d+e</a:t>
            </a:r>
            <a:r>
              <a:rPr lang="en-US" dirty="0"/>
              <a:t>))  </a:t>
            </a:r>
          </a:p>
          <a:p>
            <a:pPr marL="457200" lvl="1" indent="0">
              <a:buNone/>
            </a:pPr>
            <a:r>
              <a:rPr lang="en-US" dirty="0"/>
              <a:t>        r1=</a:t>
            </a:r>
            <a:r>
              <a:rPr lang="en-US" dirty="0" err="1"/>
              <a:t>d+e</a:t>
            </a:r>
            <a:r>
              <a:rPr lang="en-US" dirty="0"/>
              <a:t>; r1=c*r1; r1=b+r1; r1=a*r1;</a:t>
            </a:r>
          </a:p>
          <a:p>
            <a:pPr marL="457200" lvl="1" indent="0">
              <a:buNone/>
            </a:pPr>
            <a:r>
              <a:rPr lang="en-US" dirty="0"/>
              <a:t>        r1=a*r2; r2=b+r3; r3=c*r4; r4=</a:t>
            </a:r>
            <a:r>
              <a:rPr lang="en-US" dirty="0" err="1"/>
              <a:t>d+e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351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to Day 26</a:t>
            </a:r>
            <a:br>
              <a:rPr lang="en-US" dirty="0"/>
            </a:br>
            <a:r>
              <a:rPr lang="en-US" dirty="0"/>
              <a:t>(no software pipelining)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[for </a:t>
            </a:r>
            <a:r>
              <a:rPr lang="en-US" dirty="0" err="1"/>
              <a:t>preclass</a:t>
            </a:r>
            <a:r>
              <a:rPr lang="en-US" dirty="0"/>
              <a:t> 4]</a:t>
            </a:r>
          </a:p>
          <a:p>
            <a:r>
              <a:rPr lang="en-US" dirty="0"/>
              <a:t>One of each operator: II=8</a:t>
            </a:r>
          </a:p>
          <a:p>
            <a:pPr lvl="1"/>
            <a:r>
              <a:rPr lang="en-US" dirty="0">
                <a:solidFill>
                  <a:srgbClr val="BF00FA"/>
                </a:solidFill>
              </a:rPr>
              <a:t>Software pipelined 3</a:t>
            </a:r>
          </a:p>
          <a:p>
            <a:r>
              <a:rPr lang="en-US" dirty="0"/>
              <a:t>Latency lower bound (roughly II=1 hardware here)</a:t>
            </a:r>
          </a:p>
          <a:p>
            <a:pPr lvl="1"/>
            <a:r>
              <a:rPr lang="en-US" dirty="0"/>
              <a:t>II=7</a:t>
            </a:r>
          </a:p>
          <a:p>
            <a:pPr lvl="1"/>
            <a:r>
              <a:rPr lang="en-US" dirty="0"/>
              <a:t>II=2.5 for unroll 4 iterations (10 cycles)</a:t>
            </a:r>
          </a:p>
          <a:p>
            <a:pPr lvl="1"/>
            <a:r>
              <a:rPr lang="en-US" dirty="0">
                <a:solidFill>
                  <a:srgbClr val="BF00FA"/>
                </a:solidFill>
              </a:rPr>
              <a:t>Software pipelined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524FED-108A-BD4B-94F4-C82DC72BC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Cyclic: Loop Dependencies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6B4C9AE-7EAF-374D-8E79-D654FB997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F1B90-D5AA-F848-9078-01D40A84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42254-EE62-914D-A200-1B1EED6E0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47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41471-3D43-E842-9D0E-12E15EF17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w/ Loop Dependency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EC749-B624-1A41-AB11-C39ADB7A6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marL="457200" lvl="1" indent="0">
              <a:buNone/>
            </a:pPr>
            <a:r>
              <a:rPr lang="en-US" dirty="0"/>
              <a:t>s[</a:t>
            </a:r>
            <a:r>
              <a:rPr lang="en-US" dirty="0" err="1"/>
              <a:t>i</a:t>
            </a:r>
            <a:r>
              <a:rPr lang="en-US" dirty="0"/>
              <a:t>]=t[(s[i-1]+x[</a:t>
            </a:r>
            <a:r>
              <a:rPr lang="en-US" dirty="0" err="1"/>
              <a:t>i</a:t>
            </a:r>
            <a:r>
              <a:rPr lang="en-US" dirty="0"/>
              <a:t>]*x[</a:t>
            </a:r>
            <a:r>
              <a:rPr lang="en-US" dirty="0" err="1"/>
              <a:t>i</a:t>
            </a:r>
            <a:r>
              <a:rPr lang="en-US" dirty="0"/>
              <a:t>]+y[</a:t>
            </a:r>
            <a:r>
              <a:rPr lang="en-US" dirty="0" err="1"/>
              <a:t>i</a:t>
            </a:r>
            <a:r>
              <a:rPr lang="en-US" dirty="0"/>
              <a:t>]*y[</a:t>
            </a:r>
            <a:r>
              <a:rPr lang="en-US" dirty="0" err="1"/>
              <a:t>i</a:t>
            </a:r>
            <a:r>
              <a:rPr lang="en-US" dirty="0"/>
              <a:t>])%p)];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Assume +,*,</a:t>
            </a:r>
            <a:r>
              <a:rPr lang="en-US" dirty="0" err="1"/>
              <a:t>ld,st</a:t>
            </a:r>
            <a:r>
              <a:rPr lang="en-US" dirty="0"/>
              <a:t>,% single cycle</a:t>
            </a:r>
          </a:p>
          <a:p>
            <a:r>
              <a:rPr lang="en-US" dirty="0">
                <a:solidFill>
                  <a:srgbClr val="FF6600"/>
                </a:solidFill>
              </a:rPr>
              <a:t>latency bound for loop body?</a:t>
            </a:r>
          </a:p>
          <a:p>
            <a:r>
              <a:rPr lang="en-US" dirty="0">
                <a:solidFill>
                  <a:srgbClr val="FF6600"/>
                </a:solidFill>
              </a:rPr>
              <a:t>cycle bound for loop?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1A1AE-5836-7442-9058-5F81F5659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37C35A-3D70-D145-9262-7300DE44D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15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Software Pipelining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1: Idea, Steady-state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2: Prologue, Epilogue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3: Acyclic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4: Loop Dependencies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BF83EB4E-7E22-C244-A9CA-BB7893D00C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0250" y="2025650"/>
            <a:ext cx="2603500" cy="4025900"/>
          </a:xfrm>
        </p:spPr>
      </p:pic>
    </p:spTree>
    <p:extLst>
      <p:ext uri="{BB962C8B-B14F-4D97-AF65-F5344CB8AC3E}">
        <p14:creationId xmlns:p14="http://schemas.microsoft.com/office/powerpoint/2010/main" val="16498129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26967-A054-E242-862C-54403C50DB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Resources to support cycle bound: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Adders (for increment and add)?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Load units?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B6B6E0-0202-994A-A8AA-90626F5235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10">
            <a:extLst>
              <a:ext uri="{FF2B5EF4-FFF2-40B4-BE49-F238E27FC236}">
                <a16:creationId xmlns:a16="http://schemas.microsoft.com/office/drawing/2014/main" id="{0A0B141F-9A0A-F047-85E2-99708AD11F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19200" y="1981200"/>
            <a:ext cx="26035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973761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AACA7E08-3710-EE4D-8119-99D276091AA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51450" y="2025650"/>
            <a:ext cx="2603500" cy="4025900"/>
          </a:xfr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8D62DA8-0844-D044-8E29-7DE39A14ABE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" name="Content Placeholder 10">
            <a:extLst>
              <a:ext uri="{FF2B5EF4-FFF2-40B4-BE49-F238E27FC236}">
                <a16:creationId xmlns:a16="http://schemas.microsoft.com/office/drawing/2014/main" id="{6ADD1F5B-C20B-8145-A90C-70D16A98BD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289050" y="2025650"/>
            <a:ext cx="26035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450515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493907A-59D0-7B46-AB4F-8EB376275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919930"/>
              </p:ext>
            </p:extLst>
          </p:nvPr>
        </p:nvGraphicFramePr>
        <p:xfrm>
          <a:off x="76200" y="4363721"/>
          <a:ext cx="6095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393011202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28739877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5584143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7426274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571704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2926661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9363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60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815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54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353102"/>
                  </a:ext>
                </a:extLst>
              </a:tr>
            </a:tbl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DA3E67-C0F0-C54B-8FF3-80613F0B2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Schedule</a:t>
            </a:r>
          </a:p>
        </p:txBody>
      </p:sp>
      <p:pic>
        <p:nvPicPr>
          <p:cNvPr id="10" name="Content Placeholder 12">
            <a:extLst>
              <a:ext uri="{FF2B5EF4-FFF2-40B4-BE49-F238E27FC236}">
                <a16:creationId xmlns:a16="http://schemas.microsoft.com/office/drawing/2014/main" id="{0DE4E2A7-CF8D-F94B-A225-654DA05D6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1276" y="2070100"/>
            <a:ext cx="2603500" cy="402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8168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493907A-59D0-7B46-AB4F-8EB376275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919772"/>
              </p:ext>
            </p:extLst>
          </p:nvPr>
        </p:nvGraphicFramePr>
        <p:xfrm>
          <a:off x="76200" y="4363721"/>
          <a:ext cx="6095999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393011202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28739877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5584143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7426274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571704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2926661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9363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60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Xptr</a:t>
                      </a:r>
                      <a:r>
                        <a:rPr lang="en-US" dirty="0"/>
                        <a:t>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sprev0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S[-1]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815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Yptr+2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sptr</a:t>
                      </a:r>
                      <a:r>
                        <a:rPr lang="en-US" dirty="0"/>
                        <a:t>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54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/>
                        <a:t>2+</a:t>
                      </a:r>
                      <a:r>
                        <a:rPr lang="en-US" dirty="0"/>
                        <a:t>Y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353102"/>
                  </a:ext>
                </a:extLst>
              </a:tr>
            </a:tbl>
          </a:graphicData>
        </a:graphic>
      </p:graphicFrame>
      <p:pic>
        <p:nvPicPr>
          <p:cNvPr id="9" name="Content Placeholder 12">
            <a:extLst>
              <a:ext uri="{FF2B5EF4-FFF2-40B4-BE49-F238E27FC236}">
                <a16:creationId xmlns:a16="http://schemas.microsoft.com/office/drawing/2014/main" id="{938218A0-45F7-4C40-8503-64F9D0A66F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1276" y="2070100"/>
            <a:ext cx="2603500" cy="402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9211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37676-54C0-9048-889F-1ADEF9C6B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 with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7C94B-9BC6-C843-A08E-298FDE71C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Loops with dependencies</a:t>
            </a:r>
          </a:p>
          <a:p>
            <a:pPr lvl="1"/>
            <a:r>
              <a:rPr lang="en-US" dirty="0"/>
              <a:t>Limited by cycle bound</a:t>
            </a:r>
          </a:p>
          <a:p>
            <a:pPr lvl="1"/>
            <a:r>
              <a:rPr lang="en-US" dirty="0"/>
              <a:t>Cycles=max(</a:t>
            </a:r>
            <a:r>
              <a:rPr lang="en-US" dirty="0" err="1"/>
              <a:t>II</a:t>
            </a:r>
            <a:r>
              <a:rPr lang="en-US" baseline="-25000" dirty="0" err="1"/>
              <a:t>cycle_bound</a:t>
            </a:r>
            <a:r>
              <a:rPr lang="en-US" dirty="0" err="1"/>
              <a:t>,RB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(another example: Fall 2018 final, Question 2)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1C868-2960-F64B-A076-A48A05162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448780-2AFC-FA4B-A6FC-310EF7D38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375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464" y="228600"/>
            <a:ext cx="7772400" cy="1143000"/>
          </a:xfrm>
        </p:spPr>
        <p:txBody>
          <a:bodyPr/>
          <a:lstStyle/>
          <a:p>
            <a:r>
              <a:rPr lang="en-US" dirty="0"/>
              <a:t>Lessons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4114800"/>
          </a:xfrm>
        </p:spPr>
        <p:txBody>
          <a:bodyPr/>
          <a:lstStyle/>
          <a:p>
            <a:r>
              <a:rPr lang="en-US" dirty="0"/>
              <a:t>VLIW provides rich area-time tradeoffs</a:t>
            </a:r>
          </a:p>
          <a:p>
            <a:endParaRPr lang="en-US" dirty="0"/>
          </a:p>
          <a:p>
            <a:r>
              <a:rPr lang="en-US" dirty="0"/>
              <a:t>Pipelining not just for hardware</a:t>
            </a:r>
          </a:p>
          <a:p>
            <a:pPr lvl="1"/>
            <a:r>
              <a:rPr lang="en-US" dirty="0"/>
              <a:t>Already seen for coarse operation pipelining, even with processors</a:t>
            </a:r>
          </a:p>
          <a:p>
            <a:pPr lvl="2"/>
            <a:r>
              <a:rPr lang="en-US" dirty="0"/>
              <a:t>Process- or thread-level parallelism</a:t>
            </a:r>
          </a:p>
          <a:p>
            <a:pPr lvl="1"/>
            <a:r>
              <a:rPr lang="en-US" dirty="0"/>
              <a:t>Saw for Compute/Communicate overlap</a:t>
            </a:r>
          </a:p>
          <a:p>
            <a:pPr lvl="2"/>
            <a:r>
              <a:rPr lang="en-US" dirty="0" err="1"/>
              <a:t>async</a:t>
            </a:r>
            <a:r>
              <a:rPr lang="en-US" dirty="0"/>
              <a:t> / wait</a:t>
            </a:r>
          </a:p>
          <a:p>
            <a:pPr lvl="1"/>
            <a:r>
              <a:rPr lang="en-US" dirty="0"/>
              <a:t>Now see for ILP (instruction-level parallelism)</a:t>
            </a:r>
          </a:p>
          <a:p>
            <a:pPr lvl="1"/>
            <a:r>
              <a:rPr lang="en-US" dirty="0"/>
              <a:t>Necessary to achieve II &lt; Latency Bound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/>
              <a:t>Good compiler should do this for you</a:t>
            </a:r>
          </a:p>
          <a:p>
            <a:r>
              <a:rPr lang="en-US" dirty="0"/>
              <a:t>Worth understanding to reason about II should achieve</a:t>
            </a:r>
          </a:p>
          <a:p>
            <a:r>
              <a:rPr lang="en-US" dirty="0"/>
              <a:t>If compiler not achieving, hint may need to check if there’s a dependency the compiler thinks exists</a:t>
            </a:r>
          </a:p>
          <a:p>
            <a:r>
              <a:rPr lang="en-US" dirty="0"/>
              <a:t>Gives you an idea of how to disambiguate for the compiler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48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419600"/>
          </a:xfrm>
        </p:spPr>
        <p:txBody>
          <a:bodyPr/>
          <a:lstStyle/>
          <a:p>
            <a:r>
              <a:rPr lang="en-US" dirty="0"/>
              <a:t>Pipelining of data processing useful for software scheduled on processors</a:t>
            </a:r>
          </a:p>
          <a:p>
            <a:pPr lvl="1"/>
            <a:r>
              <a:rPr lang="en-US" dirty="0"/>
              <a:t>VLIW (and pipelined, superscalar)</a:t>
            </a:r>
          </a:p>
          <a:p>
            <a:pPr lvl="1"/>
            <a:r>
              <a:rPr lang="en-US" dirty="0"/>
              <a:t>Not just hardware pipelines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49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Feedback</a:t>
            </a:r>
          </a:p>
          <a:p>
            <a:r>
              <a:rPr lang="en-US" dirty="0">
                <a:sym typeface="Wingdings"/>
              </a:rPr>
              <a:t>Final lecture tomorrow</a:t>
            </a:r>
          </a:p>
          <a:p>
            <a:r>
              <a:rPr lang="en-US" dirty="0">
                <a:sym typeface="Wingdings"/>
              </a:rPr>
              <a:t>Project report due tomorrow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Pack computations more tightly by scheduling multiple loop instances </a:t>
            </a:r>
            <a:br>
              <a:rPr lang="en-US" dirty="0"/>
            </a:br>
            <a:r>
              <a:rPr lang="en-US" dirty="0"/>
              <a:t>(loop bodies for multiple indices) together</a:t>
            </a:r>
          </a:p>
          <a:p>
            <a:pPr lvl="1"/>
            <a:r>
              <a:rPr lang="en-US" dirty="0"/>
              <a:t>Exploiting </a:t>
            </a:r>
            <a:r>
              <a:rPr lang="en-US" b="1" dirty="0"/>
              <a:t>pipelining</a:t>
            </a:r>
            <a:r>
              <a:rPr lang="en-US" dirty="0"/>
              <a:t> of computation</a:t>
            </a:r>
          </a:p>
          <a:p>
            <a:pPr lvl="1"/>
            <a:r>
              <a:rPr lang="en-US" dirty="0"/>
              <a:t>II &lt; latency bound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sz="3600" dirty="0">
                <a:solidFill>
                  <a:schemeClr val="accent2"/>
                </a:solidFill>
              </a:rPr>
              <a:t>[Day 26]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 dirty="0"/>
              <a:t>Low utilization of parallel functional units for a single loop body</a:t>
            </a: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/>
        </p:nvGraphicFramePr>
        <p:xfrm>
          <a:off x="762000" y="3276600"/>
          <a:ext cx="7772401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82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Res[i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11FCA-C885-3F44-9CA6-827E06B91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9DEA3-B0DA-CD48-A287-481FC0CEF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Unroll 4 </a:t>
            </a:r>
            <a:r>
              <a:rPr lang="en-US" sz="3600" dirty="0">
                <a:solidFill>
                  <a:srgbClr val="3333CC"/>
                </a:solidFill>
              </a:rPr>
              <a:t>[Day 26]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800009"/>
              </p:ext>
            </p:extLst>
          </p:nvPr>
        </p:nvGraphicFramePr>
        <p:xfrm>
          <a:off x="685800" y="175260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2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80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Observation: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When we pipeline, we use all the resources</a:t>
            </a:r>
          </a:p>
          <a:p>
            <a:r>
              <a:rPr lang="en-US" dirty="0"/>
              <a:t>…but, we don’t operate on a single loop body instance at a time</a:t>
            </a:r>
          </a:p>
          <a:p>
            <a:r>
              <a:rPr lang="en-US" dirty="0"/>
              <a:t>We cannot hit II=1 for VLIW </a:t>
            </a:r>
            <a:br>
              <a:rPr lang="en-US" dirty="0"/>
            </a:br>
            <a:r>
              <a:rPr lang="en-US" dirty="0"/>
              <a:t>schedule of a single loop body because of path latency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47DB49-B2A7-6A4D-8FC0-DFD46825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83691-EF63-B944-9D6E-9A2189BBF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Pipeline not operate on a single loop body instance at a time</a:t>
            </a:r>
          </a:p>
          <a:p>
            <a:r>
              <a:rPr lang="en-US" dirty="0"/>
              <a:t>Assume add is working on a[0]*b[0]</a:t>
            </a:r>
            <a:br>
              <a:rPr lang="en-US" dirty="0"/>
            </a:br>
            <a:r>
              <a:rPr lang="en-US" dirty="0"/>
              <a:t>in same cycle,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 is </a:t>
            </a:r>
            <a:r>
              <a:rPr lang="en-US" dirty="0" err="1">
                <a:solidFill>
                  <a:srgbClr val="FF6600"/>
                </a:solidFill>
              </a:rPr>
              <a:t>a[i</a:t>
            </a:r>
            <a:r>
              <a:rPr lang="en-US" dirty="0">
                <a:solidFill>
                  <a:srgbClr val="FF6600"/>
                </a:solidFill>
              </a:rPr>
              <a:t>]*</a:t>
            </a:r>
            <a:r>
              <a:rPr lang="en-US" dirty="0" err="1">
                <a:solidFill>
                  <a:srgbClr val="FF6600"/>
                </a:solidFill>
              </a:rPr>
              <a:t>b[i</a:t>
            </a:r>
            <a:r>
              <a:rPr lang="en-US" dirty="0">
                <a:solidFill>
                  <a:srgbClr val="FF6600"/>
                </a:solidFill>
              </a:rPr>
              <a:t>]?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 is lookup ld </a:t>
            </a:r>
            <a:r>
              <a:rPr lang="en-US" dirty="0" err="1">
                <a:solidFill>
                  <a:srgbClr val="FF6600"/>
                </a:solidFill>
              </a:rPr>
              <a:t>a[i</a:t>
            </a:r>
            <a:r>
              <a:rPr lang="en-US" dirty="0">
                <a:solidFill>
                  <a:srgbClr val="FF6600"/>
                </a:solidFill>
              </a:rPr>
              <a:t>], </a:t>
            </a:r>
            <a:r>
              <a:rPr lang="en-US" dirty="0" err="1">
                <a:solidFill>
                  <a:srgbClr val="FF6600"/>
                </a:solidFill>
              </a:rPr>
              <a:t>b[i</a:t>
            </a:r>
            <a:r>
              <a:rPr lang="en-US" dirty="0">
                <a:solidFill>
                  <a:srgbClr val="FF6600"/>
                </a:solidFill>
              </a:rPr>
              <a:t>]?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29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06B90-4535-314B-AF47-2371CAC6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B7044-67A7-5B4F-B54D-3E3F9A06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34703</TotalTime>
  <Words>2659</Words>
  <Application>Microsoft Macintosh PowerPoint</Application>
  <PresentationFormat>On-screen Show (4:3)</PresentationFormat>
  <Paragraphs>872</Paragraphs>
  <Slides>49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3" baseType="lpstr">
      <vt:lpstr>Arial</vt:lpstr>
      <vt:lpstr>Times New Roman</vt:lpstr>
      <vt:lpstr>Wingdings</vt:lpstr>
      <vt:lpstr>Blank Presentation</vt:lpstr>
      <vt:lpstr>ESE532: System-on-a-Chip Architecture</vt:lpstr>
      <vt:lpstr>Previously: VLIW [Day 26]</vt:lpstr>
      <vt:lpstr>VLIW</vt:lpstr>
      <vt:lpstr>Today</vt:lpstr>
      <vt:lpstr>Message</vt:lpstr>
      <vt:lpstr>Problem [Day 26]</vt:lpstr>
      <vt:lpstr>Unroll 4 [Day 26]</vt:lpstr>
      <vt:lpstr>Observation: Pipeline</vt:lpstr>
      <vt:lpstr>Preclass 1</vt:lpstr>
      <vt:lpstr>Observation: Unroll</vt:lpstr>
      <vt:lpstr>Observation: Unroll</vt:lpstr>
      <vt:lpstr>Observation: Pipeline</vt:lpstr>
      <vt:lpstr>Observation</vt:lpstr>
      <vt:lpstr>Idea: Software Pipelining</vt:lpstr>
      <vt:lpstr>Pipeline</vt:lpstr>
      <vt:lpstr>Pipeline Rewrite</vt:lpstr>
      <vt:lpstr>Pipeline Rewrite</vt:lpstr>
      <vt:lpstr>Software Pipelined Version</vt:lpstr>
      <vt:lpstr>Schedule Software Pipelined (Preclass 3)</vt:lpstr>
      <vt:lpstr>Schedule Software Pipelined (Preclass 3)</vt:lpstr>
      <vt:lpstr>Prologue, Epilogue</vt:lpstr>
      <vt:lpstr>Prime Pipeline (as in ``Priming the Pump”)</vt:lpstr>
      <vt:lpstr>Prefix</vt:lpstr>
      <vt:lpstr>With Prefix</vt:lpstr>
      <vt:lpstr>Flush Pipeline</vt:lpstr>
      <vt:lpstr>With Suffix</vt:lpstr>
      <vt:lpstr>Full Software Pipelined Loop</vt:lpstr>
      <vt:lpstr>Software Pipeline</vt:lpstr>
      <vt:lpstr>Acyclic</vt:lpstr>
      <vt:lpstr>Preclass 4 Revisit Day 26, Preclass 2</vt:lpstr>
      <vt:lpstr>Revisit Day 26, Preclass 2</vt:lpstr>
      <vt:lpstr>II=3</vt:lpstr>
      <vt:lpstr>II=2</vt:lpstr>
      <vt:lpstr>II=1</vt:lpstr>
      <vt:lpstr>Software Pipelining</vt:lpstr>
      <vt:lpstr>More Registers Example</vt:lpstr>
      <vt:lpstr>Compare to Day 26 (no software pipelining)</vt:lpstr>
      <vt:lpstr>Cyclic: Loop Dependencies</vt:lpstr>
      <vt:lpstr>Example w/ Loop Dependency</vt:lpstr>
      <vt:lpstr>Computational Graph</vt:lpstr>
      <vt:lpstr>Resources?</vt:lpstr>
      <vt:lpstr>Computational Graph</vt:lpstr>
      <vt:lpstr>Computational Graph</vt:lpstr>
      <vt:lpstr>Computational Graph</vt:lpstr>
      <vt:lpstr>Loops with Dependencies</vt:lpstr>
      <vt:lpstr>Lessons</vt:lpstr>
      <vt:lpstr>Automation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179</cp:revision>
  <cp:lastPrinted>2020-12-09T14:59:21Z</cp:lastPrinted>
  <dcterms:created xsi:type="dcterms:W3CDTF">2017-10-18T12:49:09Z</dcterms:created>
  <dcterms:modified xsi:type="dcterms:W3CDTF">2020-12-09T14:59:23Z</dcterms:modified>
</cp:coreProperties>
</file>