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471" r:id="rId22"/>
    <p:sldId id="390" r:id="rId23"/>
    <p:sldId id="420" r:id="rId24"/>
    <p:sldId id="421" r:id="rId25"/>
    <p:sldId id="391" r:id="rId26"/>
    <p:sldId id="422" r:id="rId27"/>
    <p:sldId id="460" r:id="rId28"/>
    <p:sldId id="463" r:id="rId29"/>
    <p:sldId id="472" r:id="rId30"/>
    <p:sldId id="394" r:id="rId31"/>
    <p:sldId id="395" r:id="rId32"/>
    <p:sldId id="447" r:id="rId33"/>
    <p:sldId id="448" r:id="rId34"/>
    <p:sldId id="446" r:id="rId35"/>
    <p:sldId id="404" r:id="rId36"/>
    <p:sldId id="461" r:id="rId37"/>
    <p:sldId id="434" r:id="rId38"/>
    <p:sldId id="473" r:id="rId39"/>
    <p:sldId id="465" r:id="rId40"/>
    <p:sldId id="466" r:id="rId41"/>
    <p:sldId id="467" r:id="rId42"/>
    <p:sldId id="470" r:id="rId43"/>
    <p:sldId id="468" r:id="rId44"/>
    <p:sldId id="469" r:id="rId45"/>
    <p:sldId id="464" r:id="rId46"/>
    <p:sldId id="435" r:id="rId47"/>
    <p:sldId id="450" r:id="rId48"/>
    <p:sldId id="299" r:id="rId49"/>
    <p:sldId id="300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27:  December 9,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14626" y="1832908"/>
            <a:ext cx="23038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prod=la*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lb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la=*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aptr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lb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=*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bptr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aptr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++;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btpr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++;</a:t>
            </a:r>
            <a:endParaRPr lang="en-US" dirty="0">
              <a:solidFill>
                <a:srgbClr val="FF6600"/>
              </a:solidFill>
              <a:latin typeface="+mn-lt"/>
            </a:endParaRP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65105"/>
              </p:ext>
            </p:extLst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Bzneq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Addi</a:t>
                      </a:r>
                      <a:r>
                        <a:rPr lang="en-US" dirty="0"/>
                        <a:t>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Addi</a:t>
                      </a:r>
                      <a:r>
                        <a:rPr lang="en-US" dirty="0"/>
                        <a:t>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r>
                        <a:rPr lang="en-US" dirty="0"/>
                        <a:t> r7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26]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91346D-E7F1-114A-A23A-A99C0C68E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Prologue, Epilogue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C965CF-BD78-3043-AA49-1CC52498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5F95-4A15-2147-84FE-9FF297DD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0CB9-A137-A34F-B03B-ACD6BCD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 state-condition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lb?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Suffix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 // </a:t>
            </a:r>
            <a:r>
              <a:rPr lang="en-US" dirty="0" err="1"/>
              <a:t>nextprod</a:t>
            </a:r>
            <a:r>
              <a:rPr lang="en-US" dirty="0"/>
              <a:t>=la*</a:t>
            </a:r>
            <a:r>
              <a:rPr lang="en-US" dirty="0" err="1"/>
              <a:t>lb</a:t>
            </a:r>
            <a:endParaRPr lang="en-US" dirty="0"/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</a:t>
            </a:r>
            <a:r>
              <a:rPr lang="en-US" dirty="0" err="1"/>
              <a:t>lb</a:t>
            </a:r>
            <a:r>
              <a:rPr lang="en-US" dirty="0"/>
              <a:t>;  // </a:t>
            </a:r>
            <a:r>
              <a:rPr lang="en-US" dirty="0" err="1"/>
              <a:t>c+netprod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Acyclic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66677"/>
              </p:ext>
            </p:extLst>
          </p:nvPr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324934"/>
              </p:ext>
            </p:extLst>
          </p:nvPr>
        </p:nvGraphicFramePr>
        <p:xfrm>
          <a:off x="685800" y="4343400"/>
          <a:ext cx="77724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Ldy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++ 1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Ldz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++ 2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X2+y2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Ldx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++ 2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36587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44168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26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II=1 hardware here)</a:t>
            </a:r>
          </a:p>
          <a:p>
            <a:pPr lvl="1"/>
            <a:r>
              <a:rPr lang="en-US" dirty="0"/>
              <a:t>II=7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Cyclic: Loop Dependencies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471-3D43-E842-9D0E-12E15EF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w/ Loop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C749-B624-1A41-AB11-C39ADB7A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Assume +,*,</a:t>
            </a:r>
            <a:r>
              <a:rPr lang="en-US" dirty="0" err="1"/>
              <a:t>ld,st</a:t>
            </a:r>
            <a:r>
              <a:rPr lang="en-US" dirty="0"/>
              <a:t>,% single cycle</a:t>
            </a:r>
          </a:p>
          <a:p>
            <a:r>
              <a:rPr lang="en-US" dirty="0">
                <a:solidFill>
                  <a:srgbClr val="FF6600"/>
                </a:solidFill>
              </a:rPr>
              <a:t>latency bound for loop body?</a:t>
            </a:r>
          </a:p>
          <a:p>
            <a:r>
              <a:rPr lang="en-US" dirty="0">
                <a:solidFill>
                  <a:srgbClr val="FF6600"/>
                </a:solidFill>
              </a:rPr>
              <a:t>cycle bound for loop?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1A1AE-5836-7442-9058-5F81F565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7C35A-3D70-D145-9262-7300DE44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Idea, Steady-state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Prologue, Epilogue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Acyclic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Loop Dependencies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83EB4E-7E22-C244-A9CA-BB7893D00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92800" y="1878076"/>
            <a:ext cx="2603500" cy="4025900"/>
          </a:xfr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4875EE7-350C-B74E-94A3-D1B2390EC5E9}"/>
              </a:ext>
            </a:extLst>
          </p:cNvPr>
          <p:cNvSpPr txBox="1">
            <a:spLocks/>
          </p:cNvSpPr>
          <p:nvPr/>
        </p:nvSpPr>
        <p:spPr bwMode="auto">
          <a:xfrm>
            <a:off x="76200" y="274624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for (</a:t>
            </a:r>
            <a:r>
              <a:rPr lang="en-US" kern="0" dirty="0" err="1"/>
              <a:t>i</a:t>
            </a:r>
            <a:r>
              <a:rPr lang="en-US" kern="0" dirty="0"/>
              <a:t>=0;i&lt;</a:t>
            </a:r>
            <a:r>
              <a:rPr lang="en-US" kern="0" dirty="0" err="1"/>
              <a:t>MAX;i</a:t>
            </a:r>
            <a:r>
              <a:rPr lang="en-US" kern="0" dirty="0"/>
              <a:t>++)</a:t>
            </a:r>
          </a:p>
          <a:p>
            <a:pPr marL="457200" lvl="1" indent="0">
              <a:buFontTx/>
              <a:buNone/>
            </a:pPr>
            <a:r>
              <a:rPr lang="en-US" kern="0" dirty="0"/>
              <a:t>s[</a:t>
            </a:r>
            <a:r>
              <a:rPr lang="en-US" kern="0" dirty="0" err="1"/>
              <a:t>i</a:t>
            </a:r>
            <a:r>
              <a:rPr lang="en-US" kern="0" dirty="0"/>
              <a:t>]=t[(s[i-1]+x[</a:t>
            </a:r>
            <a:r>
              <a:rPr lang="en-US" kern="0" dirty="0" err="1"/>
              <a:t>i</a:t>
            </a:r>
            <a:r>
              <a:rPr lang="en-US" kern="0" dirty="0"/>
              <a:t>]*x[</a:t>
            </a:r>
            <a:r>
              <a:rPr lang="en-US" kern="0" dirty="0" err="1"/>
              <a:t>i</a:t>
            </a:r>
            <a:r>
              <a:rPr lang="en-US" kern="0" dirty="0"/>
              <a:t>]+y[</a:t>
            </a:r>
            <a:r>
              <a:rPr lang="en-US" kern="0" dirty="0" err="1"/>
              <a:t>i</a:t>
            </a:r>
            <a:r>
              <a:rPr lang="en-US" kern="0" dirty="0"/>
              <a:t>]*y[</a:t>
            </a:r>
            <a:r>
              <a:rPr lang="en-US" kern="0" dirty="0" err="1"/>
              <a:t>i</a:t>
            </a:r>
            <a:r>
              <a:rPr lang="en-US" kern="0" dirty="0"/>
              <a:t>])%p)];</a:t>
            </a:r>
          </a:p>
          <a:p>
            <a:pPr marL="457200" lvl="1" indent="0">
              <a:buFontTx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49812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6967-A054-E242-862C-54403C50D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to support cycle bound: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Adders (for increment and add)?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Load units?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6B6E0-0202-994A-A8AA-90626F523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0A0B141F-9A0A-F047-85E2-99708AD11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98120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7376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ACA7E08-3710-EE4D-8119-99D276091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1450" y="2025650"/>
            <a:ext cx="2603500" cy="4025900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D62DA8-0844-D044-8E29-7DE39A14A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0">
            <a:extLst>
              <a:ext uri="{FF2B5EF4-FFF2-40B4-BE49-F238E27FC236}">
                <a16:creationId xmlns:a16="http://schemas.microsoft.com/office/drawing/2014/main" id="{6ADD1F5B-C20B-8145-A90C-70D16A98B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9050" y="202565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5051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3525"/>
              </p:ext>
            </p:extLst>
          </p:nvPr>
        </p:nvGraphicFramePr>
        <p:xfrm>
          <a:off x="76200" y="4363721"/>
          <a:ext cx="6095999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sprev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 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++ 0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Sprev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 y2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Sprev</a:t>
                      </a:r>
                      <a:r>
                        <a:rPr lang="en-US" dirty="0"/>
                        <a:t> 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DA3E67-C0F0-C54B-8FF3-80613F0B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0DE4E2A7-CF8D-F94B-A225-654DA05D6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16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19772"/>
              </p:ext>
            </p:extLst>
          </p:nvPr>
        </p:nvGraphicFramePr>
        <p:xfrm>
          <a:off x="76200" y="4363721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sprev0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Yptr+2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2+</a:t>
                      </a:r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938218A0-45F7-4C40-8503-64F9D0A6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21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76-54C0-9048-889F-1ADEF9C6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C94B-9BC6-C843-A08E-298FDE71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  <a:p>
            <a:pPr lvl="1"/>
            <a:r>
              <a:rPr lang="en-US" dirty="0"/>
              <a:t>Limited by cycle bound</a:t>
            </a:r>
          </a:p>
          <a:p>
            <a:pPr lvl="1"/>
            <a:r>
              <a:rPr lang="en-US" dirty="0"/>
              <a:t>Cycles=max(</a:t>
            </a:r>
            <a:r>
              <a:rPr lang="en-US" dirty="0" err="1"/>
              <a:t>II</a:t>
            </a:r>
            <a:r>
              <a:rPr lang="en-US" baseline="-25000" dirty="0" err="1"/>
              <a:t>cycle_bound</a:t>
            </a:r>
            <a:r>
              <a:rPr lang="en-US" dirty="0" err="1"/>
              <a:t>,RB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(another example: Fall 2018 final, Question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C868-2960-F64B-A076-A48A051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8780-2AFC-FA4B-A6FC-310EF7D3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async</a:t>
            </a:r>
            <a:r>
              <a:rPr lang="en-US" dirty="0"/>
              <a:t> / wait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</a:t>
            </a:r>
          </a:p>
          <a:p>
            <a:r>
              <a:rPr lang="en-US" dirty="0">
                <a:sym typeface="Wingdings"/>
              </a:rPr>
              <a:t>Final lecture tomorrow</a:t>
            </a:r>
          </a:p>
          <a:p>
            <a:r>
              <a:rPr lang="en-US" dirty="0">
                <a:sym typeface="Wingdings"/>
              </a:rPr>
              <a:t>Project report due tomorrow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26]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26]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pipeline, we use all the resources</a:t>
            </a:r>
          </a:p>
          <a:p>
            <a:r>
              <a:rPr lang="en-US" dirty="0"/>
              <a:t>…but,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34826</TotalTime>
  <Words>2818</Words>
  <Application>Microsoft Macintosh PowerPoint</Application>
  <PresentationFormat>On-screen Show (4:3)</PresentationFormat>
  <Paragraphs>923</Paragraphs>
  <Slides>49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Times New Roman</vt:lpstr>
      <vt:lpstr>Wingdings</vt:lpstr>
      <vt:lpstr>Blank Presentation</vt:lpstr>
      <vt:lpstr>ESE532: System-on-a-Chip Architecture</vt:lpstr>
      <vt:lpstr>Previously: VLIW [Day 26]</vt:lpstr>
      <vt:lpstr>VLIW</vt:lpstr>
      <vt:lpstr>Today</vt:lpstr>
      <vt:lpstr>Message</vt:lpstr>
      <vt:lpstr>Problem [Day 26]</vt:lpstr>
      <vt:lpstr>Unroll 4 [Day 26]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Prologue, Epilogue</vt:lpstr>
      <vt:lpstr>Prime Pipeline (as in ``Priming the Pump”)</vt:lpstr>
      <vt:lpstr>Prefix</vt:lpstr>
      <vt:lpstr>With Prefix</vt:lpstr>
      <vt:lpstr>Flush Pipeline</vt:lpstr>
      <vt:lpstr>With Suffix</vt:lpstr>
      <vt:lpstr>Full Software Pipelined Loop</vt:lpstr>
      <vt:lpstr>Software Pipeline</vt:lpstr>
      <vt:lpstr>Acyclic</vt:lpstr>
      <vt:lpstr>Preclass 4 Revisit Day 26, Preclass 2</vt:lpstr>
      <vt:lpstr>Revisit Day 26, Preclass 2</vt:lpstr>
      <vt:lpstr>II=3</vt:lpstr>
      <vt:lpstr>II=2</vt:lpstr>
      <vt:lpstr>II=1</vt:lpstr>
      <vt:lpstr>Software Pipelining</vt:lpstr>
      <vt:lpstr>More Registers Example</vt:lpstr>
      <vt:lpstr>Compare to Day 26 (no software pipelining)</vt:lpstr>
      <vt:lpstr>Cyclic: Loop Dependencies</vt:lpstr>
      <vt:lpstr>Example w/ Loop Dependency</vt:lpstr>
      <vt:lpstr>Computational Graph</vt:lpstr>
      <vt:lpstr>Resources?</vt:lpstr>
      <vt:lpstr>Computational Graph</vt:lpstr>
      <vt:lpstr>Computational Graph</vt:lpstr>
      <vt:lpstr>Computational Graph</vt:lpstr>
      <vt:lpstr>Loops with Dependencies</vt:lpstr>
      <vt:lpstr>Lessons</vt:lpstr>
      <vt:lpstr>Automation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184</cp:revision>
  <cp:lastPrinted>2020-12-09T14:59:21Z</cp:lastPrinted>
  <dcterms:created xsi:type="dcterms:W3CDTF">2017-10-18T12:49:09Z</dcterms:created>
  <dcterms:modified xsi:type="dcterms:W3CDTF">2020-12-09T17:01:47Z</dcterms:modified>
</cp:coreProperties>
</file>