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407" r:id="rId3"/>
    <p:sldId id="320" r:id="rId4"/>
    <p:sldId id="411" r:id="rId5"/>
    <p:sldId id="412" r:id="rId6"/>
    <p:sldId id="413" r:id="rId7"/>
    <p:sldId id="422" r:id="rId8"/>
    <p:sldId id="424" r:id="rId9"/>
    <p:sldId id="423" r:id="rId10"/>
    <p:sldId id="414" r:id="rId11"/>
    <p:sldId id="415" r:id="rId12"/>
    <p:sldId id="416" r:id="rId13"/>
    <p:sldId id="425" r:id="rId14"/>
    <p:sldId id="426" r:id="rId15"/>
    <p:sldId id="437" r:id="rId16"/>
    <p:sldId id="435" r:id="rId17"/>
    <p:sldId id="438" r:id="rId18"/>
    <p:sldId id="440" r:id="rId19"/>
    <p:sldId id="439" r:id="rId20"/>
    <p:sldId id="442" r:id="rId21"/>
    <p:sldId id="427" r:id="rId22"/>
    <p:sldId id="441" r:id="rId23"/>
    <p:sldId id="443" r:id="rId24"/>
    <p:sldId id="428" r:id="rId25"/>
    <p:sldId id="429" r:id="rId26"/>
    <p:sldId id="445" r:id="rId27"/>
    <p:sldId id="430" r:id="rId28"/>
    <p:sldId id="446" r:id="rId29"/>
    <p:sldId id="447" r:id="rId30"/>
    <p:sldId id="431" r:id="rId31"/>
    <p:sldId id="448" r:id="rId32"/>
    <p:sldId id="467" r:id="rId33"/>
    <p:sldId id="433" r:id="rId34"/>
    <p:sldId id="470" r:id="rId35"/>
    <p:sldId id="471" r:id="rId36"/>
    <p:sldId id="472" r:id="rId37"/>
    <p:sldId id="449" r:id="rId38"/>
    <p:sldId id="468" r:id="rId39"/>
    <p:sldId id="469" r:id="rId40"/>
    <p:sldId id="432" r:id="rId41"/>
    <p:sldId id="474" r:id="rId42"/>
    <p:sldId id="451" r:id="rId43"/>
    <p:sldId id="452" r:id="rId44"/>
    <p:sldId id="453" r:id="rId45"/>
    <p:sldId id="454" r:id="rId46"/>
    <p:sldId id="455" r:id="rId47"/>
    <p:sldId id="434" r:id="rId48"/>
    <p:sldId id="436" r:id="rId49"/>
    <p:sldId id="456" r:id="rId50"/>
    <p:sldId id="457" r:id="rId51"/>
    <p:sldId id="473" r:id="rId52"/>
    <p:sldId id="418" r:id="rId53"/>
    <p:sldId id="417" r:id="rId54"/>
    <p:sldId id="409" r:id="rId55"/>
    <p:sldId id="419" r:id="rId56"/>
    <p:sldId id="420" r:id="rId57"/>
    <p:sldId id="410" r:id="rId58"/>
    <p:sldId id="408" r:id="rId59"/>
    <p:sldId id="45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Simple Story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50AAD-23B3-D54C-94A0-1A6B9B6B70D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tif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tif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28:  December 10, 2020</a:t>
            </a:r>
            <a:endParaRPr lang="en-US" dirty="0"/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Wrapup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872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772400" cy="4114800"/>
          </a:xfrm>
        </p:spPr>
        <p:txBody>
          <a:bodyPr/>
          <a:lstStyle/>
          <a:p>
            <a:r>
              <a:rPr lang="en-US" dirty="0"/>
              <a:t>Like midterm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Open book, notes</a:t>
            </a:r>
          </a:p>
          <a:p>
            <a:pPr lvl="1"/>
            <a:r>
              <a:rPr lang="en-US" dirty="0"/>
              <a:t>Calculators allowed (encouraged)</a:t>
            </a:r>
          </a:p>
          <a:p>
            <a:r>
              <a:rPr lang="en-US" dirty="0"/>
              <a:t>Previous years final and solutions</a:t>
            </a:r>
          </a:p>
          <a:p>
            <a:pPr lvl="1"/>
            <a:r>
              <a:rPr lang="en-US" dirty="0"/>
              <a:t>Linked to Fall 2019, Fall 2018, Fall 2017 syllabus (Spring 2017)</a:t>
            </a:r>
          </a:p>
          <a:p>
            <a:r>
              <a:rPr lang="en-US" dirty="0">
                <a:sym typeface="Wingdings"/>
              </a:rPr>
              <a:t>Friday, December 18</a:t>
            </a:r>
          </a:p>
          <a:p>
            <a:pPr lvl="1"/>
            <a:r>
              <a:rPr lang="en-US" dirty="0"/>
              <a:t>Any time in 24 hour window</a:t>
            </a:r>
          </a:p>
          <a:p>
            <a:pPr lvl="1"/>
            <a:r>
              <a:rPr lang="en-US" dirty="0"/>
              <a:t>2 hours (standard final exam period)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requires a collection of operations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Data storage/retrieval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819400"/>
          <a:ext cx="3413579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45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3413579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computations in a programming language, such as C</a:t>
            </a:r>
          </a:p>
          <a:p>
            <a:r>
              <a:rPr lang="en-US" dirty="0"/>
              <a:t>Can execute computation in many different ways</a:t>
            </a:r>
          </a:p>
          <a:p>
            <a:pPr lvl="1"/>
            <a:r>
              <a:rPr lang="en-US" dirty="0"/>
              <a:t>Sequential, parallel, spatial hardware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r>
              <a:rPr lang="en-US" dirty="0"/>
              <a:t>Small memories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Low energy</a:t>
            </a:r>
          </a:p>
          <a:p>
            <a:pPr lvl="1"/>
            <a:r>
              <a:rPr lang="en-US" dirty="0"/>
              <a:t>Not dense </a:t>
            </a:r>
          </a:p>
          <a:p>
            <a:pPr lvl="2"/>
            <a:r>
              <a:rPr lang="en-US" dirty="0"/>
              <a:t>(high area per bit)</a:t>
            </a:r>
          </a:p>
          <a:p>
            <a:r>
              <a:rPr lang="en-US" dirty="0"/>
              <a:t>Large memories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High energy</a:t>
            </a:r>
          </a:p>
          <a:p>
            <a:pPr lvl="1"/>
            <a:r>
              <a:rPr lang="en-US" dirty="0"/>
              <a:t>Dense (less area per bit)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83" y="1905000"/>
            <a:ext cx="3987917" cy="3327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75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8600" y="4191000"/>
          <a:ext cx="8605838" cy="66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76" name="Equation" r:id="rId5" imgW="3048000" imgH="266700" progId="Equation.3">
                  <p:embed/>
                </p:oleObj>
              </mc:Choice>
              <mc:Fallback>
                <p:oleObj name="Equation" r:id="rId5" imgW="3048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8605838" cy="661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77" name="Equation" r:id="rId7" imgW="1790700" imgH="203200" progId="Equation.3">
                  <p:embed/>
                </p:oleObj>
              </mc:Choice>
              <mc:Fallback>
                <p:oleObj name="Equation" r:id="rId7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  <a:p>
            <a:r>
              <a:rPr lang="en-US" dirty="0"/>
              <a:t>Either can dominate</a:t>
            </a:r>
          </a:p>
          <a:p>
            <a:pPr lvl="1"/>
            <a:r>
              <a:rPr lang="en-US" dirty="0"/>
              <a:t>Be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77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78" name="Equation" r:id="rId5" imgW="1790700" imgH="203200" progId="Equation.3">
                  <p:embed/>
                </p:oleObj>
              </mc:Choice>
              <mc:Fallback>
                <p:oleObj name="Equation" r:id="rId5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mpy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add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>
                <a:solidFill>
                  <a:srgbClr val="FF6600"/>
                </a:solidFill>
              </a:rPr>
              <a:t>Total Time, 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5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0"/>
            <a:ext cx="61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count loop, indexing costs in this sequence)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=95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77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Part 1:</a:t>
            </a:r>
          </a:p>
          <a:p>
            <a:pPr lvl="1"/>
            <a:r>
              <a:rPr lang="en-US" dirty="0"/>
              <a:t>What was course about</a:t>
            </a:r>
          </a:p>
          <a:p>
            <a:pPr lvl="1"/>
            <a:r>
              <a:rPr lang="en-US" dirty="0"/>
              <a:t>Final</a:t>
            </a:r>
          </a:p>
          <a:p>
            <a:r>
              <a:rPr lang="en-US" dirty="0"/>
              <a:t>Part 2:  Review w/ Simple Models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Other Courses</a:t>
            </a:r>
          </a:p>
          <a:p>
            <a:pPr lvl="1"/>
            <a:r>
              <a:rPr lang="en-US" dirty="0"/>
              <a:t>Questions/Discussion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memory operations to large memory by storing in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Small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93922" name="Content Placeholder 10"/>
          <p:cNvGraphicFramePr>
            <a:graphicFrameLocks noChangeAspect="1"/>
          </p:cNvGraphicFramePr>
          <p:nvPr/>
        </p:nvGraphicFramePr>
        <p:xfrm>
          <a:off x="1524000" y="43434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7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0"/>
          <p:cNvGraphicFramePr>
            <a:graphicFrameLocks noChangeAspect="1"/>
          </p:cNvGraphicFramePr>
          <p:nvPr/>
        </p:nvGraphicFramePr>
        <p:xfrm>
          <a:off x="228600" y="52578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8" name="Equation" r:id="rId5" imgW="2654300" imgH="177800" progId="Equation.3">
                  <p:embed/>
                </p:oleObj>
              </mc:Choice>
              <mc:Fallback>
                <p:oleObj name="Equation" r:id="rId5" imgW="265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2B8A9-535C-044D-9D3C-D37B6D92041C}"/>
              </a:ext>
            </a:extLst>
          </p:cNvPr>
          <p:cNvSpPr txBox="1"/>
          <p:nvPr/>
        </p:nvSpPr>
        <p:spPr>
          <a:xfrm>
            <a:off x="3703320" y="59483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lmem</a:t>
            </a:r>
            <a:r>
              <a:rPr lang="en-US" sz="4400" dirty="0">
                <a:latin typeface="+mn-lt"/>
              </a:rPr>
              <a:t>&gt;</a:t>
            </a:r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smem</a:t>
            </a:r>
            <a:endParaRPr lang="en-US" sz="44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smem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4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=32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=63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 impact?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01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unrelated tasks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5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0198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53EFA-3195-0141-A5A4-8597773F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5380"/>
            <a:ext cx="9144000" cy="81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same task on independent data in parallel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95970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7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reduce?</a:t>
            </a:r>
          </a:p>
          <a:p>
            <a:r>
              <a:rPr lang="en-US" dirty="0">
                <a:solidFill>
                  <a:srgbClr val="FF6600"/>
                </a:solidFill>
              </a:rPr>
              <a:t>What’s data parallel?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Can perform same operation on a set of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62600" y="27432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1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T(VL) = T(1)/VL</a:t>
            </a:r>
          </a:p>
          <a:p>
            <a:r>
              <a:rPr lang="en-US" sz="3200" dirty="0">
                <a:latin typeface="+mn-lt"/>
              </a:rPr>
              <a:t>   (Vector Length)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971800"/>
            <a:ext cx="4953000" cy="1178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same operation on a set of data items</a:t>
            </a:r>
          </a:p>
          <a:p>
            <a:pPr lvl="1"/>
            <a:r>
              <a:rPr lang="en-US" dirty="0"/>
              <a:t>Not everything </a:t>
            </a:r>
            <a:r>
              <a:rPr lang="en-US" dirty="0" err="1"/>
              <a:t>vectorizable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657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5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52426F-6727-AB47-B740-415667739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7598"/>
            <a:ext cx="9144000" cy="11146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39" y="1447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</a:t>
            </a:r>
            <a:r>
              <a:rPr lang="en-US" dirty="0" err="1">
                <a:solidFill>
                  <a:srgbClr val="FF6600"/>
                </a:solidFill>
              </a:rPr>
              <a:t>vectorizable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Speedup vector piece VL=4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(assume both memory and compute speedup)</a:t>
            </a:r>
          </a:p>
          <a:p>
            <a:r>
              <a:rPr lang="en-US" dirty="0">
                <a:solidFill>
                  <a:srgbClr val="FF6600"/>
                </a:solidFill>
              </a:rPr>
              <a:t>Overall speedup</a:t>
            </a:r>
          </a:p>
          <a:p>
            <a:r>
              <a:rPr lang="en-US" dirty="0">
                <a:solidFill>
                  <a:srgbClr val="FF6600"/>
                </a:solidFill>
              </a:rPr>
              <a:t>Amdahl’s Law speedup for </a:t>
            </a:r>
            <a:r>
              <a:rPr lang="en-US" dirty="0" err="1">
                <a:solidFill>
                  <a:srgbClr val="FF6600"/>
                </a:solidFill>
              </a:rPr>
              <a:t>VL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infintiy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Dataflow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/>
              <a:t>With no cycles in </a:t>
            </a:r>
            <a:r>
              <a:rPr lang="en-US" dirty="0" err="1"/>
              <a:t>flowgraph</a:t>
            </a:r>
            <a:endParaRPr lang="en-US" dirty="0"/>
          </a:p>
          <a:p>
            <a:pPr lvl="1"/>
            <a:r>
              <a:rPr lang="en-US" dirty="0"/>
              <a:t>(no feedback)</a:t>
            </a:r>
          </a:p>
          <a:p>
            <a:pPr lvl="1"/>
            <a:r>
              <a:rPr lang="en-US" dirty="0"/>
              <a:t>(no loop carried dependencies)</a:t>
            </a:r>
          </a:p>
          <a:p>
            <a:r>
              <a:rPr lang="en-US" dirty="0"/>
              <a:t>Producer and consumer can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6400800" y="4267200"/>
          <a:ext cx="245168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75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245168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5105400" y="990600"/>
            <a:ext cx="4038600" cy="1219200"/>
            <a:chOff x="2590800" y="1676400"/>
            <a:chExt cx="4419600" cy="1371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Prod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557068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Consume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6510068" y="2438398"/>
              <a:ext cx="500332" cy="952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F1BACA-2E8D-054B-81EB-C8BE3B18E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5979"/>
            <a:ext cx="9144000" cy="79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design/select/map to </a:t>
            </a:r>
            <a:r>
              <a:rPr lang="en-US" dirty="0" err="1"/>
              <a:t>SoC</a:t>
            </a:r>
            <a:r>
              <a:rPr lang="en-US" dirty="0"/>
              <a:t> to reduce Energy/Area/Delay.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Producer/consumer here?</a:t>
            </a:r>
          </a:p>
          <a:p>
            <a:r>
              <a:rPr lang="en-US" dirty="0">
                <a:solidFill>
                  <a:srgbClr val="FF6600"/>
                </a:solidFill>
              </a:rPr>
              <a:t>Time each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(note changed second loop)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z[15]=y[15];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=14;i&gt;=0;i--)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]=z[i+1]+y[i];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build spatial pipeline of hardware operators to compute a dataflow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feedback: T=1</a:t>
            </a:r>
          </a:p>
          <a:p>
            <a:r>
              <a:rPr lang="en-US" dirty="0"/>
              <a:t>With feedback limit II: T=II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13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 still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b, c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First loop (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of loop body?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 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while(true)  {</a:t>
            </a:r>
          </a:p>
          <a:p>
            <a:pPr>
              <a:buNone/>
            </a:pPr>
            <a:r>
              <a:rPr lang="en-US" dirty="0"/>
              <a:t>    g=0;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 {</a:t>
            </a:r>
          </a:p>
          <a:p>
            <a:pPr>
              <a:buNone/>
            </a:pPr>
            <a:r>
              <a:rPr lang="en-US" dirty="0"/>
              <a:t>        t=a[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]+c[g];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]=t;</a:t>
            </a:r>
          </a:p>
          <a:p>
            <a:pPr>
              <a:buNone/>
            </a:pPr>
            <a:r>
              <a:rPr lang="en-US" dirty="0"/>
              <a:t>        g=t%16;   }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6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/>
              <a:t>Back to original code</a:t>
            </a:r>
          </a:p>
          <a:p>
            <a:r>
              <a:rPr lang="en-US" dirty="0"/>
              <a:t>Pipeline taking one a[</a:t>
            </a:r>
            <a:r>
              <a:rPr lang="en-US" dirty="0" err="1"/>
              <a:t>i</a:t>
            </a:r>
            <a:r>
              <a:rPr lang="en-US" dirty="0"/>
              <a:t>], b[</a:t>
            </a:r>
            <a:r>
              <a:rPr lang="en-US" dirty="0" err="1"/>
              <a:t>i</a:t>
            </a:r>
            <a:r>
              <a:rPr lang="en-US" dirty="0"/>
              <a:t>] per cycle?</a:t>
            </a:r>
          </a:p>
          <a:p>
            <a:pPr lvl="1"/>
            <a:r>
              <a:rPr lang="en-US" dirty="0" err="1"/>
              <a:t>Tmem</a:t>
            </a:r>
            <a:r>
              <a:rPr lang="en-US" dirty="0"/>
              <a:t>=1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D1CD5-9197-FC43-8F3B-EA3F8D10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114800"/>
          </a:xfrm>
        </p:spPr>
        <p:txBody>
          <a:bodyPr/>
          <a:lstStyle/>
          <a:p>
            <a:r>
              <a:rPr lang="en-US" dirty="0"/>
              <a:t>(note slightly different second loop)</a:t>
            </a:r>
          </a:p>
          <a:p>
            <a:r>
              <a:rPr lang="en-US" dirty="0"/>
              <a:t>Common pattern is a reduce operation</a:t>
            </a:r>
          </a:p>
          <a:p>
            <a:pPr lvl="1"/>
            <a:r>
              <a:rPr lang="en-US" dirty="0"/>
              <a:t>Combine a set of data into a single value</a:t>
            </a:r>
          </a:p>
          <a:p>
            <a:r>
              <a:rPr lang="en-US" dirty="0">
                <a:solidFill>
                  <a:srgbClr val="FF6600"/>
                </a:solidFill>
              </a:rPr>
              <a:t>Latency bound for second loop?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z=0;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=0;i&lt;16;i++)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z+=y[i];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Log-Depth Associative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BE019A-3925-2740-9A6A-6DE22AFC6C0A}"/>
              </a:ext>
            </a:extLst>
          </p:cNvPr>
          <p:cNvSpPr/>
          <p:nvPr/>
        </p:nvSpPr>
        <p:spPr bwMode="auto">
          <a:xfrm>
            <a:off x="1143000" y="4419600"/>
            <a:ext cx="6477000" cy="190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950B5-F71E-174B-9F66-37C10EA38DFF}"/>
              </a:ext>
            </a:extLst>
          </p:cNvPr>
          <p:cNvSpPr/>
          <p:nvPr/>
        </p:nvSpPr>
        <p:spPr bwMode="auto">
          <a:xfrm>
            <a:off x="1143000" y="4114800"/>
            <a:ext cx="4953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1E478-9C10-6E4E-842B-04F47BA36BEC}"/>
              </a:ext>
            </a:extLst>
          </p:cNvPr>
          <p:cNvSpPr/>
          <p:nvPr/>
        </p:nvSpPr>
        <p:spPr bwMode="auto">
          <a:xfrm>
            <a:off x="5867400" y="4270799"/>
            <a:ext cx="533400" cy="3012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16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876800"/>
          </a:xfrm>
        </p:spPr>
        <p:txBody>
          <a:bodyPr/>
          <a:lstStyle/>
          <a:p>
            <a:r>
              <a:rPr lang="en-US" dirty="0"/>
              <a:t>Can control </a:t>
            </a:r>
            <a:r>
              <a:rPr lang="en-US" dirty="0" err="1"/>
              <a:t>datapath</a:t>
            </a:r>
            <a:r>
              <a:rPr lang="en-US" dirty="0"/>
              <a:t> to perform multiple, heterogeneous operations per cycle</a:t>
            </a:r>
          </a:p>
          <a:p>
            <a:pPr lvl="1"/>
            <a:r>
              <a:rPr lang="en-US" dirty="0"/>
              <a:t>Tune parallelism</a:t>
            </a:r>
          </a:p>
          <a:p>
            <a:r>
              <a:rPr lang="en-US" dirty="0"/>
              <a:t>Op types: A, B, C</a:t>
            </a:r>
          </a:p>
          <a:p>
            <a:pPr lvl="1"/>
            <a:r>
              <a:rPr lang="en-US" dirty="0"/>
              <a:t>Ops N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Number of Hardware Units H</a:t>
            </a:r>
            <a:r>
              <a:rPr lang="en-US" baseline="-25000" dirty="0"/>
              <a:t>A</a:t>
            </a:r>
            <a:r>
              <a:rPr lang="en-US" dirty="0"/>
              <a:t>, H</a:t>
            </a:r>
            <a:r>
              <a:rPr lang="en-US" baseline="-25000" dirty="0"/>
              <a:t>B</a:t>
            </a:r>
            <a:r>
              <a:rPr lang="en-US" dirty="0"/>
              <a:t>, H</a:t>
            </a:r>
            <a:r>
              <a:rPr lang="en-US" baseline="-25000" dirty="0"/>
              <a:t>C</a:t>
            </a:r>
          </a:p>
          <a:p>
            <a:r>
              <a:rPr lang="en-US" dirty="0"/>
              <a:t>T</a:t>
            </a:r>
            <a:r>
              <a:rPr lang="en-US" baseline="-25000" dirty="0"/>
              <a:t>RB</a:t>
            </a:r>
            <a:r>
              <a:rPr lang="en-US" dirty="0"/>
              <a:t>=</a:t>
            </a:r>
            <a:r>
              <a:rPr lang="en-US" dirty="0" err="1"/>
              <a:t>max(N</a:t>
            </a:r>
            <a:r>
              <a:rPr lang="en-US" baseline="-25000" dirty="0" err="1"/>
              <a:t>A</a:t>
            </a:r>
            <a:r>
              <a:rPr lang="en-US" dirty="0"/>
              <a:t>/H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/H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  <a:r>
              <a:rPr lang="en-US" dirty="0"/>
              <a:t>/H</a:t>
            </a:r>
            <a:r>
              <a:rPr lang="en-US" baseline="-25000" dirty="0"/>
              <a:t>C</a:t>
            </a:r>
            <a:r>
              <a:rPr lang="en-US" dirty="0"/>
              <a:t>,…)≤T</a:t>
            </a:r>
            <a:r>
              <a:rPr lang="en-US" baseline="-25000" dirty="0"/>
              <a:t>VLIW</a:t>
            </a:r>
          </a:p>
          <a:p>
            <a:r>
              <a:rPr lang="en-US" dirty="0"/>
              <a:t>T</a:t>
            </a:r>
            <a:r>
              <a:rPr lang="en-US" baseline="-25000" dirty="0"/>
              <a:t>CP</a:t>
            </a:r>
            <a:r>
              <a:rPr lang="en-US" dirty="0"/>
              <a:t>≤T</a:t>
            </a:r>
            <a:r>
              <a:rPr lang="en-US" baseline="-25000" dirty="0"/>
              <a:t>VLIW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89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"/>
            <a:ext cx="4758000" cy="136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Design, optimize, and program a modern System-on-a-Chip.</a:t>
            </a:r>
          </a:p>
          <a:p>
            <a:r>
              <a:rPr lang="en-US" dirty="0"/>
              <a:t>Analyze, identify bottlenecks, design-space</a:t>
            </a:r>
          </a:p>
          <a:p>
            <a:r>
              <a:rPr lang="en-US" dirty="0"/>
              <a:t>Decompose into parallel components</a:t>
            </a:r>
          </a:p>
          <a:p>
            <a:r>
              <a:rPr lang="en-US" dirty="0"/>
              <a:t>Characterize and develop real-time solutions</a:t>
            </a:r>
          </a:p>
          <a:p>
            <a:r>
              <a:rPr lang="en-US" dirty="0"/>
              <a:t>Implement both hardware and software solutions</a:t>
            </a:r>
          </a:p>
          <a:p>
            <a:r>
              <a:rPr lang="en-US" dirty="0"/>
              <a:t>Formulate hardware/software tradeoffs, and perform hardware/software </a:t>
            </a:r>
            <a:r>
              <a:rPr lang="en-US" dirty="0" err="1"/>
              <a:t>codesign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1 add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(ignoring increment for simplicity/consistent)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1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04" y="263652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88" y="1371600"/>
            <a:ext cx="3810000" cy="4114800"/>
          </a:xfrm>
        </p:spPr>
        <p:txBody>
          <a:bodyPr/>
          <a:lstStyle/>
          <a:p>
            <a:r>
              <a:rPr lang="en-US" dirty="0"/>
              <a:t>VLIW </a:t>
            </a:r>
          </a:p>
          <a:p>
            <a:pPr lvl="1"/>
            <a:r>
              <a:rPr lang="en-US" dirty="0"/>
              <a:t>1 load/store (</a:t>
            </a:r>
            <a:r>
              <a:rPr lang="en-US" dirty="0" err="1"/>
              <a:t>a,b,z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Assume single cycle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mpy</a:t>
            </a:r>
            <a:endParaRPr lang="en-US" dirty="0"/>
          </a:p>
          <a:p>
            <a:pPr lvl="1"/>
            <a:r>
              <a:rPr lang="en-US" dirty="0"/>
              <a:t>1 add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incr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7762" y="1288034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027DA9-47A3-584F-93B1-98CFB345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83928"/>
              </p:ext>
            </p:extLst>
          </p:nvPr>
        </p:nvGraphicFramePr>
        <p:xfrm>
          <a:off x="457200" y="466115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41481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59446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41767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6539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5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7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+y[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2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61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2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41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715000"/>
            <a:ext cx="5369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Pipeline to perform one multiply per cycle</a:t>
            </a:r>
          </a:p>
          <a:p>
            <a:r>
              <a:rPr lang="en-US" dirty="0"/>
              <a:t>Memory supplies one data item from large memory (</a:t>
            </a:r>
            <a:r>
              <a:rPr lang="en-US" dirty="0" err="1"/>
              <a:t>a,b</a:t>
            </a:r>
            <a:r>
              <a:rPr lang="en-US" dirty="0"/>
              <a:t>) every 10 cycles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(number of cycles)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9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15000"/>
            <a:ext cx="6930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  <a:r>
              <a:rPr lang="en-US" sz="3200" dirty="0">
                <a:latin typeface="+mn-lt"/>
              </a:rPr>
              <a:t>/Membw</a:t>
            </a:r>
            <a:endParaRPr lang="en-US" sz="32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higher bandwidth</a:t>
            </a:r>
          </a:p>
          <a:p>
            <a:pPr lvl="1"/>
            <a:r>
              <a:rPr lang="en-US" dirty="0"/>
              <a:t>Wider memory</a:t>
            </a:r>
          </a:p>
          <a:p>
            <a:pPr lvl="1"/>
            <a:r>
              <a:rPr lang="en-US" dirty="0"/>
              <a:t>More memory banks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Smaller memories may have more bandwidth</a:t>
            </a:r>
          </a:p>
          <a:p>
            <a:pPr lvl="1"/>
            <a:r>
              <a:rPr lang="en-US" dirty="0"/>
              <a:t>Smaller memories are additional banks</a:t>
            </a:r>
          </a:p>
          <a:p>
            <a:pPr lvl="2"/>
            <a:r>
              <a:rPr lang="en-US" dirty="0"/>
              <a:t>More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parallel, communication may be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(like VLIW): </a:t>
            </a:r>
          </a:p>
          <a:p>
            <a:pPr lvl="1">
              <a:buNone/>
            </a:pPr>
            <a:r>
              <a:rPr lang="en-US" dirty="0" err="1"/>
              <a:t>T≤max(T</a:t>
            </a:r>
            <a:r>
              <a:rPr lang="en-US" baseline="-25000" dirty="0" err="1"/>
              <a:t>comp</a:t>
            </a:r>
            <a:r>
              <a:rPr lang="en-US" dirty="0" err="1"/>
              <a:t>/p,T</a:t>
            </a:r>
            <a:r>
              <a:rPr lang="en-US" baseline="-25000" dirty="0" err="1"/>
              <a:t>mem</a:t>
            </a:r>
            <a:r>
              <a:rPr lang="en-US" dirty="0" err="1"/>
              <a:t>/membw,T</a:t>
            </a:r>
            <a:r>
              <a:rPr lang="en-US" baseline="-25000" dirty="0" err="1"/>
              <a:t>comm</a:t>
            </a:r>
            <a:r>
              <a:rPr lang="en-US" dirty="0" err="1"/>
              <a:t>/netbw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457200" y="3352800"/>
          <a:ext cx="8229600" cy="11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9" name="Equation" r:id="rId3" imgW="1917700" imgH="266700" progId="Equation.3">
                  <p:embed/>
                </p:oleObj>
              </mc:Choice>
              <mc:Fallback>
                <p:oleObj name="Equation" r:id="rId3" imgW="1917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1144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r>
              <a:rPr lang="en-US" dirty="0"/>
              <a:t>Can model area of various solutions</a:t>
            </a:r>
          </a:p>
          <a:p>
            <a:pPr lvl="1"/>
            <a:r>
              <a:rPr lang="en-US" dirty="0"/>
              <a:t>Sum of component areas</a:t>
            </a:r>
          </a:p>
          <a:p>
            <a:pPr lvl="1"/>
            <a:r>
              <a:rPr lang="en-US" dirty="0"/>
              <a:t>(watch interconnect)</a:t>
            </a:r>
          </a:p>
          <a:p>
            <a:r>
              <a:rPr lang="en-US" dirty="0"/>
              <a:t>Cost proportional A/</a:t>
            </a:r>
            <a:r>
              <a:rPr lang="en-US" dirty="0" err="1"/>
              <a:t>P</a:t>
            </a:r>
            <a:r>
              <a:rPr lang="en-US" baseline="-25000" dirty="0" err="1"/>
              <a:t>chip</a:t>
            </a:r>
            <a:endParaRPr lang="en-US" baseline="-25000" dirty="0"/>
          </a:p>
          <a:p>
            <a:r>
              <a:rPr lang="en-US" dirty="0"/>
              <a:t>Without sparing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chip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mm</a:t>
            </a:r>
            <a:r>
              <a:rPr lang="en-US" dirty="0" err="1"/>
              <a:t>)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Sparing  (did not cover this year)</a:t>
            </a:r>
          </a:p>
          <a:p>
            <a:pPr lvl="1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Pmofn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6477000" y="2590800"/>
          <a:ext cx="2219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0" name="Equation" r:id="rId3" imgW="609600" imgH="266700" progId="Equation.3">
                  <p:embed/>
                </p:oleObj>
              </mc:Choice>
              <mc:Fallback>
                <p:oleObj name="Equation" r:id="rId3" imgW="6096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2219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8400" y="4267200"/>
          <a:ext cx="234042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1" name="Equation" r:id="rId5" imgW="762000" imgH="266700" progId="Equation.3">
                  <p:embed/>
                </p:oleObj>
              </mc:Choice>
              <mc:Fallback>
                <p:oleObj name="Equation" r:id="rId5" imgW="762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340429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Many forms of parallelism</a:t>
            </a:r>
          </a:p>
          <a:p>
            <a:r>
              <a:rPr lang="en-US" dirty="0"/>
              <a:t>Given fixed area (resources, energy)</a:t>
            </a:r>
          </a:p>
          <a:p>
            <a:pPr lvl="1"/>
            <a:r>
              <a:rPr lang="en-US" dirty="0"/>
              <a:t>Maximize performance </a:t>
            </a:r>
          </a:p>
          <a:p>
            <a:pPr lvl="1"/>
            <a:r>
              <a:rPr lang="en-US" dirty="0"/>
              <a:t>Select best architecture </a:t>
            </a:r>
          </a:p>
          <a:p>
            <a:r>
              <a:rPr lang="en-US" dirty="0"/>
              <a:t>Given fixed performance goal (Real Time)</a:t>
            </a:r>
          </a:p>
          <a:p>
            <a:pPr lvl="1"/>
            <a:r>
              <a:rPr lang="en-US" dirty="0"/>
              <a:t>Find architecture that achieves</a:t>
            </a:r>
          </a:p>
          <a:p>
            <a:pPr lvl="1"/>
            <a:r>
              <a:rPr lang="en-US" dirty="0"/>
              <a:t>With minimum area (energy, cost)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Understand the system on a chip from gates to application software, including:</a:t>
            </a:r>
          </a:p>
          <a:p>
            <a:pPr lvl="1"/>
            <a:r>
              <a:rPr lang="en-US" dirty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/>
              <a:t>Understand and estimate key design metrics and requirements including:</a:t>
            </a:r>
          </a:p>
          <a:p>
            <a:pPr lvl="1"/>
            <a:r>
              <a:rPr lang="en-US" dirty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0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, Questions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CIS240, 571(471)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Effort Computing</a:t>
            </a:r>
          </a:p>
          <a:p>
            <a:pPr lvl="1"/>
            <a:r>
              <a:rPr lang="en-US" dirty="0"/>
              <a:t>Run as fast as you can</a:t>
            </a:r>
          </a:p>
          <a:p>
            <a:r>
              <a:rPr lang="en-US" dirty="0"/>
              <a:t>Binary compatible</a:t>
            </a:r>
          </a:p>
          <a:p>
            <a:r>
              <a:rPr lang="en-US" dirty="0"/>
              <a:t>ISA separation</a:t>
            </a:r>
          </a:p>
          <a:p>
            <a:r>
              <a:rPr lang="en-US" dirty="0"/>
              <a:t>Shared memory parallelism</a:t>
            </a:r>
          </a:p>
          <a:p>
            <a:r>
              <a:rPr lang="en-US" dirty="0">
                <a:solidFill>
                  <a:srgbClr val="0000FF"/>
                </a:solidFill>
              </a:rPr>
              <a:t>Caching – automatic memory management</a:t>
            </a:r>
          </a:p>
          <a:p>
            <a:r>
              <a:rPr lang="en-US" dirty="0">
                <a:solidFill>
                  <a:srgbClr val="0000FF"/>
                </a:solidFill>
              </a:rPr>
              <a:t>Superscalar</a:t>
            </a:r>
          </a:p>
          <a:p>
            <a:r>
              <a:rPr lang="en-US" dirty="0">
                <a:solidFill>
                  <a:srgbClr val="0000FF"/>
                </a:solidFill>
              </a:rPr>
              <a:t>Pipelined processor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ESE532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648200" cy="3951288"/>
          </a:xfrm>
        </p:spPr>
        <p:txBody>
          <a:bodyPr/>
          <a:lstStyle/>
          <a:p>
            <a:r>
              <a:rPr lang="en-US" dirty="0"/>
              <a:t>Hardware-Software </a:t>
            </a:r>
            <a:r>
              <a:rPr lang="en-US" dirty="0" err="1"/>
              <a:t>codesign</a:t>
            </a:r>
            <a:endParaRPr lang="en-US" dirty="0"/>
          </a:p>
          <a:p>
            <a:pPr lvl="1"/>
            <a:r>
              <a:rPr lang="en-US" dirty="0"/>
              <a:t>Willing to recompile, maybe rewrite code</a:t>
            </a:r>
          </a:p>
          <a:p>
            <a:pPr lvl="1"/>
            <a:r>
              <a:rPr lang="en-US" dirty="0"/>
              <a:t>Define/refine hardware</a:t>
            </a:r>
          </a:p>
          <a:p>
            <a:r>
              <a:rPr lang="en-US" dirty="0"/>
              <a:t>Real-Time</a:t>
            </a:r>
          </a:p>
          <a:p>
            <a:pPr lvl="1"/>
            <a:r>
              <a:rPr lang="en-US" dirty="0"/>
              <a:t>Guarantee meet deadline</a:t>
            </a:r>
          </a:p>
          <a:p>
            <a:r>
              <a:rPr lang="en-US" dirty="0"/>
              <a:t>Non shared-memory models</a:t>
            </a:r>
          </a:p>
          <a:p>
            <a:r>
              <a:rPr lang="en-US" dirty="0"/>
              <a:t>Explicit memory management</a:t>
            </a:r>
          </a:p>
          <a:p>
            <a:r>
              <a:rPr lang="en-US" dirty="0">
                <a:solidFill>
                  <a:schemeClr val="accent2"/>
                </a:solidFill>
              </a:rPr>
              <a:t>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66D914-5E29-EF45-8E70-E4E9B52D6865}"/>
              </a:ext>
            </a:extLst>
          </p:cNvPr>
          <p:cNvSpPr/>
          <p:nvPr/>
        </p:nvSpPr>
        <p:spPr bwMode="auto">
          <a:xfrm>
            <a:off x="1448890" y="1101606"/>
            <a:ext cx="1396000" cy="1305285"/>
          </a:xfrm>
          <a:prstGeom prst="rect">
            <a:avLst/>
          </a:prstGeom>
          <a:solidFill>
            <a:srgbClr val="FFDEE0"/>
          </a:solidFill>
          <a:ln w="9525" cap="flat" cmpd="sng" algn="ctr">
            <a:solidFill>
              <a:srgbClr val="D9B3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ESE539 HW/SW ML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044" y="48200"/>
            <a:ext cx="7772400" cy="1143000"/>
          </a:xfrm>
        </p:spPr>
        <p:txBody>
          <a:bodyPr/>
          <a:lstStyle/>
          <a:p>
            <a:r>
              <a:rPr lang="en-US" dirty="0"/>
              <a:t>Abstraction Stack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51117"/>
            <a:ext cx="169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Transistors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67844" y="5037636"/>
            <a:ext cx="25908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Devices: ESE521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(ESE218)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5247" y="4194971"/>
            <a:ext cx="2133600" cy="842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Digital: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ESE370/570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1044" y="2984454"/>
            <a:ext cx="2133600" cy="1219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Processor Arch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CIS 471/571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(CIS240)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41520" y="1935727"/>
            <a:ext cx="2954346" cy="1046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SoC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Arch: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 532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9" y="450845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Circuits/VLSI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6" y="4084888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Gates, Memories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" y="308128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Processors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56" y="193572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A1403-9ADB-B342-93AD-F447F61A57CA}"/>
              </a:ext>
            </a:extLst>
          </p:cNvPr>
          <p:cNvGrpSpPr/>
          <p:nvPr/>
        </p:nvGrpSpPr>
        <p:grpSpPr>
          <a:xfrm>
            <a:off x="4256920" y="2984453"/>
            <a:ext cx="4705816" cy="1212857"/>
            <a:chOff x="4265676" y="3903071"/>
            <a:chExt cx="4705816" cy="121285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265676" y="3903071"/>
              <a:ext cx="2133600" cy="1212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Mixed Signal: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 568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A5724E-5FFF-0148-9B14-3C6D39F164FD}"/>
                </a:ext>
              </a:extLst>
            </p:cNvPr>
            <p:cNvSpPr txBox="1"/>
            <p:nvPr/>
          </p:nvSpPr>
          <p:spPr>
            <a:xfrm>
              <a:off x="6448044" y="3968981"/>
              <a:ext cx="25234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ADC, DAC</a:t>
              </a:r>
            </a:p>
            <a:p>
              <a:r>
                <a:rPr lang="en-US" sz="2000" dirty="0">
                  <a:latin typeface="+mn-lt"/>
                </a:rPr>
                <a:t>Switched Capacitors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D52A6-AD1F-0B4C-B05E-05234750A55E}"/>
              </a:ext>
            </a:extLst>
          </p:cNvPr>
          <p:cNvGrpSpPr/>
          <p:nvPr/>
        </p:nvGrpSpPr>
        <p:grpSpPr>
          <a:xfrm>
            <a:off x="4758986" y="4199436"/>
            <a:ext cx="4540611" cy="838200"/>
            <a:chOff x="4767742" y="5118054"/>
            <a:chExt cx="4540611" cy="838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767742" y="5118054"/>
              <a:ext cx="1997964" cy="838200"/>
            </a:xfrm>
            <a:prstGeom prst="rect">
              <a:avLst/>
            </a:prstGeom>
            <a:solidFill>
              <a:srgbClr val="FF7B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Analog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ESE419/572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85AEC-CEEF-2E4E-83E6-49D573D11770}"/>
                </a:ext>
              </a:extLst>
            </p:cNvPr>
            <p:cNvSpPr txBox="1"/>
            <p:nvPr/>
          </p:nvSpPr>
          <p:spPr>
            <a:xfrm>
              <a:off x="6802282" y="5180978"/>
              <a:ext cx="2506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Amplifier, Compare</a:t>
              </a:r>
            </a:p>
            <a:p>
              <a:r>
                <a:rPr lang="en-US" sz="2000" dirty="0">
                  <a:latin typeface="+mn-lt"/>
                </a:rPr>
                <a:t>Voltage/Current Ref.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94AC8-B6B6-0D40-95E3-60264AE2771D}"/>
              </a:ext>
            </a:extLst>
          </p:cNvPr>
          <p:cNvSpPr/>
          <p:nvPr/>
        </p:nvSpPr>
        <p:spPr bwMode="auto">
          <a:xfrm>
            <a:off x="3190120" y="1092107"/>
            <a:ext cx="2133600" cy="842665"/>
          </a:xfrm>
          <a:prstGeom prst="rect">
            <a:avLst/>
          </a:prstGeom>
          <a:solidFill>
            <a:srgbClr val="00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Embedded Sys: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ESE350/519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DBD90-160F-1047-BF84-F3EA9945CAEC}"/>
              </a:ext>
            </a:extLst>
          </p:cNvPr>
          <p:cNvSpPr txBox="1"/>
          <p:nvPr/>
        </p:nvSpPr>
        <p:spPr>
          <a:xfrm>
            <a:off x="64396" y="104067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73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752476"/>
          </a:xfrm>
        </p:spPr>
        <p:txBody>
          <a:bodyPr/>
          <a:lstStyle/>
          <a:p>
            <a:pPr eaLnBrk="1" hangingPunct="1"/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Circuits and Computer Engineering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52813" y="930275"/>
            <a:ext cx="2674937" cy="137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ESE370</a:t>
            </a:r>
          </a:p>
          <a:p>
            <a:pPr algn="ctr" defTabSz="457200" eaLnBrk="1" hangingPunct="1">
              <a:defRPr/>
            </a:pPr>
            <a:r>
              <a:rPr lang="en-US" sz="1400" u="sng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Circuit Level Modeling &amp; Optimization of Dig. Systems</a:t>
            </a:r>
          </a:p>
          <a:p>
            <a:pPr algn="ctr" defTabSz="457200" eaLnBrk="1" hangingPunct="1"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Transistor models, CMOS logic, delay, scaling, energy, interconnects, flip-flops, noise, T-lines, RAM design </a:t>
            </a:r>
            <a:endParaRPr lang="en-US" sz="11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00600"/>
            <a:ext cx="1979613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ESE578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RF Integrated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Circuits Design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-wave Eng overview, T-line, Smith-chart, S-parameters, matching, passive devices, small signal amplifier, LNA and PA, mixed signal on chip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13" y="914400"/>
            <a:ext cx="2041525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ESE319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prstClr val="white"/>
                </a:solidFill>
              </a:rPr>
              <a:t>Electronics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Diode &amp; Transistor Circuits, Single Stage &amp; Diff.  Amplifiers, Filters, Oscillators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8512" y="2590800"/>
            <a:ext cx="1995488" cy="173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ESE419 (572)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Analog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circuits,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 Stages, I-Mirrors, Op-Amps, Feedback, Stability, Root Locus,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Cascode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6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rot="16200000" flipH="1">
            <a:off x="7852173" y="2296716"/>
            <a:ext cx="280987" cy="30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4" idx="0"/>
          </p:cNvCxnSpPr>
          <p:nvPr/>
        </p:nvCxnSpPr>
        <p:spPr bwMode="auto">
          <a:xfrm rot="5400000">
            <a:off x="4167983" y="2273300"/>
            <a:ext cx="5857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4597400" y="2390775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822700" y="4889500"/>
            <a:ext cx="77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Digital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6400800" y="6489700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Analog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685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ESE350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0" y="6211887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Embedded</a:t>
            </a:r>
          </a:p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uP/uC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124200" y="2895600"/>
            <a:ext cx="2014537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ESE570</a:t>
            </a:r>
          </a:p>
          <a:p>
            <a:pPr algn="ctr" defTabSz="457200" eaLnBrk="1" hangingPunct="1">
              <a:defRPr/>
            </a:pPr>
            <a:r>
              <a:rPr lang="en-US" sz="1400" u="sng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Digital Integrated Circuits</a:t>
            </a:r>
          </a:p>
          <a:p>
            <a:pPr algn="ctr" defTabSz="457200" eaLnBrk="1" hangingPunct="1"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Trans Models, Inverter switching, MOS Logic, Memories, Implementation methods, Layout</a:t>
            </a:r>
            <a:r>
              <a:rPr lang="en-US" sz="14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8" name="Straight Arrow Connector 197"/>
          <p:cNvCxnSpPr>
            <a:stCxn id="11" idx="2"/>
            <a:endCxn id="134" idx="0"/>
          </p:cNvCxnSpPr>
          <p:nvPr/>
        </p:nvCxnSpPr>
        <p:spPr bwMode="auto">
          <a:xfrm rot="5400000">
            <a:off x="5692380" y="748903"/>
            <a:ext cx="585787" cy="370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066800" y="2971800"/>
            <a:ext cx="2014537" cy="1616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ESE532</a:t>
            </a:r>
          </a:p>
          <a:p>
            <a:pPr algn="ctr" defTabSz="457200" eaLnBrk="1" hangingPunct="1">
              <a:defRPr/>
            </a:pPr>
            <a:r>
              <a:rPr lang="en-US" sz="1400" u="sng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SoC</a:t>
            </a: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Architecture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Hardware/Software</a:t>
            </a:r>
          </a:p>
          <a:p>
            <a:pPr algn="ctr" defTabSz="457200" eaLnBrk="1" hangingPunct="1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Codesign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Parallelism, Analysis, Real-Time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48512" y="4724400"/>
            <a:ext cx="1995488" cy="1738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 b="1" dirty="0">
                <a:solidFill>
                  <a:srgbClr val="FFFFFF"/>
                </a:solidFill>
                <a:latin typeface="Calibri" pitchFamily="-111" charset="0"/>
              </a:rPr>
              <a:t>ESE672</a:t>
            </a:r>
            <a:endParaRPr lang="en-US" sz="1600" b="1" dirty="0">
              <a:solidFill>
                <a:srgbClr val="0000FF"/>
              </a:solidFill>
              <a:latin typeface="Calibri" pitchFamily="-111" charset="0"/>
            </a:endParaRPr>
          </a:p>
          <a:p>
            <a:pPr algn="ctr" defTabSz="457200" eaLnBrk="1" hangingPunct="1"/>
            <a:r>
              <a:rPr lang="en-US" sz="1400" b="1" u="sng" dirty="0">
                <a:solidFill>
                  <a:srgbClr val="FFFFFF"/>
                </a:solidFill>
                <a:latin typeface="Calibri" pitchFamily="-111" charset="0"/>
              </a:rPr>
              <a:t>Integrated Communication Circuits</a:t>
            </a:r>
          </a:p>
          <a:p>
            <a:pPr algn="ctr" defTabSz="457200" eaLnBrk="1" hangingPunct="1"/>
            <a:r>
              <a:rPr lang="en-US" sz="1200" dirty="0">
                <a:solidFill>
                  <a:srgbClr val="FFFFFF"/>
                </a:solidFill>
                <a:latin typeface="Calibri" pitchFamily="-111" charset="0"/>
              </a:rPr>
              <a:t>Receivers, Low-noise amplifiers, mixers, oscillators, phase lock loops, power amplifiers</a:t>
            </a:r>
          </a:p>
          <a:p>
            <a:pPr algn="ctr" defTabSz="457200" eaLnBrk="1" hangingPunct="1"/>
            <a:endParaRPr lang="en-US" sz="1600" dirty="0">
              <a:solidFill>
                <a:srgbClr val="FFFFFF"/>
              </a:solidFill>
              <a:latin typeface="Calibri" pitchFamily="-111" charset="0"/>
            </a:endParaRPr>
          </a:p>
          <a:p>
            <a:pPr algn="ctr" defTabSz="457200" eaLnBrk="1" hangingPunct="1"/>
            <a:endParaRPr lang="en-US" sz="1800" dirty="0">
              <a:solidFill>
                <a:srgbClr val="FFFFFF"/>
              </a:solidFill>
              <a:latin typeface="Calibri" pitchFamily="-111" charset="0"/>
            </a:endParaRPr>
          </a:p>
        </p:txBody>
      </p:sp>
      <p:cxnSp>
        <p:nvCxnSpPr>
          <p:cNvPr id="38" name="Straight Arrow Connector 37"/>
          <p:cNvCxnSpPr>
            <a:stCxn id="12" idx="2"/>
            <a:endCxn id="35" idx="0"/>
          </p:cNvCxnSpPr>
          <p:nvPr/>
        </p:nvCxnSpPr>
        <p:spPr>
          <a:xfrm rot="5400000">
            <a:off x="7948613" y="4526756"/>
            <a:ext cx="3952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0" y="4495800"/>
            <a:ext cx="2014537" cy="1616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CIS541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Cyber Physical Systems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Life-Critical, Real-Time,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Analysis,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Implementations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Validation/verification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 Fall 2020 -- DeHon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3810000"/>
            <a:ext cx="1979612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ESE568 (Fall)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Mixed-Signal Circuits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A/D, D/A, sampling…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>
            <a:stCxn id="11" idx="2"/>
            <a:endCxn id="30" idx="0"/>
          </p:cNvCxnSpPr>
          <p:nvPr/>
        </p:nvCxnSpPr>
        <p:spPr>
          <a:xfrm rot="5400000">
            <a:off x="6255148" y="2226071"/>
            <a:ext cx="1500187" cy="166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30" idx="0"/>
          </p:cNvCxnSpPr>
          <p:nvPr/>
        </p:nvCxnSpPr>
        <p:spPr>
          <a:xfrm rot="5400000" flipH="1">
            <a:off x="6899274" y="3082132"/>
            <a:ext cx="519113" cy="197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8" idx="0"/>
          </p:cNvCxnSpPr>
          <p:nvPr/>
        </p:nvCxnSpPr>
        <p:spPr>
          <a:xfrm rot="5400000">
            <a:off x="6923089" y="3577432"/>
            <a:ext cx="471487" cy="19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6553200" y="34290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447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ESE519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Real-Time &amp; 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 rot="5400000">
            <a:off x="-90090" y="3314303"/>
            <a:ext cx="1652587" cy="71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</p:cNvCxnSpPr>
          <p:nvPr/>
        </p:nvCxnSpPr>
        <p:spPr>
          <a:xfrm rot="5400000">
            <a:off x="100409" y="2361804"/>
            <a:ext cx="2414589" cy="185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9" idx="0"/>
          </p:cNvCxnSpPr>
          <p:nvPr/>
        </p:nvCxnSpPr>
        <p:spPr>
          <a:xfrm rot="5400000">
            <a:off x="1708945" y="2446338"/>
            <a:ext cx="890587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762000" y="33528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CIS331, CIS551</a:t>
            </a:r>
          </a:p>
          <a:p>
            <a:r>
              <a:rPr lang="en-US" dirty="0"/>
              <a:t>Networking: ESE407, CIS553</a:t>
            </a:r>
          </a:p>
          <a:p>
            <a:r>
              <a:rPr lang="en-US" dirty="0"/>
              <a:t>GPGPU (graphics focus): CIS565</a:t>
            </a:r>
          </a:p>
          <a:p>
            <a:r>
              <a:rPr lang="en-US" dirty="0"/>
              <a:t>Machine Learning: ESE539 </a:t>
            </a:r>
          </a:p>
          <a:p>
            <a:pPr lvl="1"/>
            <a:r>
              <a:rPr lang="en-US" dirty="0"/>
              <a:t>(was 680 this term)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dirty="0"/>
              <a:t>Any interesting, challenging computation will require both </a:t>
            </a:r>
            <a:br>
              <a:rPr lang="en-US" dirty="0"/>
            </a:br>
            <a:r>
              <a:rPr lang="en-US" dirty="0"/>
              <a:t>hardware and software</a:t>
            </a:r>
          </a:p>
          <a:p>
            <a:r>
              <a:rPr lang="en-US" dirty="0" err="1"/>
              <a:t>SoC</a:t>
            </a:r>
            <a:r>
              <a:rPr lang="en-US" dirty="0"/>
              <a:t> powerful implementation platform</a:t>
            </a:r>
          </a:p>
          <a:p>
            <a:pPr lvl="1"/>
            <a:r>
              <a:rPr lang="en-US" dirty="0"/>
              <a:t>Target pre-existing</a:t>
            </a:r>
          </a:p>
          <a:p>
            <a:pPr lvl="1"/>
            <a:r>
              <a:rPr lang="en-US" dirty="0"/>
              <a:t>Design customized for problem</a:t>
            </a:r>
          </a:p>
          <a:p>
            <a:pPr lvl="1"/>
            <a:r>
              <a:rPr lang="en-US" dirty="0"/>
              <a:t>Exploit heterogeneous parallelism</a:t>
            </a:r>
          </a:p>
          <a:p>
            <a:r>
              <a:rPr lang="en-US" dirty="0"/>
              <a:t>Understand and systematically remove bottlenecks</a:t>
            </a:r>
          </a:p>
          <a:p>
            <a:pPr lvl="1"/>
            <a:r>
              <a:rPr lang="en-US" dirty="0"/>
              <a:t>Compute, memory, communicate, I/O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018" y="3810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50292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Project Report due Today</a:t>
            </a:r>
          </a:p>
          <a:p>
            <a:r>
              <a:rPr lang="en-US" dirty="0">
                <a:sym typeface="Wingdings"/>
              </a:rPr>
              <a:t>Final: Friday, Dec. 18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Question/Discussion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/>
              <a:t>Identify requirements, bottlenecks</a:t>
            </a:r>
          </a:p>
          <a:p>
            <a:r>
              <a:rPr lang="en-US" dirty="0"/>
              <a:t>Decompose Parallel Opportunities</a:t>
            </a:r>
          </a:p>
          <a:p>
            <a:pPr lvl="1"/>
            <a:r>
              <a:rPr lang="en-US" dirty="0"/>
              <a:t>At extreme, how parallel could make it?</a:t>
            </a:r>
          </a:p>
          <a:p>
            <a:pPr lvl="1"/>
            <a:r>
              <a:rPr lang="en-US" dirty="0"/>
              <a:t>What forms of parallelism exist?</a:t>
            </a:r>
          </a:p>
          <a:p>
            <a:pPr lvl="2"/>
            <a:r>
              <a:rPr lang="en-US" dirty="0"/>
              <a:t>Thread-level, data parallel, instruction-level</a:t>
            </a:r>
          </a:p>
          <a:p>
            <a:r>
              <a:rPr lang="en-US" dirty="0"/>
              <a:t>Design space of mapping</a:t>
            </a:r>
          </a:p>
          <a:p>
            <a:pPr lvl="1"/>
            <a:r>
              <a:rPr lang="en-US" dirty="0"/>
              <a:t>Choices of where to map, area-time tradeoffs</a:t>
            </a:r>
          </a:p>
          <a:p>
            <a:r>
              <a:rPr lang="en-US" dirty="0"/>
              <a:t>Map, analyze, refine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SoC</a:t>
            </a:r>
            <a:r>
              <a:rPr lang="en-US" dirty="0"/>
              <a:t> Designer </a:t>
            </a:r>
            <a:br>
              <a:rPr lang="en-US" dirty="0"/>
            </a:br>
            <a:r>
              <a:rPr lang="en-US" dirty="0"/>
              <a:t>Hardware Building Blocks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blocks</a:t>
            </a:r>
          </a:p>
          <a:p>
            <a:pPr lvl="1"/>
            <a:r>
              <a:rPr lang="en-US" dirty="0"/>
              <a:t>Adders, multipliers, dividers, </a:t>
            </a:r>
            <a:r>
              <a:rPr lang="en-US" dirty="0" err="1"/>
              <a:t>ALUs</a:t>
            </a:r>
            <a:endParaRPr lang="en-US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Memory blocks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dirty="0"/>
              <a:t>Communication blocks</a:t>
            </a:r>
          </a:p>
          <a:p>
            <a:pPr lvl="1"/>
            <a:r>
              <a:rPr lang="en-US" dirty="0"/>
              <a:t>Busses</a:t>
            </a:r>
          </a:p>
          <a:p>
            <a:pPr lvl="1"/>
            <a:r>
              <a:rPr lang="en-US" dirty="0"/>
              <a:t>Multiplexers, Crossbars</a:t>
            </a:r>
          </a:p>
          <a:p>
            <a:pPr lvl="1"/>
            <a:r>
              <a:rPr lang="en-US" dirty="0"/>
              <a:t>DMA Engines</a:t>
            </a:r>
          </a:p>
          <a:p>
            <a:r>
              <a:rPr lang="en-US" dirty="0"/>
              <a:t>Processors</a:t>
            </a:r>
          </a:p>
          <a:p>
            <a:r>
              <a:rPr lang="en-US" dirty="0"/>
              <a:t>I/O blocks</a:t>
            </a:r>
          </a:p>
          <a:p>
            <a:pPr lvl="1"/>
            <a:r>
              <a:rPr lang="en-US" dirty="0"/>
              <a:t>Ethernet, USB, PCI, DDR, Gigabit serial links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50889</TotalTime>
  <Words>3481</Words>
  <Application>Microsoft Macintosh PowerPoint</Application>
  <PresentationFormat>On-screen Show (4:3)</PresentationFormat>
  <Paragraphs>689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Blank Presentation</vt:lpstr>
      <vt:lpstr>Office Theme</vt:lpstr>
      <vt:lpstr>Equation</vt:lpstr>
      <vt:lpstr>ESE532: System-on-a-Chip Architecture</vt:lpstr>
      <vt:lpstr>Today</vt:lpstr>
      <vt:lpstr>Goal</vt:lpstr>
      <vt:lpstr>Outcomes</vt:lpstr>
      <vt:lpstr>Outcomes</vt:lpstr>
      <vt:lpstr>Message for Day</vt:lpstr>
      <vt:lpstr>Abstract Approach</vt:lpstr>
      <vt:lpstr>SoC Designer  Hardware Building Blocks</vt:lpstr>
      <vt:lpstr>Final</vt:lpstr>
      <vt:lpstr>Final</vt:lpstr>
      <vt:lpstr>Final</vt:lpstr>
      <vt:lpstr>Review</vt:lpstr>
      <vt:lpstr>Sequential Computation</vt:lpstr>
      <vt:lpstr>Computations in C</vt:lpstr>
      <vt:lpstr>Memory Characteristics</vt:lpstr>
      <vt:lpstr>Memory and Compute</vt:lpstr>
      <vt:lpstr>Memory and Compute</vt:lpstr>
      <vt:lpstr>Memory and Compute</vt:lpstr>
      <vt:lpstr>Memory and Compute</vt:lpstr>
      <vt:lpstr>Data Reuse</vt:lpstr>
      <vt:lpstr>Memory and Compute</vt:lpstr>
      <vt:lpstr>Memory and Compute</vt:lpstr>
      <vt:lpstr>Task Parallel</vt:lpstr>
      <vt:lpstr>Data Parallel</vt:lpstr>
      <vt:lpstr>Data Parallel</vt:lpstr>
      <vt:lpstr>Vector/SIMD</vt:lpstr>
      <vt:lpstr>Vector/SIMD</vt:lpstr>
      <vt:lpstr>Vector/SIMD</vt:lpstr>
      <vt:lpstr>Dataflow Pipeline</vt:lpstr>
      <vt:lpstr>Data Flow Pipeline</vt:lpstr>
      <vt:lpstr>Data Flow Pipeline</vt:lpstr>
      <vt:lpstr>Spatial Pipeline</vt:lpstr>
      <vt:lpstr>Initiation Interval</vt:lpstr>
      <vt:lpstr>Initiation Interval</vt:lpstr>
      <vt:lpstr>Initiation Interval</vt:lpstr>
      <vt:lpstr>Spatial Pipeline</vt:lpstr>
      <vt:lpstr>Reduce</vt:lpstr>
      <vt:lpstr>Log-Depth Associative Reduce</vt:lpstr>
      <vt:lpstr>VLIW</vt:lpstr>
      <vt:lpstr>VLIW</vt:lpstr>
      <vt:lpstr>VLIW</vt:lpstr>
      <vt:lpstr>VLIW</vt:lpstr>
      <vt:lpstr>Memory Bottleneck</vt:lpstr>
      <vt:lpstr>Memory Bottleneck</vt:lpstr>
      <vt:lpstr>Memory Bottleneck</vt:lpstr>
      <vt:lpstr>Memory Bottleneck</vt:lpstr>
      <vt:lpstr>Communication</vt:lpstr>
      <vt:lpstr>Area</vt:lpstr>
      <vt:lpstr>Multi-Objective Optimization</vt:lpstr>
      <vt:lpstr>Final</vt:lpstr>
      <vt:lpstr>Other Courses Wrapup, Questions</vt:lpstr>
      <vt:lpstr>Distinction</vt:lpstr>
      <vt:lpstr>Abstraction Stack</vt:lpstr>
      <vt:lpstr>Circuits and Computer Engineering</vt:lpstr>
      <vt:lpstr>Other Courses</vt:lpstr>
      <vt:lpstr>Message</vt:lpstr>
      <vt:lpstr>Admin</vt:lpstr>
      <vt:lpstr>Question/Discussion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205</cp:revision>
  <cp:lastPrinted>2020-12-10T14:46:42Z</cp:lastPrinted>
  <dcterms:created xsi:type="dcterms:W3CDTF">2017-12-11T14:20:33Z</dcterms:created>
  <dcterms:modified xsi:type="dcterms:W3CDTF">2020-12-10T14:46:46Z</dcterms:modified>
</cp:coreProperties>
</file>