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339" r:id="rId4"/>
    <p:sldId id="372" r:id="rId5"/>
    <p:sldId id="344" r:id="rId6"/>
    <p:sldId id="490" r:id="rId7"/>
    <p:sldId id="456" r:id="rId8"/>
    <p:sldId id="345" r:id="rId9"/>
    <p:sldId id="388" r:id="rId10"/>
    <p:sldId id="346" r:id="rId11"/>
    <p:sldId id="347" r:id="rId12"/>
    <p:sldId id="349" r:id="rId13"/>
    <p:sldId id="420" r:id="rId14"/>
    <p:sldId id="348" r:id="rId15"/>
    <p:sldId id="429" r:id="rId16"/>
    <p:sldId id="361" r:id="rId17"/>
    <p:sldId id="362" r:id="rId18"/>
    <p:sldId id="393" r:id="rId19"/>
    <p:sldId id="413" r:id="rId20"/>
    <p:sldId id="424" r:id="rId21"/>
    <p:sldId id="394" r:id="rId22"/>
    <p:sldId id="414" r:id="rId23"/>
    <p:sldId id="395" r:id="rId24"/>
    <p:sldId id="495" r:id="rId25"/>
    <p:sldId id="496" r:id="rId26"/>
    <p:sldId id="396" r:id="rId27"/>
    <p:sldId id="415" r:id="rId28"/>
    <p:sldId id="425" r:id="rId29"/>
    <p:sldId id="426" r:id="rId30"/>
    <p:sldId id="398" r:id="rId31"/>
    <p:sldId id="400" r:id="rId32"/>
    <p:sldId id="401" r:id="rId33"/>
    <p:sldId id="402" r:id="rId34"/>
    <p:sldId id="403" r:id="rId35"/>
    <p:sldId id="497" r:id="rId36"/>
    <p:sldId id="450" r:id="rId37"/>
    <p:sldId id="451" r:id="rId38"/>
    <p:sldId id="452" r:id="rId39"/>
    <p:sldId id="371" r:id="rId40"/>
    <p:sldId id="366" r:id="rId41"/>
    <p:sldId id="390" r:id="rId42"/>
    <p:sldId id="391" r:id="rId43"/>
    <p:sldId id="430" r:id="rId44"/>
    <p:sldId id="431" r:id="rId45"/>
    <p:sldId id="449" r:id="rId46"/>
    <p:sldId id="446" r:id="rId47"/>
    <p:sldId id="447" r:id="rId48"/>
    <p:sldId id="448" r:id="rId49"/>
    <p:sldId id="380" r:id="rId50"/>
    <p:sldId id="340" r:id="rId51"/>
    <p:sldId id="330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9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6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83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0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6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 September 14,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5942F-86F1-1143-AAFF-ACD1DF5E3B71}"/>
              </a:ext>
            </a:extLst>
          </p:cNvPr>
          <p:cNvSpPr txBox="1"/>
          <p:nvPr/>
        </p:nvSpPr>
        <p:spPr>
          <a:xfrm>
            <a:off x="223217" y="5228189"/>
            <a:ext cx="754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Today’s background: </a:t>
            </a:r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/wiki/File:MT4C1024-HD.jpg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AF769-7F22-1C4B-B3A6-CC9589C97741}"/>
              </a:ext>
            </a:extLst>
          </p:cNvPr>
          <p:cNvSpPr txBox="1"/>
          <p:nvPr/>
        </p:nvSpPr>
        <p:spPr>
          <a:xfrm>
            <a:off x="296157" y="5721096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Note: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prelim slides, feedback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          linked to syllabus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Bandwidth: data throughput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Bits/cycle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with</a:t>
            </a:r>
            <a:r>
              <a:rPr lang="en-US" dirty="0">
                <a:solidFill>
                  <a:srgbClr val="FF6600"/>
                </a:solidFill>
              </a:rPr>
              <a:t> N?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(not quite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bandwidth)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1294"/>
            <a:ext cx="4718593" cy="39367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Energy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read full width,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 scales with N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Activate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wires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wire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Or, energy/bit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scales as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Larger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cost more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07" y="2667000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Density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Address, sense amplifies are large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How do address bits scale with N?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 slower than bit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Bits scale 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)*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log(N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Sense amps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pay less per bit</a:t>
            </a:r>
          </a:p>
          <a:p>
            <a:pPr lvl="1"/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denser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91" y="2892552"/>
            <a:ext cx="4661709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/>
              <a:t>Compactness vs. Memory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1" y="1247120"/>
            <a:ext cx="6865303" cy="5049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A0C2-D37A-0B4D-81B8-9F4E7396CA92}"/>
              </a:ext>
            </a:extLst>
          </p:cNvPr>
          <p:cNvSpPr txBox="1"/>
          <p:nvPr/>
        </p:nvSpPr>
        <p:spPr>
          <a:xfrm>
            <a:off x="1752600" y="1174646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(F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units)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/>
              <a:t>Issue one read/write per cycle</a:t>
            </a:r>
          </a:p>
          <a:p>
            <a:r>
              <a:rPr lang="en-US" dirty="0"/>
              <a:t>10 cycle latency to memory</a:t>
            </a:r>
          </a:p>
          <a:p>
            <a:r>
              <a:rPr lang="en-US" dirty="0"/>
              <a:t>Memory read concurrent with compute</a:t>
            </a:r>
          </a:p>
          <a:p>
            <a:pPr lvl="1"/>
            <a:r>
              <a:rPr lang="en-US" dirty="0"/>
              <a:t>only wait for memory when need value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8" y="3918584"/>
            <a:ext cx="8216900" cy="28081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memory latency can impact throughput</a:t>
            </a:r>
          </a:p>
          <a:p>
            <a:pPr lvl="1"/>
            <a:r>
              <a:rPr lang="en-US" dirty="0"/>
              <a:t>When must wait on it</a:t>
            </a:r>
          </a:p>
          <a:p>
            <a:pPr lvl="1"/>
            <a:r>
              <a:rPr lang="en-US" dirty="0"/>
              <a:t>When part of a cyclic dependency</a:t>
            </a:r>
          </a:p>
          <a:p>
            <a:r>
              <a:rPr lang="en-US" dirty="0"/>
              <a:t>Overlap memory access with computations when possible</a:t>
            </a:r>
          </a:p>
          <a:p>
            <a:pPr lvl="1"/>
            <a:r>
              <a:rPr lang="en-US" dirty="0"/>
              <a:t> exploit parallelism between compute and memory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Data Reuse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MAX=10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WSIZE=5</a:t>
            </a:r>
          </a:p>
          <a:p>
            <a:r>
              <a:rPr lang="en-US" dirty="0">
                <a:solidFill>
                  <a:srgbClr val="FF6600"/>
                </a:solidFill>
              </a:rPr>
              <a:t>How many times execute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[]*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?</a:t>
            </a:r>
          </a:p>
          <a:p>
            <a:r>
              <a:rPr lang="en-US" dirty="0">
                <a:solidFill>
                  <a:srgbClr val="FF6600"/>
                </a:solidFill>
              </a:rPr>
              <a:t>How many reads to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 and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[]?</a:t>
            </a:r>
          </a:p>
          <a:p>
            <a:r>
              <a:rPr lang="en-US" dirty="0">
                <a:solidFill>
                  <a:srgbClr val="FF6600"/>
                </a:solidFill>
              </a:rPr>
              <a:t>Runtime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 </a:t>
            </a:r>
            <a:r>
              <a:rPr lang="en-US" dirty="0" err="1">
                <a:solidFill>
                  <a:srgbClr val="FF6600"/>
                </a:solidFill>
              </a:rPr>
              <a:t>x,w</a:t>
            </a:r>
            <a:r>
              <a:rPr lang="en-US" dirty="0">
                <a:solidFill>
                  <a:srgbClr val="FF6600"/>
                </a:solidFill>
              </a:rPr>
              <a:t> 20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+=…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8006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(part 1)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Latency Engineering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Scheduling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Reuse: Scratchpad and cache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 Engineering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r>
              <a:rPr lang="en-US" dirty="0"/>
              <a:t>T=MAX*</a:t>
            </a:r>
            <a:r>
              <a:rPr lang="en-US" dirty="0" err="1"/>
              <a:t>WSIZE(T</a:t>
            </a:r>
            <a:r>
              <a:rPr lang="en-US" baseline="-25000" dirty="0" err="1"/>
              <a:t>comp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 err="1"/>
              <a:t>+T</a:t>
            </a:r>
            <a:r>
              <a:rPr lang="en-US" baseline="-25000" dirty="0" err="1"/>
              <a:t>w</a:t>
            </a:r>
            <a:r>
              <a:rPr lang="en-US" dirty="0"/>
              <a:t>)</a:t>
            </a:r>
          </a:p>
          <a:p>
            <a:r>
              <a:rPr lang="en-US" dirty="0"/>
              <a:t>T=10</a:t>
            </a:r>
            <a:r>
              <a:rPr lang="en-US" baseline="30000" dirty="0"/>
              <a:t>6</a:t>
            </a:r>
            <a:r>
              <a:rPr lang="en-US" dirty="0"/>
              <a:t>*5*(5+20+20)</a:t>
            </a:r>
          </a:p>
          <a:p>
            <a:r>
              <a:rPr lang="en-US" dirty="0"/>
              <a:t>T=2.25*10</a:t>
            </a:r>
            <a:r>
              <a:rPr lang="en-US" baseline="30000" dirty="0"/>
              <a:t>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distinct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[],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read?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44900"/>
            <a:ext cx="52959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/>
              <a:t>Add small, local memory bank</a:t>
            </a:r>
          </a:p>
          <a:p>
            <a:pPr lvl="1"/>
            <a:r>
              <a:rPr lang="en-US" dirty="0"/>
              <a:t>Small memories are faster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95600"/>
            <a:ext cx="371399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use local memory to reduce large memory reads to 3d?</a:t>
            </a:r>
          </a:p>
          <a:p>
            <a:r>
              <a:rPr lang="en-US" dirty="0">
                <a:solidFill>
                  <a:srgbClr val="FF6600"/>
                </a:solidFill>
              </a:rPr>
              <a:t>How much local memory need?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Which w’s read in each iteration of j loop? </a:t>
            </a:r>
          </a:p>
          <a:p>
            <a:r>
              <a:rPr lang="en-US" dirty="0">
                <a:solidFill>
                  <a:srgbClr val="FF6600"/>
                </a:solidFill>
              </a:rPr>
              <a:t>Which x’s?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=1,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Same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=1?</a:t>
            </a:r>
          </a:p>
          <a:p>
            <a:r>
              <a:rPr lang="en-US" dirty="0">
                <a:solidFill>
                  <a:srgbClr val="FF6600"/>
                </a:solidFill>
              </a:rPr>
              <a:t>When never read x[0] again? x[4]?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0F2C1-0AB5-3C42-815A-89A583793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198414"/>
            <a:ext cx="4343400" cy="26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" y="292100"/>
            <a:ext cx="7772400" cy="1143000"/>
          </a:xfrm>
        </p:spPr>
        <p:txBody>
          <a:bodyPr/>
          <a:lstStyle/>
          <a:p>
            <a:r>
              <a:rPr lang="en-US" dirty="0"/>
              <a:t>Impact Small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67" y="1295400"/>
            <a:ext cx="7772400" cy="4114800"/>
          </a:xfrm>
        </p:spPr>
        <p:txBody>
          <a:bodyPr/>
          <a:lstStyle/>
          <a:p>
            <a:r>
              <a:rPr lang="en-US" dirty="0"/>
              <a:t>Remember how delay scale with N</a:t>
            </a:r>
          </a:p>
          <a:p>
            <a:r>
              <a:rPr lang="en-US" dirty="0">
                <a:solidFill>
                  <a:srgbClr val="FF6600"/>
                </a:solidFill>
              </a:rPr>
              <a:t>How much faster might small [10 element] memory be? [compare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as powers of 2: 2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 vs. 2</a:t>
            </a:r>
            <a:r>
              <a:rPr lang="en-US" baseline="30000" dirty="0">
                <a:solidFill>
                  <a:srgbClr val="FF6600"/>
                </a:solidFill>
              </a:rPr>
              <a:t>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09561-9A7D-E945-8280-460DFC8B1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28" y="3609340"/>
            <a:ext cx="32880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3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3962400" cy="2404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endParaRPr lang="en-US" baseline="-25000" dirty="0"/>
          </a:p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r>
              <a:rPr lang="en-US" dirty="0"/>
              <a:t>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comp</a:t>
            </a:r>
            <a:endParaRPr lang="en-US" baseline="-25000" dirty="0"/>
          </a:p>
          <a:p>
            <a:r>
              <a:rPr lang="en-US" dirty="0"/>
              <a:t>WSIZE*MAX*2*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endParaRPr lang="en-US" baseline="-250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1"/>
            <a:ext cx="4706095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95400"/>
            <a:ext cx="5156697" cy="459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772400" cy="12192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2.25*10</a:t>
            </a:r>
            <a:r>
              <a:rPr lang="en-US" baseline="30000" dirty="0">
                <a:solidFill>
                  <a:srgbClr val="3366FF"/>
                </a:solidFill>
              </a:rPr>
              <a:t>8</a:t>
            </a:r>
            <a:r>
              <a:rPr lang="en-US" dirty="0">
                <a:solidFill>
                  <a:srgbClr val="3366FF"/>
                </a:solidFill>
              </a:rPr>
              <a:t>                6*10</a:t>
            </a:r>
            <a:r>
              <a:rPr lang="en-US" baseline="30000" dirty="0">
                <a:solidFill>
                  <a:srgbClr val="3366FF"/>
                </a:solidFill>
              </a:rPr>
              <a:t>7</a:t>
            </a:r>
          </a:p>
          <a:p>
            <a:r>
              <a:rPr lang="en-US" baseline="30000" dirty="0">
                <a:solidFill>
                  <a:srgbClr val="3366FF"/>
                </a:solidFill>
              </a:rPr>
              <a:t>                             </a:t>
            </a:r>
            <a:r>
              <a:rPr lang="en-US" dirty="0">
                <a:solidFill>
                  <a:srgbClr val="3366FF"/>
                </a:solidFill>
              </a:rPr>
              <a:t>3.75x</a:t>
            </a:r>
            <a:endParaRPr lang="en-US" baseline="30000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3962400" cy="24040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throughput (bandwidth) and latency can be bottlenecks</a:t>
            </a:r>
          </a:p>
          <a:p>
            <a:r>
              <a:rPr lang="en-US" dirty="0"/>
              <a:t>Minimize data movement</a:t>
            </a:r>
          </a:p>
          <a:p>
            <a:r>
              <a:rPr lang="en-US" dirty="0"/>
              <a:t>Exploit small, local memories</a:t>
            </a:r>
          </a:p>
          <a:p>
            <a:r>
              <a:rPr lang="en-US" dirty="0"/>
              <a:t>Exploit data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often be reused </a:t>
            </a:r>
          </a:p>
          <a:p>
            <a:pPr lvl="1"/>
            <a:r>
              <a:rPr lang="en-US" dirty="0"/>
              <a:t>Keep data needed for computation in </a:t>
            </a:r>
          </a:p>
          <a:p>
            <a:pPr lvl="2"/>
            <a:r>
              <a:rPr lang="en-US" dirty="0"/>
              <a:t>Closer, smaller (faster, less energy) memories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latency</a:t>
            </a:r>
            <a:r>
              <a:rPr lang="en-US" dirty="0"/>
              <a:t> costs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bandwidth</a:t>
            </a:r>
            <a:r>
              <a:rPr lang="en-US" dirty="0"/>
              <a:t> required from large memories</a:t>
            </a:r>
          </a:p>
          <a:p>
            <a:endParaRPr lang="en-US" dirty="0"/>
          </a:p>
          <a:p>
            <a:r>
              <a:rPr lang="en-US" dirty="0"/>
              <a:t>Reuse hint: value used multiple times</a:t>
            </a:r>
          </a:p>
          <a:p>
            <a:pPr lvl="1"/>
            <a:r>
              <a:rPr lang="en-US" dirty="0"/>
              <a:t>Or value produced/consumed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648200"/>
          </a:xfrm>
        </p:spPr>
        <p:txBody>
          <a:bodyPr/>
          <a:lstStyle/>
          <a:p>
            <a:r>
              <a:rPr lang="en-US" dirty="0"/>
              <a:t>Traditional Processor Data Caches are a heuristic instance of this</a:t>
            </a:r>
          </a:p>
          <a:p>
            <a:pPr lvl="1"/>
            <a:r>
              <a:rPr lang="en-US" dirty="0"/>
              <a:t>Add a small memory local to the processor</a:t>
            </a:r>
          </a:p>
          <a:p>
            <a:pPr lvl="2"/>
            <a:r>
              <a:rPr lang="en-US" dirty="0"/>
              <a:t>It is fast, low latency</a:t>
            </a:r>
          </a:p>
          <a:p>
            <a:pPr lvl="1"/>
            <a:r>
              <a:rPr lang="en-US" dirty="0"/>
              <a:t>Store anything fetched from large/remote memory in local memory</a:t>
            </a:r>
          </a:p>
          <a:p>
            <a:pPr lvl="2"/>
            <a:r>
              <a:rPr lang="en-US" dirty="0"/>
              <a:t>Hoping for reuse in near future</a:t>
            </a:r>
          </a:p>
          <a:p>
            <a:pPr lvl="1"/>
            <a:r>
              <a:rPr lang="en-US" dirty="0"/>
              <a:t>On every fetch, check local memory before go to large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performance of small memory with density of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r>
              <a:rPr lang="en-US" dirty="0"/>
              <a:t>Demands more than a small memory</a:t>
            </a:r>
          </a:p>
          <a:p>
            <a:pPr lvl="1"/>
            <a:r>
              <a:rPr lang="en-US" dirty="0"/>
              <a:t>Need to sparsely store address/data mappings from large memory</a:t>
            </a:r>
          </a:p>
          <a:p>
            <a:pPr lvl="1"/>
            <a:r>
              <a:rPr lang="en-US" dirty="0"/>
              <a:t>Makes more area/delay/energy expensive than just a simple memory of capacity</a:t>
            </a:r>
          </a:p>
          <a:p>
            <a:r>
              <a:rPr lang="en-US" dirty="0"/>
              <a:t>Don’t need explicit data movement</a:t>
            </a:r>
          </a:p>
          <a:p>
            <a:r>
              <a:rPr lang="en-US" dirty="0"/>
              <a:t>Cannot control when data moved/saved</a:t>
            </a:r>
          </a:p>
          <a:p>
            <a:pPr lvl="1"/>
            <a:r>
              <a:rPr lang="en-US" dirty="0"/>
              <a:t>Bad for determinism</a:t>
            </a:r>
          </a:p>
          <a:p>
            <a:r>
              <a:rPr lang="en-US" dirty="0"/>
              <a:t>Limited ability to control what stays in small memory simultaneously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  <a:p>
            <a:pPr lvl="1"/>
            <a:r>
              <a:rPr lang="en-US" dirty="0"/>
              <a:t>Hardware-managed small memory in front of larger memory</a:t>
            </a:r>
          </a:p>
          <a:p>
            <a:r>
              <a:rPr lang="en-US" dirty="0"/>
              <a:t>Scratchpad</a:t>
            </a:r>
          </a:p>
          <a:p>
            <a:pPr lvl="1"/>
            <a:r>
              <a:rPr lang="en-US" dirty="0"/>
              <a:t>Small memory</a:t>
            </a:r>
          </a:p>
          <a:p>
            <a:pPr lvl="1"/>
            <a:r>
              <a:rPr lang="en-US" dirty="0"/>
              <a:t>Software (or logic) managed</a:t>
            </a:r>
          </a:p>
          <a:p>
            <a:pPr lvl="1"/>
            <a:r>
              <a:rPr lang="en-US" dirty="0"/>
              <a:t>Explicit reference to scratchpad vs. large (other) memories</a:t>
            </a:r>
          </a:p>
          <a:p>
            <a:pPr lvl="1"/>
            <a:r>
              <a:rPr lang="en-US" dirty="0"/>
              <a:t>Explicit movement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004261-6566-144B-AAF7-A31A2302E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1F9D071-1B1A-5445-84BA-667F352E4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1A1A-AD78-7E42-A167-D23DA941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7D66-72E8-8447-A37B-C0765835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6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8500" y="6365496"/>
            <a:ext cx="1905000" cy="457200"/>
          </a:xfrm>
        </p:spPr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0F242-2030-3B4C-BEC6-B12F1865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36" y="3169417"/>
            <a:ext cx="3810000" cy="349478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04559"/>
            <a:ext cx="3276600" cy="1987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A19C5-BF28-CC43-94E8-DB6F1804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10128"/>
            <a:ext cx="5638800" cy="167305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unroll partially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45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 even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AB817-6929-AD43-ADD7-42B5E5B5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17577"/>
            <a:ext cx="47498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Scaling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is easier to engineer than low latency</a:t>
            </a:r>
          </a:p>
          <a:p>
            <a:pPr lvl="1"/>
            <a:r>
              <a:rPr lang="en-US" dirty="0"/>
              <a:t>Wide-word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Banking </a:t>
            </a:r>
            <a:r>
              <a:rPr lang="en-US" dirty="0"/>
              <a:t>(not </a:t>
            </a:r>
            <a:r>
              <a:rPr lang="en-US" dirty="0" err="1"/>
              <a:t>today</a:t>
            </a:r>
            <a:r>
              <a:rPr lang="en-US" dirty="0" err="1">
                <a:sym typeface="Wingdings" pitchFamily="2" charset="2"/>
              </a:rPr>
              <a:t>come</a:t>
            </a:r>
            <a:r>
              <a:rPr lang="en-US" dirty="0">
                <a:sym typeface="Wingdings" pitchFamily="2" charset="2"/>
              </a:rPr>
              <a:t> back to later)</a:t>
            </a:r>
            <a:endParaRPr lang="en-US" dirty="0"/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Decompose memory into independent banks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Route requests to appropriate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easy to have a wide memory</a:t>
            </a:r>
          </a:p>
          <a:p>
            <a:r>
              <a:rPr lang="en-US" dirty="0"/>
              <a:t>As long as we share the address</a:t>
            </a:r>
          </a:p>
          <a:p>
            <a:pPr lvl="1"/>
            <a:r>
              <a:rPr lang="en-US" dirty="0"/>
              <a:t>One address to select</a:t>
            </a:r>
            <a:br>
              <a:rPr lang="en-US" dirty="0"/>
            </a:br>
            <a:r>
              <a:rPr lang="en-US" dirty="0"/>
              <a:t>wide word or bits</a:t>
            </a:r>
          </a:p>
          <a:p>
            <a:r>
              <a:rPr lang="en-US" dirty="0"/>
              <a:t>Efficient if all read </a:t>
            </a:r>
            <a:br>
              <a:rPr lang="en-US" dirty="0"/>
            </a:br>
            <a:r>
              <a:rPr lang="en-US" dirty="0"/>
              <a:t>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Revisit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Use wide memory access to move 8 words (</a:t>
            </a:r>
            <a:r>
              <a:rPr lang="en-US" dirty="0" err="1"/>
              <a:t>x</a:t>
            </a:r>
            <a:r>
              <a:rPr lang="en-US" dirty="0"/>
              <a:t>[]) between large and small memory in a single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3962400" cy="38351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67001"/>
            <a:ext cx="4706095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Impact of 8 word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between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large and local memory?</a:t>
            </a:r>
          </a:p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r>
              <a:rPr lang="en-US" dirty="0">
                <a:solidFill>
                  <a:srgbClr val="FF6600"/>
                </a:solidFill>
              </a:rPr>
              <a:t>What term most impacted?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2400" y="3810000"/>
            <a:ext cx="3505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+MAX/</a:t>
            </a:r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/>
              <a:t>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>
                <a:solidFill>
                  <a:srgbClr val="3366FF"/>
                </a:solidFill>
              </a:rPr>
              <a:t>+MAX*(T</a:t>
            </a:r>
            <a:r>
              <a:rPr lang="en-US" baseline="-25000" dirty="0">
                <a:solidFill>
                  <a:srgbClr val="3366FF"/>
                </a:solidFill>
              </a:rPr>
              <a:t>local</a:t>
            </a:r>
            <a:r>
              <a:rPr lang="en-US" dirty="0">
                <a:solidFill>
                  <a:srgbClr val="3366FF"/>
                </a:solidFill>
              </a:rPr>
              <a:t>+2)</a:t>
            </a:r>
            <a:endParaRPr lang="en-US" baseline="-25000" dirty="0">
              <a:solidFill>
                <a:srgbClr val="3366FF"/>
              </a:solidFill>
            </a:endParaRPr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*20/</a:t>
            </a:r>
            <a:r>
              <a:rPr lang="en-US" dirty="0">
                <a:solidFill>
                  <a:srgbClr val="3366FF"/>
                </a:solidFill>
              </a:rPr>
              <a:t>8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*3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4.55</a:t>
            </a:r>
            <a:r>
              <a:rPr lang="en-US" dirty="0"/>
              <a:t>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52600"/>
            <a:ext cx="5584845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2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Limit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infinity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</a:t>
            </a:r>
            <a:r>
              <a:rPr lang="en-US" baseline="-25000" dirty="0" err="1">
                <a:sym typeface="Wingdings"/>
              </a:rPr>
              <a:t>before</a:t>
            </a:r>
            <a:r>
              <a:rPr lang="en-US" dirty="0" err="1">
                <a:sym typeface="Wingdings"/>
              </a:rPr>
              <a:t>/T</a:t>
            </a:r>
            <a:r>
              <a:rPr lang="en-US" baseline="-25000" dirty="0" err="1">
                <a:sym typeface="Wingdings"/>
              </a:rPr>
              <a:t>after</a:t>
            </a:r>
            <a:r>
              <a:rPr lang="en-US" dirty="0">
                <a:sym typeface="Wingdings"/>
              </a:rPr>
              <a:t>=1/(1-Y)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Y=70%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Possible speedup (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infinity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) 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Speedup if S=10?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3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 err="1"/>
              <a:t>Amdhal</a:t>
            </a:r>
            <a:r>
              <a:rPr lang="en-US" dirty="0"/>
              <a:t>: good to have a fast sequential processor</a:t>
            </a:r>
          </a:p>
          <a:p>
            <a:pPr lvl="1"/>
            <a:r>
              <a:rPr lang="en-US" dirty="0"/>
              <a:t>Keep optimizing </a:t>
            </a:r>
          </a:p>
          <a:p>
            <a:pPr lvl="2"/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pPr lvl="2"/>
            <a:r>
              <a:rPr lang="en-US" dirty="0"/>
              <a:t>For large S, bottleneck now in the 1-Y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Architecture contains</a:t>
            </a:r>
          </a:p>
          <a:p>
            <a:pPr lvl="1"/>
            <a:r>
              <a:rPr lang="en-US" dirty="0"/>
              <a:t>Large memories</a:t>
            </a:r>
          </a:p>
          <a:p>
            <a:pPr lvl="2"/>
            <a:r>
              <a:rPr lang="en-US" dirty="0"/>
              <a:t>For density, necessary sharing</a:t>
            </a:r>
          </a:p>
          <a:p>
            <a:pPr lvl="1"/>
            <a:r>
              <a:rPr lang="en-US" dirty="0"/>
              <a:t>Small memories local to compute</a:t>
            </a:r>
          </a:p>
          <a:p>
            <a:pPr lvl="2"/>
            <a:r>
              <a:rPr lang="en-US" dirty="0"/>
              <a:t>For high bandwidth, low latency, low energy</a:t>
            </a:r>
          </a:p>
          <a:p>
            <a:r>
              <a:rPr lang="en-US" dirty="0"/>
              <a:t>Need to move data</a:t>
            </a:r>
          </a:p>
          <a:p>
            <a:pPr lvl="1"/>
            <a:r>
              <a:rPr lang="en-US" dirty="0"/>
              <a:t>Among memories</a:t>
            </a:r>
          </a:p>
          <a:p>
            <a:pPr lvl="2"/>
            <a:r>
              <a:rPr lang="en-US" dirty="0"/>
              <a:t>Large to small and back</a:t>
            </a:r>
          </a:p>
          <a:p>
            <a:pPr lvl="2"/>
            <a:r>
              <a:rPr lang="en-US" dirty="0"/>
              <a:t>Among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GHz speeds</a:t>
            </a:r>
          </a:p>
          <a:p>
            <a:pPr lvl="2"/>
            <a:r>
              <a:rPr lang="en-US" dirty="0"/>
              <a:t>(1ns, sub 1ns cycle times)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r>
              <a:rPr lang="en-US" dirty="0"/>
              <a:t>Takes 100s of ns to reference off-chip data</a:t>
            </a:r>
          </a:p>
          <a:p>
            <a:r>
              <a:rPr lang="en-US" dirty="0">
                <a:solidFill>
                  <a:srgbClr val="FF6600"/>
                </a:solidFill>
              </a:rPr>
              <a:t>What does this say about placement of computations and memories?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16570-DFBD-594F-A98D-009D24C5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52" y="2438400"/>
            <a:ext cx="2489200" cy="260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/>
              <a:t>Memory bandwidth and latency can be bottlenecks</a:t>
            </a:r>
          </a:p>
          <a:p>
            <a:r>
              <a:rPr lang="en-US" dirty="0"/>
              <a:t>Exploit small, local memories</a:t>
            </a:r>
          </a:p>
          <a:p>
            <a:pPr lvl="1"/>
            <a:r>
              <a:rPr lang="en-US" dirty="0"/>
              <a:t>Easy bandwidth, low latency, energy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Keep in small memories</a:t>
            </a:r>
          </a:p>
          <a:p>
            <a:r>
              <a:rPr lang="en-US" dirty="0"/>
              <a:t>Minimize data movement</a:t>
            </a:r>
          </a:p>
          <a:p>
            <a:pPr lvl="1"/>
            <a:r>
              <a:rPr lang="en-US" dirty="0"/>
              <a:t>Small, local memories keep distance short</a:t>
            </a:r>
          </a:p>
          <a:p>
            <a:pPr lvl="1"/>
            <a:r>
              <a:rPr lang="en-US" dirty="0"/>
              <a:t>Minimally move into small memories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Wednesday on canvas</a:t>
            </a:r>
          </a:p>
          <a:p>
            <a:r>
              <a:rPr lang="en-US" dirty="0"/>
              <a:t>If own Legos (or similar building blocks)</a:t>
            </a:r>
          </a:p>
          <a:p>
            <a:pPr lvl="1"/>
            <a:r>
              <a:rPr lang="en-US" dirty="0"/>
              <a:t>Might dig out and bring to lecture on Wed.</a:t>
            </a:r>
          </a:p>
          <a:p>
            <a:pPr lvl="1"/>
            <a:r>
              <a:rPr lang="en-US" dirty="0"/>
              <a:t>Bricks: 4x2, 3x2, 2x2, 1x2 (6-12 of each)</a:t>
            </a:r>
          </a:p>
          <a:p>
            <a:r>
              <a:rPr lang="en-US" dirty="0"/>
              <a:t>If never seen a Lego</a:t>
            </a:r>
          </a:p>
          <a:p>
            <a:pPr lvl="1"/>
            <a:r>
              <a:rPr lang="en-US" dirty="0"/>
              <a:t>Plan to watch short (&lt;3min) video before </a:t>
            </a:r>
            <a:r>
              <a:rPr lang="en-US" dirty="0" err="1"/>
              <a:t>preclass</a:t>
            </a:r>
            <a:r>
              <a:rPr lang="en-US" dirty="0"/>
              <a:t> for Wednesday </a:t>
            </a:r>
          </a:p>
          <a:p>
            <a:pPr lvl="2"/>
            <a:r>
              <a:rPr lang="en-US" dirty="0"/>
              <a:t>Post after posting today’s lecture videos</a:t>
            </a:r>
          </a:p>
          <a:p>
            <a:r>
              <a:rPr lang="en-US" dirty="0"/>
              <a:t>HW2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6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723"/>
            <a:ext cx="7772400" cy="1143000"/>
          </a:xfrm>
        </p:spPr>
        <p:txBody>
          <a:bodyPr/>
          <a:lstStyle/>
          <a:p>
            <a:r>
              <a:rPr lang="en-US" dirty="0"/>
              <a:t>Random Access Memory</a:t>
            </a:r>
          </a:p>
        </p:txBody>
      </p:sp>
      <p:pic>
        <p:nvPicPr>
          <p:cNvPr id="499716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1780"/>
            <a:ext cx="77724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a slot (specified by address)</a:t>
            </a:r>
          </a:p>
          <a:p>
            <a:pPr lvl="1"/>
            <a:r>
              <a:rPr lang="en-US" dirty="0"/>
              <a:t>Read values from (by address)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FA5B4-B9BB-BE4F-B4FE-147144ACFB03}"/>
              </a:ext>
            </a:extLst>
          </p:cNvPr>
          <p:cNvCxnSpPr/>
          <p:nvPr/>
        </p:nvCxnSpPr>
        <p:spPr>
          <a:xfrm flipH="1">
            <a:off x="5884547" y="4738255"/>
            <a:ext cx="114471" cy="263236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7600" y="6388133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 dirty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Operation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04800" y="755847"/>
            <a:ext cx="7772400" cy="4114800"/>
          </a:xfrm>
        </p:spPr>
        <p:txBody>
          <a:bodyPr/>
          <a:lstStyle/>
          <a:p>
            <a:r>
              <a:rPr lang="en-US" dirty="0"/>
              <a:t>Memory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Present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Decoder Matches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Charge word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Enables Memory Cell</a:t>
            </a:r>
            <a:br>
              <a:rPr lang="en-US" dirty="0"/>
            </a:br>
            <a:r>
              <a:rPr lang="en-US" dirty="0"/>
              <a:t>to charge </a:t>
            </a:r>
            <a:r>
              <a:rPr lang="en-US" dirty="0" err="1"/>
              <a:t>bitlines</a:t>
            </a:r>
            <a:br>
              <a:rPr lang="en-US" dirty="0"/>
            </a:br>
            <a:r>
              <a:rPr lang="en-US" dirty="0"/>
              <a:t>(column)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SenseAmp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detects</a:t>
            </a:r>
            <a:br>
              <a:rPr lang="en-US" dirty="0"/>
            </a:br>
            <a:r>
              <a:rPr lang="en-US" dirty="0" err="1"/>
              <a:t>bitline</a:t>
            </a:r>
            <a:r>
              <a:rPr lang="en-US" dirty="0"/>
              <a:t> swing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Buffered for output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54CF40-589D-4542-9FEB-459026DE963C}"/>
              </a:ext>
            </a:extLst>
          </p:cNvPr>
          <p:cNvSpPr/>
          <p:nvPr/>
        </p:nvSpPr>
        <p:spPr bwMode="auto">
          <a:xfrm>
            <a:off x="4267200" y="264351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08D19A-79AD-9444-BF78-4328E6316FA5}"/>
              </a:ext>
            </a:extLst>
          </p:cNvPr>
          <p:cNvSpPr/>
          <p:nvPr/>
        </p:nvSpPr>
        <p:spPr bwMode="auto">
          <a:xfrm>
            <a:off x="4267200" y="4611692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36147-D7A7-CF49-8BEC-C49FD11CF95F}"/>
              </a:ext>
            </a:extLst>
          </p:cNvPr>
          <p:cNvSpPr/>
          <p:nvPr/>
        </p:nvSpPr>
        <p:spPr bwMode="auto">
          <a:xfrm>
            <a:off x="8815597" y="461773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62D73E-4536-1C49-8540-B135E3A27B72}"/>
              </a:ext>
            </a:extLst>
          </p:cNvPr>
          <p:cNvCxnSpPr/>
          <p:nvPr/>
        </p:nvCxnSpPr>
        <p:spPr bwMode="auto">
          <a:xfrm>
            <a:off x="5077968" y="4799900"/>
            <a:ext cx="3657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F82D72D-C572-B042-BD33-6B201C1BAEBE}"/>
              </a:ext>
            </a:extLst>
          </p:cNvPr>
          <p:cNvSpPr/>
          <p:nvPr/>
        </p:nvSpPr>
        <p:spPr bwMode="auto">
          <a:xfrm>
            <a:off x="7373604" y="4801007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1E9157-6858-354F-AFB2-2442F2B829EC}"/>
              </a:ext>
            </a:extLst>
          </p:cNvPr>
          <p:cNvCxnSpPr/>
          <p:nvPr/>
        </p:nvCxnSpPr>
        <p:spPr bwMode="auto">
          <a:xfrm flipH="1">
            <a:off x="7467600" y="3429000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4FE11C-D761-1842-A5A9-80D52C940B5A}"/>
              </a:ext>
            </a:extLst>
          </p:cNvPr>
          <p:cNvCxnSpPr/>
          <p:nvPr/>
        </p:nvCxnSpPr>
        <p:spPr bwMode="auto">
          <a:xfrm flipH="1">
            <a:off x="7670292" y="3416345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6AFF20-4E5A-D340-B8F9-3206ACF11CF6}"/>
              </a:ext>
            </a:extLst>
          </p:cNvPr>
          <p:cNvSpPr/>
          <p:nvPr/>
        </p:nvSpPr>
        <p:spPr bwMode="auto">
          <a:xfrm>
            <a:off x="7401528" y="599946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72F71-7B99-1E4F-BF4C-8B0627402226}"/>
              </a:ext>
            </a:extLst>
          </p:cNvPr>
          <p:cNvSpPr/>
          <p:nvPr/>
        </p:nvSpPr>
        <p:spPr bwMode="auto">
          <a:xfrm>
            <a:off x="7393368" y="654319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bldLvl="2"/>
      <p:bldP spid="2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03006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30112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58" y="942667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shown N=64,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width=depth=8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N=width*depth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(since square)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4x capacity (N)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change?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(e.g. 1Gbit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      to 4Gbit)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91000" y="2801112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429500" y="4820412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96200" y="2267712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516403" y="4343109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48481</TotalTime>
  <Words>1824</Words>
  <Application>Microsoft Macintosh PowerPoint</Application>
  <PresentationFormat>On-screen Show (4:3)</PresentationFormat>
  <Paragraphs>450</Paragraphs>
  <Slides>51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Times New Roman</vt:lpstr>
      <vt:lpstr>Blank Presentation</vt:lpstr>
      <vt:lpstr>ESE532: System-on-a-Chip Architecture</vt:lpstr>
      <vt:lpstr>Today</vt:lpstr>
      <vt:lpstr>Message</vt:lpstr>
      <vt:lpstr>Memory Scaling</vt:lpstr>
      <vt:lpstr>On-Chip Delay</vt:lpstr>
      <vt:lpstr>Random Access Memory</vt:lpstr>
      <vt:lpstr>Memory Operation</vt:lpstr>
      <vt:lpstr>Memory Block</vt:lpstr>
      <vt:lpstr>Memory Block</vt:lpstr>
      <vt:lpstr>Memory Block Bandwidth</vt:lpstr>
      <vt:lpstr>Memory Block Energy</vt:lpstr>
      <vt:lpstr>Memory Block Density</vt:lpstr>
      <vt:lpstr>Compactness vs. Memory Size</vt:lpstr>
      <vt:lpstr>Memory Scaling</vt:lpstr>
      <vt:lpstr>Latency Engineering Scheduling</vt:lpstr>
      <vt:lpstr>Preclass 2</vt:lpstr>
      <vt:lpstr>Lesson</vt:lpstr>
      <vt:lpstr>Latency Engineering Data Reuse</vt:lpstr>
      <vt:lpstr>Preclass 3abc</vt:lpstr>
      <vt:lpstr>Preclass 3c</vt:lpstr>
      <vt:lpstr>Preclass 3d</vt:lpstr>
      <vt:lpstr>Strategy</vt:lpstr>
      <vt:lpstr>Preclass 3e</vt:lpstr>
      <vt:lpstr>Preclass 3d</vt:lpstr>
      <vt:lpstr>Impact Small Memory</vt:lpstr>
      <vt:lpstr>Preclass 3e</vt:lpstr>
      <vt:lpstr>Preclass 3e</vt:lpstr>
      <vt:lpstr>Preclass 3e iii</vt:lpstr>
      <vt:lpstr>Preclass 3e iii</vt:lpstr>
      <vt:lpstr>Lesson</vt:lpstr>
      <vt:lpstr>Processor Data Caches</vt:lpstr>
      <vt:lpstr>Cache</vt:lpstr>
      <vt:lpstr>Processor Data Caches</vt:lpstr>
      <vt:lpstr>Terminology</vt:lpstr>
      <vt:lpstr>Bandwidth Engineering</vt:lpstr>
      <vt:lpstr>Terminology: Unroll Loop</vt:lpstr>
      <vt:lpstr>Terminology: Unroll Loop</vt:lpstr>
      <vt:lpstr>Terminology: Unroll Loop</vt:lpstr>
      <vt:lpstr>Bandwidth Engineering</vt:lpstr>
      <vt:lpstr>Bandwidth Engineering</vt:lpstr>
      <vt:lpstr>Wide Memory</vt:lpstr>
      <vt:lpstr>Revisit Preclass 3</vt:lpstr>
      <vt:lpstr>Preclass 3 + wide</vt:lpstr>
      <vt:lpstr>Preclass 3 + wide</vt:lpstr>
      <vt:lpstr>Amdahl’s Law</vt:lpstr>
      <vt:lpstr>Amdahl’s Law</vt:lpstr>
      <vt:lpstr>Amdahl’s Law</vt:lpstr>
      <vt:lpstr>Amdahl’s Law</vt:lpstr>
      <vt:lpstr>Memory Organization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211</cp:revision>
  <cp:lastPrinted>2020-09-13T19:47:03Z</cp:lastPrinted>
  <dcterms:created xsi:type="dcterms:W3CDTF">2018-09-09T23:24:31Z</dcterms:created>
  <dcterms:modified xsi:type="dcterms:W3CDTF">2020-09-14T14:26:40Z</dcterms:modified>
</cp:coreProperties>
</file>