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41" r:id="rId3"/>
    <p:sldId id="258" r:id="rId4"/>
    <p:sldId id="339" r:id="rId5"/>
    <p:sldId id="444" r:id="rId6"/>
    <p:sldId id="498" r:id="rId7"/>
    <p:sldId id="502" r:id="rId8"/>
    <p:sldId id="499" r:id="rId9"/>
    <p:sldId id="460" r:id="rId10"/>
    <p:sldId id="462" r:id="rId11"/>
    <p:sldId id="484" r:id="rId12"/>
    <p:sldId id="343" r:id="rId13"/>
    <p:sldId id="342" r:id="rId14"/>
    <p:sldId id="344" r:id="rId15"/>
    <p:sldId id="345" r:id="rId16"/>
    <p:sldId id="349" r:id="rId17"/>
    <p:sldId id="491" r:id="rId18"/>
    <p:sldId id="492" r:id="rId19"/>
    <p:sldId id="493" r:id="rId20"/>
    <p:sldId id="494" r:id="rId21"/>
    <p:sldId id="348" r:id="rId22"/>
    <p:sldId id="350" r:id="rId23"/>
    <p:sldId id="354" r:id="rId24"/>
    <p:sldId id="358" r:id="rId25"/>
    <p:sldId id="486" r:id="rId26"/>
    <p:sldId id="351" r:id="rId27"/>
    <p:sldId id="352" r:id="rId28"/>
    <p:sldId id="355" r:id="rId29"/>
    <p:sldId id="359" r:id="rId30"/>
    <p:sldId id="360" r:id="rId31"/>
    <p:sldId id="361" r:id="rId32"/>
    <p:sldId id="362" r:id="rId33"/>
    <p:sldId id="363" r:id="rId34"/>
    <p:sldId id="364" r:id="rId35"/>
    <p:sldId id="353" r:id="rId36"/>
    <p:sldId id="365" r:id="rId37"/>
    <p:sldId id="372" r:id="rId38"/>
    <p:sldId id="373" r:id="rId39"/>
    <p:sldId id="376" r:id="rId40"/>
    <p:sldId id="377" r:id="rId41"/>
    <p:sldId id="378" r:id="rId42"/>
    <p:sldId id="379" r:id="rId43"/>
    <p:sldId id="508" r:id="rId44"/>
    <p:sldId id="374" r:id="rId45"/>
    <p:sldId id="406" r:id="rId46"/>
    <p:sldId id="408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89" r:id="rId56"/>
    <p:sldId id="503" r:id="rId57"/>
    <p:sldId id="488" r:id="rId58"/>
    <p:sldId id="490" r:id="rId59"/>
    <p:sldId id="504" r:id="rId60"/>
    <p:sldId id="510" r:id="rId61"/>
    <p:sldId id="505" r:id="rId62"/>
    <p:sldId id="506" r:id="rId63"/>
    <p:sldId id="507" r:id="rId64"/>
    <p:sldId id="340" r:id="rId65"/>
    <p:sldId id="330" r:id="rId66"/>
    <p:sldId id="391" r:id="rId67"/>
    <p:sldId id="392" r:id="rId68"/>
    <p:sldId id="393" r:id="rId69"/>
    <p:sldId id="394" r:id="rId70"/>
    <p:sldId id="398" r:id="rId71"/>
    <p:sldId id="395" r:id="rId72"/>
    <p:sldId id="400" r:id="rId73"/>
    <p:sldId id="396" r:id="rId74"/>
    <p:sldId id="509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961" autoAdjust="0"/>
  </p:normalViewPr>
  <p:slideViewPr>
    <p:cSldViewPr>
      <p:cViewPr varScale="1">
        <p:scale>
          <a:sx n="105" d="100"/>
          <a:sy n="105" d="100"/>
        </p:scale>
        <p:origin x="6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from: https://</a:t>
            </a:r>
            <a:r>
              <a:rPr lang="en-US" dirty="0" err="1"/>
              <a:t>www.adhesivesmag.com</a:t>
            </a:r>
            <a:r>
              <a:rPr lang="en-US" dirty="0"/>
              <a:t>/articles/97744-north-american-printed-circuit-board-industry-sees-spike-in-shipments-due-to-pandemic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28,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02869-5CA0-DA4D-96DF-62C8B3CB7C3F}"/>
              </a:ext>
            </a:extLst>
          </p:cNvPr>
          <p:cNvSpPr txBox="1"/>
          <p:nvPr/>
        </p:nvSpPr>
        <p:spPr>
          <a:xfrm>
            <a:off x="381000" y="5078551"/>
            <a:ext cx="4533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Make sure can load Google doc</a:t>
            </a: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   interaction – will flip to as</a:t>
            </a: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   examples come up.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7D99-31ED-D643-A240-A1150FDE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8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Clock 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6B8C7DB-DFDB-7C4C-8331-F725E649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09800"/>
            <a:ext cx="5372100" cy="520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F2771-0857-2A4E-9F90-6F1481CFA850}"/>
              </a:ext>
            </a:extLst>
          </p:cNvPr>
          <p:cNvCxnSpPr/>
          <p:nvPr/>
        </p:nvCxnSpPr>
        <p:spPr bwMode="auto">
          <a:xfrm>
            <a:off x="3733800" y="2443955"/>
            <a:ext cx="1028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  [show on Google Doc]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076" y="98726"/>
            <a:ext cx="4025900" cy="67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Pipelining as a 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 (Part 3)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C-slow [probably separate record]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 (or adder)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CC14F-8831-6F4E-B42E-389FD332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2" y="2133600"/>
            <a:ext cx="2387598" cy="41993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pipelining? [Google doc]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pipelining?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/>
              <a:t>acyclic</a:t>
            </a:r>
            <a:r>
              <a:rPr lang="en-US" dirty="0"/>
              <a:t> graph</a:t>
            </a:r>
            <a:br>
              <a:rPr lang="en-US" dirty="0"/>
            </a:br>
            <a:r>
              <a:rPr lang="en-US" dirty="0"/>
              <a:t>(no graph cycles)</a:t>
            </a:r>
            <a:br>
              <a:rPr lang="en-US" dirty="0"/>
            </a:br>
            <a:r>
              <a:rPr lang="en-US" dirty="0"/>
              <a:t> to fixed frequency target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  <a:p>
            <a:r>
              <a:rPr lang="en-US" dirty="0"/>
              <a:t>Part 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clock cycle time?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[Google Doc show retiming]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2907792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</a:t>
            </a:r>
            <a:r>
              <a:rPr lang="en-US" i="1" dirty="0">
                <a:solidFill>
                  <a:srgbClr val="00B050"/>
                </a:solidFill>
              </a:rPr>
              <a:t>graph cycle</a:t>
            </a:r>
            <a:r>
              <a:rPr lang="en-US" dirty="0"/>
              <a:t>.</a:t>
            </a:r>
          </a:p>
          <a:p>
            <a:r>
              <a:rPr lang="en-US" dirty="0"/>
              <a:t>Limit to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Max delay in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  <a:r>
              <a:rPr lang="en-US" dirty="0"/>
              <a:t>/ Registers in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r>
              <a:rPr lang="en-US" dirty="0"/>
              <a:t>Pipelining doesn’t help inside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pPr lvl="1"/>
            <a:r>
              <a:rPr lang="en-US" dirty="0"/>
              <a:t>Cannot push registers into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graph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Multiplexer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MUX</a:t>
            </a:r>
          </a:p>
          <a:p>
            <a:pPr lvl="1"/>
            <a:r>
              <a:rPr lang="en-US" dirty="0"/>
              <a:t>When S=0, output=i0</a:t>
            </a:r>
          </a:p>
          <a:p>
            <a:pPr lvl="1"/>
            <a:r>
              <a:rPr lang="en-US" dirty="0"/>
              <a:t>When S=1, output=i1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07183"/>
              </p:ext>
            </p:extLst>
          </p:nvPr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Mux2(S,i0,i1)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Cyclic </a:t>
            </a:r>
            <a:r>
              <a:rPr lang="en-US" dirty="0"/>
              <a:t>dependencies in a </a:t>
            </a:r>
            <a:r>
              <a:rPr lang="en-US" dirty="0">
                <a:solidFill>
                  <a:srgbClr val="00B050"/>
                </a:solidFill>
              </a:rPr>
              <a:t>dataflow graph </a:t>
            </a:r>
            <a:r>
              <a:rPr lang="en-US" dirty="0"/>
              <a:t>can limit throughput</a:t>
            </a:r>
          </a:p>
          <a:p>
            <a:r>
              <a:rPr lang="en-US" dirty="0"/>
              <a:t>Due to data-dependent </a:t>
            </a:r>
            <a:r>
              <a:rPr lang="en-US" dirty="0">
                <a:solidFill>
                  <a:srgbClr val="00B050"/>
                </a:solidFill>
              </a:rPr>
              <a:t>cycles in graph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May not be able to initiate a new computation on every </a:t>
            </a:r>
            <a:r>
              <a:rPr lang="en-US" dirty="0">
                <a:solidFill>
                  <a:schemeClr val="accent2"/>
                </a:solidFill>
              </a:rPr>
              <a:t>clock cycle</a:t>
            </a:r>
          </a:p>
          <a:p>
            <a:r>
              <a:rPr lang="en-US" dirty="0"/>
              <a:t>II – </a:t>
            </a:r>
            <a:r>
              <a:rPr lang="en-US" dirty="0">
                <a:solidFill>
                  <a:schemeClr val="accent2"/>
                </a:solidFill>
              </a:rPr>
              <a:t>clock cycles </a:t>
            </a:r>
            <a:r>
              <a:rPr lang="en-US" dirty="0"/>
              <a:t>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Initial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>
                <a:solidFill>
                  <a:srgbClr val="FF6600"/>
                </a:solidFill>
              </a:rPr>
              <a:t>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464023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4039-7179-0B4D-A753-CED9952F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4B0BC-FE94-E340-88D9-34777ABB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4495800"/>
            <a:ext cx="4147333" cy="21811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339E-E92D-624F-B6C2-772470EC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CEA73-9EA4-AA47-9FFB-E5F816C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1F5EF93-B3DD-024D-8FD7-3EA93269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7698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201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00400"/>
            <a:ext cx="526306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5263069" cy="2667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F88B07-9F31-E24C-978A-D311627FC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9250" y="4242816"/>
            <a:ext cx="4787900" cy="2400300"/>
          </a:xfrm>
        </p:spPr>
      </p:pic>
    </p:spTree>
    <p:extLst>
      <p:ext uri="{BB962C8B-B14F-4D97-AF65-F5344CB8AC3E}">
        <p14:creationId xmlns:p14="http://schemas.microsoft.com/office/powerpoint/2010/main" val="196607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BEA-4E1E-BA42-A7EF-F0EC9FA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D23-44EA-B84E-ADBD-548E0736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uses of term in this lecture:</a:t>
            </a:r>
          </a:p>
          <a:p>
            <a:r>
              <a:rPr lang="en-US" dirty="0"/>
              <a:t>Repetitive waveform</a:t>
            </a:r>
          </a:p>
          <a:p>
            <a:pPr lvl="1"/>
            <a:r>
              <a:rPr lang="en-US" dirty="0"/>
              <a:t>E.g. sine wave or square wave</a:t>
            </a:r>
          </a:p>
          <a:p>
            <a:r>
              <a:rPr lang="en-US" dirty="0"/>
              <a:t>Graph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F568-95DA-2C43-910B-E58581DF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846-2486-E542-A602-63EEA366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9441-CE4D-0543-8900-71D1679D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47616"/>
            <a:ext cx="4814316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Cycle-length / registers-in-cycle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E810-37CA-7741-B14A-EB11812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43E2-1EE6-DE40-B991-E81C08B4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Parallel Vector Operations are interesting even when</a:t>
            </a:r>
            <a:br>
              <a:rPr lang="en-US" dirty="0"/>
            </a:br>
            <a:r>
              <a:rPr lang="en-US" dirty="0"/>
              <a:t>     Vector Lanes&lt;Vector Length</a:t>
            </a:r>
          </a:p>
          <a:p>
            <a:r>
              <a:rPr lang="en-US" dirty="0"/>
              <a:t>Within Vector operation, data parallel so no cyclic dependencies</a:t>
            </a:r>
          </a:p>
          <a:p>
            <a:pPr lvl="1"/>
            <a:r>
              <a:rPr lang="en-US" dirty="0"/>
              <a:t>So get an II=1 issuing Vector Lane operations </a:t>
            </a:r>
          </a:p>
          <a:p>
            <a:pPr lvl="1"/>
            <a:r>
              <a:rPr lang="en-US" dirty="0"/>
              <a:t>May have data dependences between Vector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24F0-E097-CD4D-99C7-5A8A81A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DE894-0A55-F54B-8A90-9C640F78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90342"/>
            <a:ext cx="7514336" cy="30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5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between </a:t>
            </a:r>
            <a:br>
              <a:rPr lang="en-US" dirty="0"/>
            </a:br>
            <a:r>
              <a:rPr lang="en-US" dirty="0"/>
              <a:t>Vector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]+=d[</a:t>
            </a:r>
            <a:r>
              <a:rPr lang="en-US" dirty="0" err="1"/>
              <a:t>i</a:t>
            </a:r>
            <a:r>
              <a:rPr lang="en-US" dirty="0"/>
              <a:t>]*e[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61104"/>
            <a:ext cx="5761736" cy="2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74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5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 form</a:t>
            </a:r>
          </a:p>
          <a:p>
            <a:pPr lvl="1"/>
            <a:r>
              <a:rPr lang="en-US" dirty="0"/>
              <a:t>Including HW3</a:t>
            </a:r>
          </a:p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  <a:p>
            <a:r>
              <a:rPr lang="en-US" dirty="0"/>
              <a:t>Extra ”HW/Quiz” to get information for Ultra96 (</a:t>
            </a:r>
            <a:r>
              <a:rPr lang="en-US" dirty="0" err="1"/>
              <a:t>hw</a:t>
            </a:r>
            <a:r>
              <a:rPr lang="en-US" dirty="0"/>
              <a:t>) distribution coming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2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(Probably record separately)</a:t>
            </a:r>
          </a:p>
          <a:p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16" y="1548549"/>
            <a:ext cx="7010400" cy="4114800"/>
          </a:xfrm>
        </p:spPr>
        <p:txBody>
          <a:bodyPr/>
          <a:lstStyle/>
          <a:p>
            <a:r>
              <a:rPr lang="en-US" dirty="0"/>
              <a:t>Pipelining cannot push registers into a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</a:p>
          <a:p>
            <a:r>
              <a:rPr lang="en-US" dirty="0">
                <a:solidFill>
                  <a:srgbClr val="00B050"/>
                </a:solidFill>
              </a:rPr>
              <a:t>Graph cycles </a:t>
            </a:r>
            <a:r>
              <a:rPr lang="en-US" dirty="0"/>
              <a:t>can prevent running at full pipeline target (maximum </a:t>
            </a:r>
            <a:r>
              <a:rPr lang="en-US" dirty="0">
                <a:solidFill>
                  <a:schemeClr val="accent2"/>
                </a:solidFill>
              </a:rPr>
              <a:t>clock</a:t>
            </a:r>
            <a:r>
              <a:rPr lang="en-US" dirty="0"/>
              <a:t> frequency)</a:t>
            </a:r>
          </a:p>
          <a:p>
            <a:r>
              <a:rPr lang="en-US" dirty="0"/>
              <a:t>If not reusing operators at full pipeline target are underutilizing resources</a:t>
            </a:r>
          </a:p>
          <a:p>
            <a:r>
              <a:rPr lang="en-US" dirty="0">
                <a:solidFill>
                  <a:srgbClr val="7030A0"/>
                </a:solidFill>
              </a:rPr>
              <a:t>Can we use the resources for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 Fall 2020 --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0EFB6-BBA5-534D-B6E4-92023328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768"/>
            <a:ext cx="3722016" cy="1449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ACB8F-951C-DE44-91F0-C162EA8C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85928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dirty="0"/>
              <a:t>Observation:</a:t>
            </a:r>
            <a:r>
              <a:rPr lang="en-US" dirty="0"/>
              <a:t> if we have data-level parallelism, can use to solve independent problems on same hardware</a:t>
            </a:r>
          </a:p>
          <a:p>
            <a:r>
              <a:rPr lang="en-US" b="1" dirty="0"/>
              <a:t>Transformation: </a:t>
            </a:r>
            <a:r>
              <a:rPr lang="en-US" dirty="0"/>
              <a:t>make C copies of each register</a:t>
            </a:r>
          </a:p>
          <a:p>
            <a:r>
              <a:rPr lang="en-US" b="1" dirty="0"/>
              <a:t>Guarantee: </a:t>
            </a:r>
            <a:r>
              <a:rPr lang="en-US" dirty="0"/>
              <a:t>C computations operate independently</a:t>
            </a:r>
          </a:p>
          <a:p>
            <a:pPr lvl="1"/>
            <a:r>
              <a:rPr lang="en-US" dirty="0"/>
              <a:t>Do not interact with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43200"/>
            <a:ext cx="8737600" cy="111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419600"/>
            <a:ext cx="8509000" cy="119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5715000"/>
            <a:ext cx="8051800" cy="99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25730"/>
            <a:ext cx="4114800" cy="23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758613-9DC1-444C-BD72-FA5A6640EF83}"/>
              </a:ext>
            </a:extLst>
          </p:cNvPr>
          <p:cNvSpPr/>
          <p:nvPr/>
        </p:nvSpPr>
        <p:spPr bwMode="auto">
          <a:xfrm>
            <a:off x="33528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2DB93-3AEE-BE47-8ACA-051320186A54}"/>
              </a:ext>
            </a:extLst>
          </p:cNvPr>
          <p:cNvSpPr/>
          <p:nvPr/>
        </p:nvSpPr>
        <p:spPr bwMode="auto">
          <a:xfrm>
            <a:off x="44196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33339-089E-6F4D-9F10-25A9925FFF7D}"/>
              </a:ext>
            </a:extLst>
          </p:cNvPr>
          <p:cNvSpPr/>
          <p:nvPr/>
        </p:nvSpPr>
        <p:spPr bwMode="auto">
          <a:xfrm>
            <a:off x="54864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907A8-3957-BC42-8F4D-A8D28E8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537200"/>
            <a:ext cx="53721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6C1D1-4584-A74F-ADD7-5B987234476E}"/>
              </a:ext>
            </a:extLst>
          </p:cNvPr>
          <p:cNvSpPr txBox="1"/>
          <p:nvPr/>
        </p:nvSpPr>
        <p:spPr>
          <a:xfrm>
            <a:off x="2362200" y="5410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Observe independence of red/blue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886200"/>
            <a:ext cx="8051800" cy="99735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785"/>
            <a:ext cx="7772400" cy="1143000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313"/>
            <a:ext cx="7772400" cy="4114800"/>
          </a:xfrm>
        </p:spPr>
        <p:txBody>
          <a:bodyPr/>
          <a:lstStyle/>
          <a:p>
            <a:r>
              <a:rPr lang="en-US" dirty="0"/>
              <a:t>The 2-slow operator is equivalent to two data parallel operators running at half the speed</a:t>
            </a:r>
          </a:p>
          <a:p>
            <a:pPr lvl="1"/>
            <a:r>
              <a:rPr lang="en-US" dirty="0"/>
              <a:t>E.g. processing separate audio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591152"/>
            <a:ext cx="8051800" cy="9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33424-F455-DC4F-A287-049B9ADA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740905"/>
            <a:ext cx="5638800" cy="211709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mainstream tool today will perform C-slow transformation for you automatically</a:t>
            </a:r>
          </a:p>
          <a:p>
            <a:r>
              <a:rPr lang="en-US" dirty="0"/>
              <a:t>Synthesis tools will retime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II=Cycle-length / registers-in-cycle</a:t>
            </a:r>
          </a:p>
          <a:p>
            <a:endParaRPr lang="en-US" dirty="0"/>
          </a:p>
          <a:p>
            <a:r>
              <a:rPr lang="en-US" dirty="0"/>
              <a:t>Can use on C (C&lt;=II) independent (data parallel) tasks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8110728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(C&lt;=II)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clock on which we pipeline is a square wave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Talk about what happens in a clock cycle</a:t>
            </a:r>
          </a:p>
          <a:p>
            <a:pPr lvl="1"/>
            <a:r>
              <a:rPr lang="en-US" dirty="0">
                <a:sym typeface="Wingdings" pitchFamily="2" charset="2"/>
              </a:rPr>
              <a:t>Talk about number of clock cycles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04" y="419100"/>
            <a:ext cx="2209800" cy="127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D2D72-7236-5742-8261-B5EE951F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96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55333</TotalTime>
  <Words>2152</Words>
  <Application>Microsoft Macintosh PowerPoint</Application>
  <PresentationFormat>On-screen Show (4:3)</PresentationFormat>
  <Paragraphs>504</Paragraphs>
  <Slides>74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Times New Roman</vt:lpstr>
      <vt:lpstr>Blank Presentation</vt:lpstr>
      <vt:lpstr>ESE532: System-on-a-Chip Architecture</vt:lpstr>
      <vt:lpstr>Previously</vt:lpstr>
      <vt:lpstr>Today</vt:lpstr>
      <vt:lpstr>Message</vt:lpstr>
      <vt:lpstr>Multiplexer Gate</vt:lpstr>
      <vt:lpstr>Cycle</vt:lpstr>
      <vt:lpstr>Waveform Cycles</vt:lpstr>
      <vt:lpstr>Waveform Cycles</vt:lpstr>
      <vt:lpstr>Latch</vt:lpstr>
      <vt:lpstr>Register</vt:lpstr>
      <vt:lpstr>Register</vt:lpstr>
      <vt:lpstr>Synchronous Circuit Discipline</vt:lpstr>
      <vt:lpstr>Preclass 1</vt:lpstr>
      <vt:lpstr>Preclass 1</vt:lpstr>
      <vt:lpstr>Pipeline Reuse</vt:lpstr>
      <vt:lpstr>Preclass 2: What Happens?</vt:lpstr>
      <vt:lpstr>Behavior</vt:lpstr>
      <vt:lpstr>Equations</vt:lpstr>
      <vt:lpstr>Behavior  Add Register</vt:lpstr>
      <vt:lpstr>Equations</vt:lpstr>
      <vt:lpstr>Note Registers on Links</vt:lpstr>
      <vt:lpstr>Consistent Pipelining</vt:lpstr>
      <vt:lpstr>Legal Register Moves</vt:lpstr>
      <vt:lpstr>Preclass 1</vt:lpstr>
      <vt:lpstr>Preclass 1 (revisited)</vt:lpstr>
      <vt:lpstr>Add Registers and Move</vt:lpstr>
      <vt:lpstr>Add Registers at Input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Pipeline Graph</vt:lpstr>
      <vt:lpstr>Pipelining Lesson</vt:lpstr>
      <vt:lpstr>Graph Cycles</vt:lpstr>
      <vt:lpstr>Preclass 3</vt:lpstr>
      <vt:lpstr>Retiming Limits?</vt:lpstr>
      <vt:lpstr>(Graph) Cycle Observation</vt:lpstr>
      <vt:lpstr>Simple Graph Cycle</vt:lpstr>
      <vt:lpstr>Retiming</vt:lpstr>
      <vt:lpstr>Loop</vt:lpstr>
      <vt:lpstr>Loop</vt:lpstr>
      <vt:lpstr>Initiation Interval (II)</vt:lpstr>
      <vt:lpstr>Loop</vt:lpstr>
      <vt:lpstr>Initial Interval</vt:lpstr>
      <vt:lpstr>Retimed</vt:lpstr>
      <vt:lpstr>II and Latency</vt:lpstr>
      <vt:lpstr>II and Latency</vt:lpstr>
      <vt:lpstr>II and Latency</vt:lpstr>
      <vt:lpstr>Lesson</vt:lpstr>
      <vt:lpstr>Vector Pipelines</vt:lpstr>
      <vt:lpstr>Vector Pipeline Example</vt:lpstr>
      <vt:lpstr>Dependence between  Vector Operations</vt:lpstr>
      <vt:lpstr>Big Ideas</vt:lpstr>
      <vt:lpstr>Admin</vt:lpstr>
      <vt:lpstr>C-Slow</vt:lpstr>
      <vt:lpstr>Problem</vt:lpstr>
      <vt:lpstr>C-Slow</vt:lpstr>
      <vt:lpstr>2-Slow Simple Cycle</vt:lpstr>
      <vt:lpstr>2-Slow Simple Cycle</vt:lpstr>
      <vt:lpstr>Equivalence</vt:lpstr>
      <vt:lpstr>Automation</vt:lpstr>
      <vt:lpstr>Lesson</vt:lpstr>
      <vt:lpstr>Big Ideas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225</cp:revision>
  <cp:lastPrinted>2020-09-28T01:55:34Z</cp:lastPrinted>
  <dcterms:created xsi:type="dcterms:W3CDTF">2018-09-25T01:23:11Z</dcterms:created>
  <dcterms:modified xsi:type="dcterms:W3CDTF">2020-09-28T16:22:04Z</dcterms:modified>
</cp:coreProperties>
</file>