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df" ContentType="application/pdf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64"/>
  </p:notesMasterIdLst>
  <p:handoutMasterIdLst>
    <p:handoutMasterId r:id="rId65"/>
  </p:handoutMasterIdLst>
  <p:sldIdLst>
    <p:sldId id="256" r:id="rId2"/>
    <p:sldId id="258" r:id="rId3"/>
    <p:sldId id="339" r:id="rId4"/>
    <p:sldId id="451" r:id="rId5"/>
    <p:sldId id="379" r:id="rId6"/>
    <p:sldId id="382" r:id="rId7"/>
    <p:sldId id="435" r:id="rId8"/>
    <p:sldId id="384" r:id="rId9"/>
    <p:sldId id="385" r:id="rId10"/>
    <p:sldId id="386" r:id="rId11"/>
    <p:sldId id="390" r:id="rId12"/>
    <p:sldId id="391" r:id="rId13"/>
    <p:sldId id="392" r:id="rId14"/>
    <p:sldId id="500" r:id="rId15"/>
    <p:sldId id="393" r:id="rId16"/>
    <p:sldId id="394" r:id="rId17"/>
    <p:sldId id="395" r:id="rId18"/>
    <p:sldId id="396" r:id="rId19"/>
    <p:sldId id="397" r:id="rId20"/>
    <p:sldId id="398" r:id="rId21"/>
    <p:sldId id="444" r:id="rId22"/>
    <p:sldId id="399" r:id="rId23"/>
    <p:sldId id="400" r:id="rId24"/>
    <p:sldId id="403" r:id="rId25"/>
    <p:sldId id="404" r:id="rId26"/>
    <p:sldId id="402" r:id="rId27"/>
    <p:sldId id="405" r:id="rId28"/>
    <p:sldId id="406" r:id="rId29"/>
    <p:sldId id="453" r:id="rId30"/>
    <p:sldId id="454" r:id="rId31"/>
    <p:sldId id="455" r:id="rId32"/>
    <p:sldId id="465" r:id="rId33"/>
    <p:sldId id="466" r:id="rId34"/>
    <p:sldId id="456" r:id="rId35"/>
    <p:sldId id="408" r:id="rId36"/>
    <p:sldId id="409" r:id="rId37"/>
    <p:sldId id="410" r:id="rId38"/>
    <p:sldId id="411" r:id="rId39"/>
    <p:sldId id="412" r:id="rId40"/>
    <p:sldId id="413" r:id="rId41"/>
    <p:sldId id="414" r:id="rId42"/>
    <p:sldId id="415" r:id="rId43"/>
    <p:sldId id="416" r:id="rId44"/>
    <p:sldId id="417" r:id="rId45"/>
    <p:sldId id="431" r:id="rId46"/>
    <p:sldId id="418" r:id="rId47"/>
    <p:sldId id="419" r:id="rId48"/>
    <p:sldId id="420" r:id="rId49"/>
    <p:sldId id="448" r:id="rId50"/>
    <p:sldId id="449" r:id="rId51"/>
    <p:sldId id="421" r:id="rId52"/>
    <p:sldId id="464" r:id="rId53"/>
    <p:sldId id="423" r:id="rId54"/>
    <p:sldId id="432" r:id="rId55"/>
    <p:sldId id="424" r:id="rId56"/>
    <p:sldId id="430" r:id="rId57"/>
    <p:sldId id="501" r:id="rId58"/>
    <p:sldId id="502" r:id="rId59"/>
    <p:sldId id="428" r:id="rId60"/>
    <p:sldId id="429" r:id="rId61"/>
    <p:sldId id="381" r:id="rId62"/>
    <p:sldId id="330" r:id="rId6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FF00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51"/>
  </p:normalViewPr>
  <p:slideViewPr>
    <p:cSldViewPr>
      <p:cViewPr varScale="1">
        <p:scale>
          <a:sx n="105" d="100"/>
          <a:sy n="105" d="100"/>
        </p:scale>
        <p:origin x="64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D0899892-1164-F24C-BA69-150C84B678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42F43882-1B58-5C45-81B5-B47D6D1857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2623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119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B543EF-6858-C948-9F00-CBC8B78B54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B498E-B385-5A41-8126-38E4C3C672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8128B3-0CAB-C141-A479-406975AF20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350"/>
            <a:ext cx="8151813" cy="14335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12775" y="1600200"/>
            <a:ext cx="3998913" cy="4618038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64088" y="1600200"/>
            <a:ext cx="4000500" cy="46180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 anchor="t"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2020 -- DeHon</a:t>
            </a:r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 anchor="t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841C24-9806-7148-BB96-1D4F026A5D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FB57DF-B8E1-6E4E-A23B-D02022E33D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00C9EC-1342-4248-A34A-2968F89D89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EB10AF-5E98-D541-A2B0-D150324059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021EE5-F3BE-894E-AEF9-1B8AF72FF3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03CBD0-DCFA-8C4F-8A48-8F6BFD89AD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EF8DC8-9554-F44C-BB0B-55F9A1E06D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3C8DC1-23AE-CB49-91CB-23A473E840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AAC0C0-8AF0-574D-A956-1BC4D16264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477000"/>
            <a:ext cx="419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6600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000">
                <a:latin typeface="Times New Roman" charset="0"/>
              </a:defRPr>
            </a:lvl1pPr>
          </a:lstStyle>
          <a:p>
            <a:pPr>
              <a:defRPr/>
            </a:pPr>
            <a:fld id="{23961269-2760-3141-82DA-D43FB4619D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1.pd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d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1638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44AF2E4-C780-3047-9B22-3CF860E98A49}" type="slidenum">
              <a:rPr lang="en-US" smtClean="0">
                <a:latin typeface="Times New Roman" pitchFamily="1" charset="0"/>
              </a:rPr>
              <a:pPr/>
              <a:t>1</a:t>
            </a:fld>
            <a:endParaRPr lang="en-US">
              <a:latin typeface="Times New Roman" pitchFamily="1" charset="0"/>
            </a:endParaRPr>
          </a:p>
        </p:txBody>
      </p:sp>
      <p:sp>
        <p:nvSpPr>
          <p:cNvPr id="1638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533400"/>
            <a:ext cx="8001000" cy="11430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ESE532:</a:t>
            </a:r>
            <a:br>
              <a:rPr lang="en-US" dirty="0">
                <a:ea typeface="ＭＳ Ｐゴシック" pitchFamily="1" charset="-128"/>
                <a:cs typeface="ＭＳ Ｐゴシック" pitchFamily="1" charset="-128"/>
              </a:rPr>
            </a:br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System-on-a-Chip Architecture</a:t>
            </a:r>
          </a:p>
        </p:txBody>
      </p:sp>
      <p:sp>
        <p:nvSpPr>
          <p:cNvPr id="1638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Day 8:  September 30, 2020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Spatial Computations</a:t>
            </a:r>
          </a:p>
        </p:txBody>
      </p:sp>
      <p:pic>
        <p:nvPicPr>
          <p:cNvPr id="16390" name="Picture 5" descr="penn_logo_nonam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9800" y="5867400"/>
            <a:ext cx="295275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92AFBF-4CC6-1E4C-9816-3FF5A7864D1C}"/>
              </a:ext>
            </a:extLst>
          </p:cNvPr>
          <p:cNvSpPr txBox="1"/>
          <p:nvPr/>
        </p:nvSpPr>
        <p:spPr>
          <a:xfrm>
            <a:off x="231950" y="5567987"/>
            <a:ext cx="48734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Have google doc (link syllabus) ready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/>
              <a:t>Accelerators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52600"/>
            <a:ext cx="7772400" cy="4114800"/>
          </a:xfrm>
        </p:spPr>
        <p:txBody>
          <a:bodyPr/>
          <a:lstStyle/>
          <a:p>
            <a:r>
              <a:rPr lang="en-US" dirty="0"/>
              <a:t>Compression/decompression</a:t>
            </a:r>
          </a:p>
          <a:p>
            <a:r>
              <a:rPr lang="en-US" dirty="0"/>
              <a:t>Encryption/decryption</a:t>
            </a:r>
          </a:p>
          <a:p>
            <a:r>
              <a:rPr lang="en-US" dirty="0"/>
              <a:t>Encoding (ECC, Checksum)</a:t>
            </a:r>
          </a:p>
          <a:p>
            <a:r>
              <a:rPr lang="en-US" dirty="0"/>
              <a:t>Discrete Cosine Transform (DCT)</a:t>
            </a:r>
          </a:p>
          <a:p>
            <a:r>
              <a:rPr lang="en-US" dirty="0"/>
              <a:t>Sorter</a:t>
            </a:r>
          </a:p>
          <a:p>
            <a:r>
              <a:rPr lang="en-US" dirty="0"/>
              <a:t>Taylor Series Approximation of function</a:t>
            </a:r>
          </a:p>
          <a:p>
            <a:r>
              <a:rPr lang="en-US" dirty="0"/>
              <a:t>Transistor evaluator</a:t>
            </a:r>
          </a:p>
          <a:p>
            <a:r>
              <a:rPr lang="en-US" dirty="0"/>
              <a:t>Tensor or Neural Network evaluator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Streaming Dataflow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Replace operator with custom accelerator</a:t>
            </a:r>
          </a:p>
          <a:p>
            <a:r>
              <a:rPr lang="en-US" dirty="0"/>
              <a:t>Stream data to/from it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EB10AF-5E98-D541-A2B0-D1503240597F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bldLvl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Streaming Dataflow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3429000"/>
            <a:ext cx="8077200" cy="78146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Application-Specific </a:t>
            </a:r>
            <a:r>
              <a:rPr lang="en-US" dirty="0" err="1"/>
              <a:t>SoCs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dedicated applications</a:t>
            </a:r>
            <a:br>
              <a:rPr lang="en-US" dirty="0"/>
            </a:br>
            <a:r>
              <a:rPr lang="en-US" dirty="0"/>
              <a:t>may build custom hardware for accelerators</a:t>
            </a:r>
          </a:p>
          <a:p>
            <a:pPr lvl="1"/>
            <a:r>
              <a:rPr lang="en-US" dirty="0"/>
              <a:t>Layout VLSI, </a:t>
            </a:r>
            <a:r>
              <a:rPr lang="en-US" dirty="0" err="1"/>
              <a:t>fab</a:t>
            </a:r>
            <a:r>
              <a:rPr lang="en-US" dirty="0"/>
              <a:t> unique chips</a:t>
            </a:r>
          </a:p>
          <a:p>
            <a:pPr lvl="1"/>
            <a:r>
              <a:rPr lang="en-US" dirty="0"/>
              <a:t>ESE370, 570</a:t>
            </a:r>
          </a:p>
          <a:p>
            <a:r>
              <a:rPr lang="en-US" dirty="0"/>
              <a:t>Video-encoder – include custom DCT, motion-estimation engines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D8EFF-0272-8748-9C97-C669A9365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45542"/>
            <a:ext cx="7772400" cy="1143000"/>
          </a:xfrm>
        </p:spPr>
        <p:txBody>
          <a:bodyPr/>
          <a:lstStyle/>
          <a:p>
            <a:r>
              <a:rPr lang="en-US" dirty="0"/>
              <a:t>Apple A13 Bionic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E6EE8-DA0B-5149-91C5-58BA907E63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748" y="1371600"/>
            <a:ext cx="3924300" cy="4114800"/>
          </a:xfrm>
        </p:spPr>
        <p:txBody>
          <a:bodyPr/>
          <a:lstStyle/>
          <a:p>
            <a:r>
              <a:rPr lang="en-US" dirty="0"/>
              <a:t>98mm</a:t>
            </a:r>
            <a:r>
              <a:rPr lang="en-US" baseline="30000" dirty="0"/>
              <a:t>2</a:t>
            </a:r>
            <a:r>
              <a:rPr lang="en-US" dirty="0"/>
              <a:t>, 7nm</a:t>
            </a:r>
          </a:p>
          <a:p>
            <a:r>
              <a:rPr lang="en-US" dirty="0"/>
              <a:t>8.5 Billion Tr.</a:t>
            </a:r>
          </a:p>
          <a:p>
            <a:r>
              <a:rPr lang="en-US" dirty="0"/>
              <a:t>iPhone 11 +</a:t>
            </a:r>
          </a:p>
          <a:p>
            <a:r>
              <a:rPr lang="en-US" sz="2800" dirty="0"/>
              <a:t>6 ARM cores</a:t>
            </a:r>
          </a:p>
          <a:p>
            <a:pPr lvl="1"/>
            <a:r>
              <a:rPr lang="en-US" sz="2400" dirty="0"/>
              <a:t>2 fast (2.6GHz)</a:t>
            </a:r>
          </a:p>
          <a:p>
            <a:pPr lvl="1"/>
            <a:r>
              <a:rPr lang="en-US" sz="2400" dirty="0"/>
              <a:t>4 low energy</a:t>
            </a:r>
          </a:p>
          <a:p>
            <a:r>
              <a:rPr lang="en-US" sz="2800" dirty="0"/>
              <a:t>4 custom GPUs </a:t>
            </a:r>
          </a:p>
          <a:p>
            <a:r>
              <a:rPr lang="en-US" sz="2800" dirty="0"/>
              <a:t>Neural Engine</a:t>
            </a:r>
          </a:p>
          <a:p>
            <a:pPr lvl="1"/>
            <a:r>
              <a:rPr lang="en-US" sz="2400" dirty="0"/>
              <a:t>5 Trillion ops/s?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C087E6-C07A-8843-949D-6726FAC85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2020-- DeHon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5BC57D-7C52-4642-8737-DE8A7BF57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96D9C63-6D01-B542-9982-1142F358ED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1772" y="1374648"/>
            <a:ext cx="5272228" cy="454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6811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Customizable Accelerators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With post-fabrication configurability</a:t>
            </a:r>
            <a:br>
              <a:rPr lang="en-US" dirty="0"/>
            </a:br>
            <a:r>
              <a:rPr lang="en-US" dirty="0"/>
              <a:t>can exploit without unique fabrication</a:t>
            </a:r>
          </a:p>
          <a:p>
            <a:endParaRPr lang="en-US" dirty="0"/>
          </a:p>
          <a:p>
            <a:r>
              <a:rPr lang="en-US" dirty="0"/>
              <a:t>Need programmable substrate that allows us to wire-up computations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Field-Programmable </a:t>
            </a:r>
            <a:br>
              <a:rPr lang="en-US" dirty="0"/>
            </a:br>
            <a:r>
              <a:rPr lang="en-US" dirty="0"/>
              <a:t>Gate Arrays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FPGAs</a:t>
            </a:r>
          </a:p>
          <a:p>
            <a:r>
              <a:rPr lang="en-US" dirty="0"/>
              <a:t>Part 2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FPGA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Idea: Can wire up programmable gates in the “field”</a:t>
            </a:r>
          </a:p>
          <a:p>
            <a:pPr lvl="1"/>
            <a:r>
              <a:rPr lang="en-US" dirty="0"/>
              <a:t>After fabrication</a:t>
            </a:r>
          </a:p>
          <a:p>
            <a:pPr lvl="1"/>
            <a:r>
              <a:rPr lang="en-US" dirty="0"/>
              <a:t>At your desk</a:t>
            </a:r>
          </a:p>
          <a:p>
            <a:pPr lvl="1"/>
            <a:r>
              <a:rPr lang="en-US" dirty="0"/>
              <a:t>When part “boots”</a:t>
            </a:r>
          </a:p>
          <a:p>
            <a:r>
              <a:rPr lang="en-US" dirty="0"/>
              <a:t>Like a “Gate Array”</a:t>
            </a:r>
          </a:p>
          <a:p>
            <a:pPr lvl="1"/>
            <a:r>
              <a:rPr lang="en-US" dirty="0"/>
              <a:t>But not hardwired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Gate Array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981200"/>
            <a:ext cx="8153400" cy="4114800"/>
          </a:xfrm>
        </p:spPr>
        <p:txBody>
          <a:bodyPr/>
          <a:lstStyle/>
          <a:p>
            <a:r>
              <a:rPr lang="en-US" dirty="0"/>
              <a:t>Idea: Provide a collection of uncommitted gates</a:t>
            </a:r>
          </a:p>
          <a:p>
            <a:r>
              <a:rPr lang="en-US" dirty="0"/>
              <a:t>Create your “custom” logic by wiring together the gates</a:t>
            </a:r>
          </a:p>
          <a:p>
            <a:r>
              <a:rPr lang="en-US" dirty="0"/>
              <a:t>Less layout, fewer masks than full custom</a:t>
            </a:r>
          </a:p>
          <a:p>
            <a:pPr lvl="1"/>
            <a:r>
              <a:rPr lang="en-US" dirty="0"/>
              <a:t>Since only wiring together pre-</a:t>
            </a:r>
            <a:r>
              <a:rPr lang="en-US" dirty="0" err="1"/>
              <a:t>fab</a:t>
            </a:r>
            <a:r>
              <a:rPr lang="en-US" dirty="0"/>
              <a:t> gates</a:t>
            </a:r>
          </a:p>
          <a:p>
            <a:pPr lvl="1">
              <a:buNone/>
            </a:pPr>
            <a:r>
              <a:rPr lang="en-US" dirty="0" err="1">
                <a:sym typeface="Wingdings"/>
              </a:rPr>
              <a:t></a:t>
            </a:r>
            <a:r>
              <a:rPr lang="en-US" dirty="0">
                <a:sym typeface="Wingdings"/>
              </a:rPr>
              <a:t> lower cost (fewer masks)</a:t>
            </a:r>
          </a:p>
          <a:p>
            <a:pPr lvl="1">
              <a:buNone/>
            </a:pPr>
            <a:r>
              <a:rPr lang="en-US" dirty="0" err="1">
                <a:sym typeface="Wingdings"/>
              </a:rPr>
              <a:t></a:t>
            </a:r>
            <a:r>
              <a:rPr lang="en-US" dirty="0">
                <a:sym typeface="Wingdings"/>
              </a:rPr>
              <a:t> lower manufacturing delay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/>
              <a:t>Gate Array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524000"/>
            <a:ext cx="6762590" cy="5130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1741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E42B669-2AB5-1C45-A868-3081C4E642FE}" type="slidenum">
              <a:rPr lang="en-US" smtClean="0">
                <a:latin typeface="Times New Roman" pitchFamily="1" charset="0"/>
              </a:rPr>
              <a:pPr/>
              <a:t>2</a:t>
            </a:fld>
            <a:endParaRPr lang="en-US">
              <a:latin typeface="Times New Roman" pitchFamily="1" charset="0"/>
            </a:endParaRPr>
          </a:p>
        </p:txBody>
      </p:sp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Today</a:t>
            </a:r>
          </a:p>
        </p:txBody>
      </p:sp>
      <p:sp>
        <p:nvSpPr>
          <p:cNvPr id="1741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41148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Accelerator Pipelines (Part 1)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FPGAs (Part 2)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Computational Capacity (Part 3)</a:t>
            </a:r>
          </a:p>
          <a:p>
            <a:pPr lvl="1"/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Zynq, F1</a:t>
            </a:r>
          </a:p>
          <a:p>
            <a:endParaRPr lang="en-US" dirty="0"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34526" y="4371474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</a:t>
            </a:r>
            <a:r>
              <a:rPr lang="en-US" dirty="0">
                <a:sym typeface="Wingdings"/>
              </a:rPr>
              <a:t></a:t>
            </a:r>
            <a:r>
              <a:rPr lang="en-US" dirty="0"/>
              <a:t>FPGA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Remove the need to even fabricate the wiring mask</a:t>
            </a:r>
          </a:p>
          <a:p>
            <a:r>
              <a:rPr lang="en-US" dirty="0"/>
              <a:t>Make “customization” soft</a:t>
            </a:r>
          </a:p>
          <a:p>
            <a:r>
              <a:rPr lang="en-US" dirty="0"/>
              <a:t>Key trick:</a:t>
            </a:r>
          </a:p>
          <a:p>
            <a:pPr lvl="1"/>
            <a:r>
              <a:rPr lang="en-US" dirty="0"/>
              <a:t>Use reprogrammable configuration bits</a:t>
            </a:r>
          </a:p>
          <a:p>
            <a:pPr lvl="1"/>
            <a:r>
              <a:rPr lang="en-US" dirty="0"/>
              <a:t>Typically: static-RAM bits</a:t>
            </a:r>
          </a:p>
          <a:p>
            <a:pPr lvl="2"/>
            <a:r>
              <a:rPr lang="en-US" dirty="0"/>
              <a:t>Like SRAM cells or latches in memory</a:t>
            </a:r>
          </a:p>
          <a:p>
            <a:pPr lvl="2"/>
            <a:r>
              <a:rPr lang="en-US" dirty="0"/>
              <a:t>Hold a configuration value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3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0889" y="338809"/>
            <a:ext cx="7772400" cy="1143000"/>
          </a:xfrm>
        </p:spPr>
        <p:txBody>
          <a:bodyPr/>
          <a:lstStyle/>
          <a:p>
            <a:r>
              <a:rPr lang="en-US" dirty="0"/>
              <a:t>Multiplexer Gate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889" y="1371600"/>
            <a:ext cx="7772400" cy="4114800"/>
          </a:xfrm>
        </p:spPr>
        <p:txBody>
          <a:bodyPr/>
          <a:lstStyle/>
          <a:p>
            <a:r>
              <a:rPr lang="en-US" dirty="0"/>
              <a:t>MUX</a:t>
            </a:r>
          </a:p>
          <a:p>
            <a:pPr lvl="1"/>
            <a:r>
              <a:rPr lang="en-US" dirty="0"/>
              <a:t>When S=0, output=i0</a:t>
            </a:r>
          </a:p>
          <a:p>
            <a:pPr lvl="1"/>
            <a:r>
              <a:rPr lang="en-US" dirty="0"/>
              <a:t>When S=1, output=i1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sz="4400" dirty="0"/>
              <a:t>Out = /s*i0 + s*i1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8" name="Picture 7" descr="mux2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6858000" y="659329"/>
            <a:ext cx="1313745" cy="208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5555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4915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8686800" cy="1143000"/>
          </a:xfrm>
        </p:spPr>
        <p:txBody>
          <a:bodyPr/>
          <a:lstStyle/>
          <a:p>
            <a:r>
              <a:rPr lang="en-US" dirty="0" err="1"/>
              <a:t>Mux</a:t>
            </a:r>
            <a:r>
              <a:rPr lang="en-US" dirty="0"/>
              <a:t> with configuration bits </a:t>
            </a:r>
            <a:br>
              <a:rPr lang="en-US" dirty="0"/>
            </a:br>
            <a:r>
              <a:rPr lang="en-US" dirty="0"/>
              <a:t>= programmable gate</a:t>
            </a:r>
          </a:p>
        </p:txBody>
      </p:sp>
      <p:pic>
        <p:nvPicPr>
          <p:cNvPr id="49157" name="Picture 4" descr="day16mux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0" y="4322763"/>
            <a:ext cx="6934200" cy="2535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9222A5-A914-1641-AC3A-7F2A8CBD0145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4a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8077200" cy="4114800"/>
          </a:xfrm>
        </p:spPr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How do we program to behave as and2?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F396C1-6BF1-8746-A750-D4706F8BE7B8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895600"/>
            <a:ext cx="6756400" cy="3468937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4b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8077200" cy="4114800"/>
          </a:xfrm>
        </p:spPr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How do we program to behave as xor2?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F396C1-6BF1-8746-A750-D4706F8BE7B8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895600"/>
            <a:ext cx="6756400" cy="3468937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5017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/>
              <a:t>Mux as Logic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95400"/>
            <a:ext cx="8534400" cy="4114800"/>
          </a:xfrm>
        </p:spPr>
        <p:txBody>
          <a:bodyPr/>
          <a:lstStyle/>
          <a:p>
            <a:r>
              <a:rPr lang="en-US" dirty="0"/>
              <a:t>Just by “configuring” data into this mux4,</a:t>
            </a:r>
          </a:p>
          <a:p>
            <a:pPr lvl="1"/>
            <a:r>
              <a:rPr lang="en-US" dirty="0">
                <a:ea typeface="ＭＳ Ｐゴシック" pitchFamily="1" charset="-128"/>
              </a:rPr>
              <a:t>Can select </a:t>
            </a:r>
            <a:r>
              <a:rPr lang="en-US" b="1" dirty="0">
                <a:ea typeface="ＭＳ Ｐゴシック" pitchFamily="1" charset="-128"/>
              </a:rPr>
              <a:t>any</a:t>
            </a:r>
            <a:r>
              <a:rPr lang="en-US" dirty="0">
                <a:ea typeface="ＭＳ Ｐゴシック" pitchFamily="1" charset="-128"/>
              </a:rPr>
              <a:t> two input function</a:t>
            </a:r>
          </a:p>
          <a:p>
            <a:endParaRPr lang="en-US" dirty="0"/>
          </a:p>
        </p:txBody>
      </p:sp>
      <p:pic>
        <p:nvPicPr>
          <p:cNvPr id="50181" name="Picture 4" descr="day16mux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9000" y="4879975"/>
            <a:ext cx="5410200" cy="197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9222A5-A914-1641-AC3A-7F2A8CBD0145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5017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LUT – </a:t>
            </a:r>
            <a:r>
              <a:rPr lang="en-US" dirty="0" err="1"/>
              <a:t>LookUp</a:t>
            </a:r>
            <a:r>
              <a:rPr lang="en-US" dirty="0"/>
              <a:t> Table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95400"/>
            <a:ext cx="8534400" cy="41148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</a:rPr>
              <a:t>When use a </a:t>
            </a:r>
            <a:r>
              <a:rPr lang="en-US" dirty="0" err="1">
                <a:ea typeface="ＭＳ Ｐゴシック" pitchFamily="1" charset="-128"/>
              </a:rPr>
              <a:t>mux</a:t>
            </a:r>
            <a:r>
              <a:rPr lang="en-US" dirty="0">
                <a:ea typeface="ＭＳ Ｐゴシック" pitchFamily="1" charset="-128"/>
              </a:rPr>
              <a:t> as programmable gate</a:t>
            </a:r>
          </a:p>
          <a:p>
            <a:pPr lvl="1"/>
            <a:r>
              <a:rPr lang="en-US" dirty="0">
                <a:ea typeface="ＭＳ Ｐゴシック" pitchFamily="1" charset="-128"/>
              </a:rPr>
              <a:t>Call it a </a:t>
            </a:r>
            <a:r>
              <a:rPr lang="en-US" dirty="0" err="1">
                <a:solidFill>
                  <a:srgbClr val="3366FF"/>
                </a:solidFill>
                <a:ea typeface="ＭＳ Ｐゴシック" pitchFamily="1" charset="-128"/>
              </a:rPr>
              <a:t>LookUp</a:t>
            </a:r>
            <a:r>
              <a:rPr lang="en-US" dirty="0">
                <a:solidFill>
                  <a:srgbClr val="3366FF"/>
                </a:solidFill>
                <a:ea typeface="ＭＳ Ｐゴシック" pitchFamily="1" charset="-128"/>
              </a:rPr>
              <a:t> Table (LUT)</a:t>
            </a:r>
          </a:p>
          <a:p>
            <a:pPr lvl="1"/>
            <a:r>
              <a:rPr lang="en-US" dirty="0">
                <a:ea typeface="ＭＳ Ｐゴシック" pitchFamily="1" charset="-128"/>
              </a:rPr>
              <a:t>Implementing the Truth Table for small # of inputs</a:t>
            </a:r>
          </a:p>
          <a:p>
            <a:pPr lvl="2"/>
            <a:r>
              <a:rPr lang="en-US" dirty="0">
                <a:ea typeface="ＭＳ Ｐゴシック" pitchFamily="1" charset="-128"/>
              </a:rPr>
              <a:t># of inputs =</a:t>
            </a:r>
            <a:r>
              <a:rPr lang="en-US" dirty="0" err="1">
                <a:ea typeface="ＭＳ Ｐゴシック" pitchFamily="1" charset="-128"/>
              </a:rPr>
              <a:t>k</a:t>
            </a:r>
            <a:r>
              <a:rPr lang="en-US" dirty="0">
                <a:ea typeface="ＭＳ Ｐゴシック" pitchFamily="1" charset="-128"/>
              </a:rPr>
              <a:t>  (need mux-2</a:t>
            </a:r>
            <a:r>
              <a:rPr lang="en-US" baseline="30000" dirty="0">
                <a:ea typeface="ＭＳ Ｐゴシック" pitchFamily="1" charset="-128"/>
              </a:rPr>
              <a:t>k</a:t>
            </a:r>
            <a:r>
              <a:rPr lang="en-US" dirty="0">
                <a:ea typeface="ＭＳ Ｐゴシック" pitchFamily="1" charset="-128"/>
              </a:rPr>
              <a:t>)</a:t>
            </a:r>
          </a:p>
          <a:p>
            <a:pPr lvl="1"/>
            <a:r>
              <a:rPr lang="en-US" dirty="0">
                <a:ea typeface="ＭＳ Ｐゴシック" pitchFamily="1" charset="-128"/>
              </a:rPr>
              <a:t>Just lookup the output result in the table</a:t>
            </a:r>
          </a:p>
          <a:p>
            <a:endParaRPr lang="en-US" dirty="0"/>
          </a:p>
        </p:txBody>
      </p:sp>
      <p:pic>
        <p:nvPicPr>
          <p:cNvPr id="50181" name="Picture 4" descr="day16mux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1953" y="4495800"/>
            <a:ext cx="5002047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9222A5-A914-1641-AC3A-7F2A8CBD0145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4343400"/>
            <a:ext cx="3808518" cy="1955407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How do we program full adder?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971800"/>
            <a:ext cx="8674100" cy="2959918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FPGA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Programmable gates + wiring</a:t>
            </a:r>
          </a:p>
          <a:p>
            <a:pPr lvl="1"/>
            <a:r>
              <a:rPr lang="en-US" dirty="0"/>
              <a:t>(both built from </a:t>
            </a:r>
            <a:r>
              <a:rPr lang="en-US" dirty="0" err="1"/>
              <a:t>muxes</a:t>
            </a:r>
            <a:r>
              <a:rPr lang="en-US" dirty="0"/>
              <a:t> </a:t>
            </a:r>
            <a:r>
              <a:rPr lang="en-US" dirty="0" err="1"/>
              <a:t>w</a:t>
            </a:r>
            <a:r>
              <a:rPr lang="en-US" dirty="0"/>
              <a:t>/ </a:t>
            </a:r>
            <a:r>
              <a:rPr lang="en-US" dirty="0" err="1"/>
              <a:t>config</a:t>
            </a:r>
            <a:r>
              <a:rPr lang="en-US" dirty="0"/>
              <a:t>. bits)</a:t>
            </a:r>
          </a:p>
          <a:p>
            <a:r>
              <a:rPr lang="en-US" dirty="0"/>
              <a:t>Can wire up any collection of gates</a:t>
            </a:r>
          </a:p>
          <a:p>
            <a:pPr lvl="1"/>
            <a:r>
              <a:rPr lang="en-US" dirty="0"/>
              <a:t>Like a gate array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/>
              <a:t>Simplistic FPGA</a:t>
            </a:r>
            <a:br>
              <a:rPr lang="en-US" dirty="0"/>
            </a:br>
            <a:r>
              <a:rPr lang="en-US" dirty="0"/>
              <a:t>(illustrate possibility)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8305800" cy="4114800"/>
          </a:xfrm>
        </p:spPr>
        <p:txBody>
          <a:bodyPr/>
          <a:lstStyle/>
          <a:p>
            <a:r>
              <a:rPr lang="en-US" dirty="0"/>
              <a:t>Every LUT input has a </a:t>
            </a:r>
            <a:r>
              <a:rPr lang="en-US" dirty="0" err="1"/>
              <a:t>mux</a:t>
            </a:r>
            <a:endParaRPr lang="en-US" dirty="0"/>
          </a:p>
          <a:p>
            <a:r>
              <a:rPr lang="en-US" dirty="0"/>
              <a:t>Every such </a:t>
            </a:r>
            <a:r>
              <a:rPr lang="en-US" dirty="0" err="1"/>
              <a:t>mux</a:t>
            </a:r>
            <a:r>
              <a:rPr lang="en-US" dirty="0"/>
              <a:t> has </a:t>
            </a:r>
            <a:r>
              <a:rPr lang="en-US" dirty="0" err="1"/>
              <a:t>m</a:t>
            </a:r>
            <a:r>
              <a:rPr lang="en-US" dirty="0"/>
              <a:t>=(N+I) inputs</a:t>
            </a:r>
          </a:p>
          <a:p>
            <a:pPr lvl="1"/>
            <a:r>
              <a:rPr lang="en-US" dirty="0"/>
              <a:t>An input for each LUT output  (N 2-LUTs)</a:t>
            </a:r>
          </a:p>
          <a:p>
            <a:pPr lvl="1"/>
            <a:r>
              <a:rPr lang="en-US" dirty="0"/>
              <a:t>An input for each Circuit Input (I Circuit inputs)</a:t>
            </a:r>
          </a:p>
          <a:p>
            <a:r>
              <a:rPr lang="en-US" dirty="0"/>
              <a:t>Each Circuit Output has an </a:t>
            </a:r>
            <a:r>
              <a:rPr lang="en-US" dirty="0" err="1"/>
              <a:t>m</a:t>
            </a:r>
            <a:r>
              <a:rPr lang="en-US" dirty="0"/>
              <a:t>-input </a:t>
            </a:r>
            <a:r>
              <a:rPr lang="en-US" dirty="0" err="1"/>
              <a:t>mux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343400"/>
            <a:ext cx="6769100" cy="23098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/>
              <a:t>Message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71600"/>
            <a:ext cx="7772400" cy="4876800"/>
          </a:xfrm>
        </p:spPr>
        <p:txBody>
          <a:bodyPr/>
          <a:lstStyle/>
          <a:p>
            <a:r>
              <a:rPr lang="en-US" dirty="0"/>
              <a:t>Custom accelerators efficient for large computations</a:t>
            </a:r>
          </a:p>
          <a:p>
            <a:pPr lvl="1"/>
            <a:r>
              <a:rPr lang="en-US" dirty="0"/>
              <a:t>Exploit Instruction-level parallelism</a:t>
            </a:r>
          </a:p>
          <a:p>
            <a:pPr lvl="1"/>
            <a:r>
              <a:rPr lang="en-US" dirty="0"/>
              <a:t>Run many low-level operations in parallel</a:t>
            </a:r>
          </a:p>
          <a:p>
            <a:r>
              <a:rPr lang="en-US" dirty="0"/>
              <a:t>Field-Programmable Gate Arrays (FPGAs)</a:t>
            </a:r>
          </a:p>
          <a:p>
            <a:pPr lvl="1"/>
            <a:r>
              <a:rPr lang="en-US" dirty="0"/>
              <a:t>Allow post-fabrication configuration of custom accelerator pipelines</a:t>
            </a:r>
          </a:p>
          <a:p>
            <a:pPr lvl="1"/>
            <a:r>
              <a:rPr lang="en-US" dirty="0"/>
              <a:t>Can offer high computational capacity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/>
              <a:t>Simplistic FPGA</a:t>
            </a:r>
            <a:br>
              <a:rPr lang="en-US" dirty="0"/>
            </a:br>
            <a:r>
              <a:rPr lang="en-US" dirty="0"/>
              <a:t>(illustrate possibility)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8305800" cy="4114800"/>
          </a:xfrm>
        </p:spPr>
        <p:txBody>
          <a:bodyPr/>
          <a:lstStyle/>
          <a:p>
            <a:r>
              <a:rPr lang="en-US" sz="2800" dirty="0"/>
              <a:t>N 2-LUTs, I Circuit Inputs, O Circuit Outputs</a:t>
            </a:r>
          </a:p>
          <a:p>
            <a:r>
              <a:rPr lang="en-US" sz="2800" dirty="0"/>
              <a:t>2N+O </a:t>
            </a:r>
            <a:r>
              <a:rPr lang="en-US" sz="2800" dirty="0" err="1"/>
              <a:t>muxes</a:t>
            </a:r>
            <a:r>
              <a:rPr lang="en-US" sz="2800" dirty="0"/>
              <a:t> to connect</a:t>
            </a:r>
          </a:p>
          <a:p>
            <a:r>
              <a:rPr lang="en-US" dirty="0">
                <a:solidFill>
                  <a:srgbClr val="0000FF"/>
                </a:solidFill>
              </a:rPr>
              <a:t>Can build </a:t>
            </a:r>
            <a:r>
              <a:rPr lang="en-US" b="1" dirty="0">
                <a:solidFill>
                  <a:srgbClr val="0000FF"/>
                </a:solidFill>
              </a:rPr>
              <a:t>any</a:t>
            </a:r>
            <a:r>
              <a:rPr lang="en-US" dirty="0">
                <a:solidFill>
                  <a:srgbClr val="0000FF"/>
                </a:solidFill>
              </a:rPr>
              <a:t> combinational logic circuit that doesn’t need more than N 2-input gates, I inputs, O outputs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4267200"/>
            <a:ext cx="6769100" cy="2309862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 err="1">
                <a:solidFill>
                  <a:schemeClr val="tx1"/>
                </a:solidFill>
              </a:rPr>
              <a:t>Preclass</a:t>
            </a:r>
            <a:r>
              <a:rPr lang="en-US" dirty="0">
                <a:solidFill>
                  <a:schemeClr val="tx1"/>
                </a:solidFill>
              </a:rPr>
              <a:t> 3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How big is an m-input mux?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455" y="1694688"/>
            <a:ext cx="8153400" cy="4114800"/>
          </a:xfrm>
        </p:spPr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In terms of 2-input </a:t>
            </a:r>
            <a:r>
              <a:rPr lang="en-US" dirty="0" err="1">
                <a:solidFill>
                  <a:srgbClr val="FF6600"/>
                </a:solidFill>
              </a:rPr>
              <a:t>muxes</a:t>
            </a:r>
            <a:r>
              <a:rPr lang="en-US" dirty="0">
                <a:solidFill>
                  <a:srgbClr val="FF6600"/>
                </a:solidFill>
              </a:rPr>
              <a:t>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Warmup: how many for 4-input (</a:t>
            </a:r>
            <a:r>
              <a:rPr lang="en-US" dirty="0" err="1">
                <a:solidFill>
                  <a:srgbClr val="FF6600"/>
                </a:solidFill>
              </a:rPr>
              <a:t>Preclass</a:t>
            </a:r>
            <a:r>
              <a:rPr lang="en-US" dirty="0">
                <a:solidFill>
                  <a:srgbClr val="FF6600"/>
                </a:solidFill>
              </a:rPr>
              <a:t> 2)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Warmup: how many for 8-input (below)</a:t>
            </a:r>
          </a:p>
          <a:p>
            <a:pPr lvl="1"/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6" name="Picture 5" descr="mux8_mux2_tree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06792" y="4099052"/>
            <a:ext cx="5282984" cy="2565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90600" y="3487219"/>
            <a:ext cx="53507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+mn-lt"/>
              </a:rPr>
              <a:t>m</a:t>
            </a:r>
            <a:r>
              <a:rPr lang="en-US" dirty="0">
                <a:latin typeface="+mn-lt"/>
              </a:rPr>
              <a:t> inputs – what we are selecting from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10400" y="4191000"/>
            <a:ext cx="174814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log</a:t>
            </a:r>
            <a:r>
              <a:rPr lang="en-US" baseline="-25000" dirty="0">
                <a:latin typeface="+mn-lt"/>
              </a:rPr>
              <a:t>2</a:t>
            </a:r>
            <a:r>
              <a:rPr lang="en-US" dirty="0">
                <a:latin typeface="+mn-lt"/>
              </a:rPr>
              <a:t>(m) bits</a:t>
            </a:r>
          </a:p>
          <a:p>
            <a:r>
              <a:rPr lang="en-US" dirty="0">
                <a:latin typeface="+mn-lt"/>
              </a:rPr>
              <a:t>to select</a:t>
            </a:r>
          </a:p>
          <a:p>
            <a:r>
              <a:rPr lang="en-US" dirty="0">
                <a:latin typeface="+mn-lt"/>
              </a:rPr>
              <a:t>which input</a:t>
            </a:r>
          </a:p>
          <a:p>
            <a:r>
              <a:rPr lang="en-US" dirty="0">
                <a:latin typeface="+mn-lt"/>
              </a:rPr>
              <a:t>routed to</a:t>
            </a:r>
          </a:p>
          <a:p>
            <a:r>
              <a:rPr lang="en-US" dirty="0">
                <a:latin typeface="+mn-lt"/>
              </a:rPr>
              <a:t>output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E552B5D3-CDF7-3240-9134-2ABA7B267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Math: Series Sums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2C4DE1E-8006-5544-B7CF-52C763A6D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992" y="2057400"/>
            <a:ext cx="7772400" cy="4114800"/>
          </a:xfrm>
        </p:spPr>
        <p:txBody>
          <a:bodyPr/>
          <a:lstStyle/>
          <a:p>
            <a:r>
              <a:rPr lang="en-US" dirty="0"/>
              <a:t>A</a:t>
            </a:r>
            <a:r>
              <a:rPr lang="en-US" baseline="-25000" dirty="0"/>
              <a:t>0</a:t>
            </a:r>
            <a:r>
              <a:rPr lang="en-US" dirty="0"/>
              <a:t>(1+r+r</a:t>
            </a:r>
            <a:r>
              <a:rPr lang="en-US" baseline="30000" dirty="0"/>
              <a:t>2</a:t>
            </a:r>
            <a:r>
              <a:rPr lang="en-US" dirty="0"/>
              <a:t>+r</a:t>
            </a:r>
            <a:r>
              <a:rPr lang="en-US" baseline="30000" dirty="0"/>
              <a:t>3</a:t>
            </a:r>
            <a:r>
              <a:rPr lang="en-US" dirty="0"/>
              <a:t>+r</a:t>
            </a:r>
            <a:r>
              <a:rPr lang="en-US" baseline="30000" dirty="0"/>
              <a:t>4</a:t>
            </a:r>
            <a:r>
              <a:rPr lang="en-US" dirty="0"/>
              <a:t>+…)</a:t>
            </a:r>
          </a:p>
          <a:p>
            <a:r>
              <a:rPr lang="en-US" dirty="0"/>
              <a:t>A</a:t>
            </a:r>
            <a:r>
              <a:rPr lang="en-US" baseline="-25000" dirty="0"/>
              <a:t>0</a:t>
            </a:r>
            <a:r>
              <a:rPr lang="en-US" dirty="0"/>
              <a:t>(1+r+r</a:t>
            </a:r>
            <a:r>
              <a:rPr lang="en-US" baseline="30000" dirty="0"/>
              <a:t>2</a:t>
            </a:r>
            <a:r>
              <a:rPr lang="en-US" dirty="0"/>
              <a:t>+r</a:t>
            </a:r>
            <a:r>
              <a:rPr lang="en-US" baseline="30000" dirty="0"/>
              <a:t>3</a:t>
            </a:r>
            <a:r>
              <a:rPr lang="en-US" dirty="0"/>
              <a:t>+r</a:t>
            </a:r>
            <a:r>
              <a:rPr lang="en-US" baseline="30000" dirty="0"/>
              <a:t>4</a:t>
            </a:r>
            <a:r>
              <a:rPr lang="en-US" dirty="0"/>
              <a:t>+…)*(1-r)</a:t>
            </a:r>
            <a:br>
              <a:rPr lang="en-US" dirty="0"/>
            </a:br>
            <a:r>
              <a:rPr lang="en-US" dirty="0"/>
              <a:t>=A</a:t>
            </a:r>
            <a:r>
              <a:rPr lang="en-US" baseline="-25000" dirty="0"/>
              <a:t>0</a:t>
            </a:r>
            <a:r>
              <a:rPr lang="en-US" dirty="0"/>
              <a:t>+ A</a:t>
            </a:r>
            <a:r>
              <a:rPr lang="en-US" baseline="-25000" dirty="0"/>
              <a:t>0 </a:t>
            </a:r>
            <a:r>
              <a:rPr lang="en-US" dirty="0"/>
              <a:t>r+ A</a:t>
            </a:r>
            <a:r>
              <a:rPr lang="en-US" baseline="-25000" dirty="0"/>
              <a:t>0 </a:t>
            </a:r>
            <a:r>
              <a:rPr lang="en-US" dirty="0"/>
              <a:t>r</a:t>
            </a:r>
            <a:r>
              <a:rPr lang="en-US" baseline="30000" dirty="0"/>
              <a:t>2</a:t>
            </a:r>
            <a:r>
              <a:rPr lang="en-US" dirty="0"/>
              <a:t>+ A</a:t>
            </a:r>
            <a:r>
              <a:rPr lang="en-US" baseline="-25000" dirty="0"/>
              <a:t>0 </a:t>
            </a:r>
            <a:r>
              <a:rPr lang="en-US" dirty="0"/>
              <a:t>r</a:t>
            </a:r>
            <a:r>
              <a:rPr lang="en-US" baseline="30000" dirty="0"/>
              <a:t>3</a:t>
            </a:r>
            <a:r>
              <a:rPr lang="en-US" dirty="0"/>
              <a:t>+ A</a:t>
            </a:r>
            <a:r>
              <a:rPr lang="en-US" baseline="-25000" dirty="0"/>
              <a:t>0 </a:t>
            </a:r>
            <a:r>
              <a:rPr lang="en-US" dirty="0"/>
              <a:t>r</a:t>
            </a:r>
            <a:r>
              <a:rPr lang="en-US" baseline="30000" dirty="0"/>
              <a:t>4</a:t>
            </a:r>
            <a:r>
              <a:rPr lang="en-US" dirty="0"/>
              <a:t>+…</a:t>
            </a:r>
            <a:br>
              <a:rPr lang="en-US" dirty="0"/>
            </a:br>
            <a:r>
              <a:rPr lang="en-US" dirty="0"/>
              <a:t>       - A</a:t>
            </a:r>
            <a:r>
              <a:rPr lang="en-US" baseline="-25000" dirty="0"/>
              <a:t>0 </a:t>
            </a:r>
            <a:r>
              <a:rPr lang="en-US" dirty="0"/>
              <a:t>r - A</a:t>
            </a:r>
            <a:r>
              <a:rPr lang="en-US" baseline="-25000" dirty="0"/>
              <a:t>0 </a:t>
            </a:r>
            <a:r>
              <a:rPr lang="en-US" dirty="0"/>
              <a:t>r</a:t>
            </a:r>
            <a:r>
              <a:rPr lang="en-US" baseline="30000" dirty="0"/>
              <a:t>2 </a:t>
            </a:r>
            <a:r>
              <a:rPr lang="en-US" dirty="0"/>
              <a:t>- A</a:t>
            </a:r>
            <a:r>
              <a:rPr lang="en-US" baseline="-25000" dirty="0"/>
              <a:t>0 </a:t>
            </a:r>
            <a:r>
              <a:rPr lang="en-US" dirty="0"/>
              <a:t>r</a:t>
            </a:r>
            <a:r>
              <a:rPr lang="en-US" baseline="30000" dirty="0"/>
              <a:t>3 </a:t>
            </a:r>
            <a:r>
              <a:rPr lang="en-US" dirty="0"/>
              <a:t>- A</a:t>
            </a:r>
            <a:r>
              <a:rPr lang="en-US" baseline="-25000" dirty="0"/>
              <a:t>0 </a:t>
            </a:r>
            <a:r>
              <a:rPr lang="en-US" dirty="0"/>
              <a:t>r</a:t>
            </a:r>
            <a:r>
              <a:rPr lang="en-US" baseline="30000" dirty="0"/>
              <a:t>4</a:t>
            </a:r>
            <a:r>
              <a:rPr lang="en-US" dirty="0"/>
              <a:t>-…</a:t>
            </a:r>
            <a:br>
              <a:rPr lang="en-US" dirty="0"/>
            </a:br>
            <a:r>
              <a:rPr lang="en-US" dirty="0"/>
              <a:t>= A</a:t>
            </a:r>
            <a:r>
              <a:rPr lang="en-US" baseline="-25000" dirty="0"/>
              <a:t>0                                                        </a:t>
            </a:r>
            <a:r>
              <a:rPr lang="en-US" dirty="0"/>
              <a:t>(when r&lt;1)</a:t>
            </a:r>
            <a:endParaRPr lang="en-US" baseline="-25000" dirty="0"/>
          </a:p>
          <a:p>
            <a:r>
              <a:rPr lang="en-US" dirty="0"/>
              <a:t>A</a:t>
            </a:r>
            <a:r>
              <a:rPr lang="en-US" baseline="-25000" dirty="0"/>
              <a:t>0</a:t>
            </a:r>
            <a:r>
              <a:rPr lang="en-US" dirty="0"/>
              <a:t>(1+r+r</a:t>
            </a:r>
            <a:r>
              <a:rPr lang="en-US" baseline="30000" dirty="0"/>
              <a:t>2</a:t>
            </a:r>
            <a:r>
              <a:rPr lang="en-US" dirty="0"/>
              <a:t>+r</a:t>
            </a:r>
            <a:r>
              <a:rPr lang="en-US" baseline="30000" dirty="0"/>
              <a:t>3</a:t>
            </a:r>
            <a:r>
              <a:rPr lang="en-US" dirty="0"/>
              <a:t>+r</a:t>
            </a:r>
            <a:r>
              <a:rPr lang="en-US" baseline="30000" dirty="0"/>
              <a:t>4</a:t>
            </a:r>
            <a:r>
              <a:rPr lang="en-US" dirty="0"/>
              <a:t>+…)*(1-r)=A</a:t>
            </a:r>
            <a:r>
              <a:rPr lang="en-US" baseline="-25000" dirty="0"/>
              <a:t>0</a:t>
            </a:r>
          </a:p>
          <a:p>
            <a:r>
              <a:rPr lang="en-US" dirty="0"/>
              <a:t>A</a:t>
            </a:r>
            <a:r>
              <a:rPr lang="en-US" baseline="-25000" dirty="0"/>
              <a:t>0</a:t>
            </a:r>
            <a:r>
              <a:rPr lang="en-US" dirty="0"/>
              <a:t>(1+r+r</a:t>
            </a:r>
            <a:r>
              <a:rPr lang="en-US" baseline="30000" dirty="0"/>
              <a:t>2</a:t>
            </a:r>
            <a:r>
              <a:rPr lang="en-US" dirty="0"/>
              <a:t>+r</a:t>
            </a:r>
            <a:r>
              <a:rPr lang="en-US" baseline="30000" dirty="0"/>
              <a:t>3</a:t>
            </a:r>
            <a:r>
              <a:rPr lang="en-US" dirty="0"/>
              <a:t>+r</a:t>
            </a:r>
            <a:r>
              <a:rPr lang="en-US" baseline="30000" dirty="0"/>
              <a:t>4</a:t>
            </a:r>
            <a:r>
              <a:rPr lang="en-US" dirty="0"/>
              <a:t>+…)=A</a:t>
            </a:r>
            <a:r>
              <a:rPr lang="en-US" baseline="-25000" dirty="0"/>
              <a:t>0</a:t>
            </a:r>
            <a:r>
              <a:rPr lang="en-US" dirty="0"/>
              <a:t>/(1-r)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9D1C1C-91DF-D041-A365-8574C8B42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6FB4F-DEE1-3A41-86A4-834841510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602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196B9-F08C-C04E-974A-67E6BEC46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Receding Sum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9923463-020C-614A-BD9D-A423905B35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0800" y="2514600"/>
            <a:ext cx="3484605" cy="350266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69E118-20C9-B342-BA9A-D4DAAC31E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E9A53B-FEAA-D74A-B587-D7C50EB5C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5162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/>
              <a:t>Simplistic FPGA</a:t>
            </a:r>
            <a:br>
              <a:rPr lang="en-US" dirty="0"/>
            </a:br>
            <a:r>
              <a:rPr lang="en-US" dirty="0"/>
              <a:t>(</a:t>
            </a:r>
            <a:r>
              <a:rPr lang="en-US" sz="3600" dirty="0"/>
              <a:t>illustrate possibility…and expense</a:t>
            </a:r>
            <a:r>
              <a:rPr lang="en-US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305800" cy="4114800"/>
          </a:xfrm>
        </p:spPr>
        <p:txBody>
          <a:bodyPr/>
          <a:lstStyle/>
          <a:p>
            <a:r>
              <a:rPr lang="en-US" dirty="0"/>
              <a:t>2N+O </a:t>
            </a:r>
            <a:r>
              <a:rPr lang="en-US" dirty="0" err="1"/>
              <a:t>m</a:t>
            </a:r>
            <a:r>
              <a:rPr lang="en-US" dirty="0"/>
              <a:t>-input </a:t>
            </a:r>
            <a:r>
              <a:rPr lang="en-US" dirty="0" err="1"/>
              <a:t>muxs</a:t>
            </a:r>
            <a:r>
              <a:rPr lang="en-US" dirty="0"/>
              <a:t>; </a:t>
            </a:r>
            <a:r>
              <a:rPr lang="en-US" dirty="0" err="1"/>
              <a:t>m</a:t>
            </a:r>
            <a:r>
              <a:rPr lang="en-US" dirty="0"/>
              <a:t>=N+I</a:t>
            </a:r>
          </a:p>
          <a:p>
            <a:r>
              <a:rPr lang="en-US" dirty="0"/>
              <a:t>Each </a:t>
            </a:r>
            <a:r>
              <a:rPr lang="en-US" dirty="0" err="1"/>
              <a:t>m</a:t>
            </a:r>
            <a:r>
              <a:rPr lang="en-US" dirty="0"/>
              <a:t>-input </a:t>
            </a:r>
            <a:r>
              <a:rPr lang="en-US" dirty="0" err="1"/>
              <a:t>mux</a:t>
            </a:r>
            <a:r>
              <a:rPr lang="en-US" dirty="0"/>
              <a:t> is m-1 2-input </a:t>
            </a:r>
            <a:r>
              <a:rPr lang="en-US" dirty="0" err="1"/>
              <a:t>muxes</a:t>
            </a:r>
            <a:endParaRPr lang="en-US" dirty="0"/>
          </a:p>
          <a:p>
            <a:r>
              <a:rPr lang="en-US" dirty="0"/>
              <a:t>Requires: (2N+O)*(N+I-1) 2-input </a:t>
            </a:r>
            <a:r>
              <a:rPr lang="en-US" dirty="0" err="1"/>
              <a:t>muxes</a:t>
            </a:r>
            <a:endParaRPr lang="en-US" dirty="0"/>
          </a:p>
          <a:p>
            <a:r>
              <a:rPr lang="en-US" dirty="0" err="1"/>
              <a:t>Mux</a:t>
            </a:r>
            <a:r>
              <a:rPr lang="en-US" dirty="0"/>
              <a:t> area grows as ~N</a:t>
            </a:r>
            <a:r>
              <a:rPr lang="en-US" baseline="30000" dirty="0"/>
              <a:t>2  </a:t>
            </a:r>
            <a:endParaRPr lang="en-US" dirty="0"/>
          </a:p>
          <a:p>
            <a:pPr lvl="1"/>
            <a:r>
              <a:rPr lang="en-US" dirty="0"/>
              <a:t>when gate (LUT) area grows as 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4419600"/>
            <a:ext cx="6769100" cy="23098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Interconnect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Fully connected mux input is too expensive, growing as N</a:t>
            </a:r>
            <a:r>
              <a:rPr lang="en-US" baseline="30000" dirty="0"/>
              <a:t>2</a:t>
            </a:r>
            <a:endParaRPr lang="en-US" dirty="0"/>
          </a:p>
          <a:p>
            <a:pPr lvl="1"/>
            <a:r>
              <a:rPr lang="en-US" dirty="0"/>
              <a:t>…and not necessary</a:t>
            </a:r>
          </a:p>
          <a:p>
            <a:r>
              <a:rPr lang="en-US" dirty="0"/>
              <a:t>Want</a:t>
            </a:r>
          </a:p>
          <a:p>
            <a:pPr lvl="1"/>
            <a:r>
              <a:rPr lang="en-US" dirty="0"/>
              <a:t>To be able to wire up gates</a:t>
            </a:r>
          </a:p>
          <a:p>
            <a:pPr lvl="1"/>
            <a:r>
              <a:rPr lang="en-US" dirty="0"/>
              <a:t>Economical with wires and </a:t>
            </a:r>
            <a:r>
              <a:rPr lang="en-US" dirty="0" err="1"/>
              <a:t>muxes</a:t>
            </a:r>
            <a:endParaRPr lang="en-US" dirty="0"/>
          </a:p>
          <a:p>
            <a:pPr lvl="2"/>
            <a:r>
              <a:rPr lang="en-US" dirty="0"/>
              <a:t>…and configuration bits</a:t>
            </a:r>
          </a:p>
          <a:p>
            <a:pPr lvl="1"/>
            <a:r>
              <a:rPr lang="en-US" dirty="0"/>
              <a:t>Exploit locality (keep wires short)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/>
              <a:t>Simple FPGA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066800"/>
            <a:ext cx="5796437" cy="53721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FPGA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905000"/>
            <a:ext cx="8475414" cy="4354657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Register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95400"/>
            <a:ext cx="7772400" cy="4114800"/>
          </a:xfrm>
        </p:spPr>
        <p:txBody>
          <a:bodyPr/>
          <a:lstStyle/>
          <a:p>
            <a:r>
              <a:rPr lang="en-US" dirty="0"/>
              <a:t>Want to be able to pipeline logic</a:t>
            </a:r>
          </a:p>
          <a:p>
            <a:r>
              <a:rPr lang="en-US" dirty="0"/>
              <a:t>…and generally hold state</a:t>
            </a:r>
          </a:p>
          <a:p>
            <a:pPr lvl="1"/>
            <a:r>
              <a:rPr lang="en-US" dirty="0"/>
              <a:t>E.g. implement hold Input-N in </a:t>
            </a:r>
            <a:r>
              <a:rPr lang="en-US" dirty="0" err="1"/>
              <a:t>preclass</a:t>
            </a:r>
            <a:r>
              <a:rPr lang="en-US" dirty="0"/>
              <a:t> 1</a:t>
            </a:r>
          </a:p>
          <a:p>
            <a:r>
              <a:rPr lang="en-US" dirty="0"/>
              <a:t>Add optional register on each gate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DD9C7C-A676-E84B-B48C-18BBC978D2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3764280"/>
            <a:ext cx="3899739" cy="28940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FPGA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9032FA4-BE44-444D-9694-3FCEC9C5A7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9319" y="2133600"/>
            <a:ext cx="8717199" cy="3437439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Accelerator </a:t>
            </a:r>
            <a:r>
              <a:rPr lang="en-US" dirty="0" err="1"/>
              <a:t>Datapaths</a:t>
            </a:r>
            <a:endParaRPr lang="en-US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EB10AF-5E98-D541-A2B0-D1503240597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772400" cy="1143000"/>
          </a:xfrm>
        </p:spPr>
        <p:txBody>
          <a:bodyPr/>
          <a:lstStyle/>
          <a:p>
            <a:r>
              <a:rPr lang="en-US" dirty="0"/>
              <a:t>FPGA 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95400"/>
            <a:ext cx="7772400" cy="4419600"/>
          </a:xfrm>
        </p:spPr>
        <p:txBody>
          <a:bodyPr/>
          <a:lstStyle/>
          <a:p>
            <a:r>
              <a:rPr lang="en-US" dirty="0"/>
              <a:t>Raises many architectural design questions</a:t>
            </a:r>
          </a:p>
          <a:p>
            <a:pPr lvl="1"/>
            <a:r>
              <a:rPr lang="en-US" dirty="0"/>
              <a:t>How big (many inputs) should the gates have?</a:t>
            </a:r>
          </a:p>
          <a:p>
            <a:pPr lvl="2"/>
            <a:r>
              <a:rPr lang="en-US" dirty="0"/>
              <a:t>Are </a:t>
            </a:r>
            <a:r>
              <a:rPr lang="en-US" dirty="0" err="1"/>
              <a:t>LUTs</a:t>
            </a:r>
            <a:r>
              <a:rPr lang="en-US" dirty="0"/>
              <a:t> really the right thing…</a:t>
            </a:r>
          </a:p>
          <a:p>
            <a:pPr lvl="1"/>
            <a:r>
              <a:rPr lang="en-US" dirty="0"/>
              <a:t>How rich is the interconnect?</a:t>
            </a:r>
          </a:p>
          <a:p>
            <a:pPr lvl="2"/>
            <a:r>
              <a:rPr lang="en-US" dirty="0"/>
              <a:t>Wires/channel</a:t>
            </a:r>
          </a:p>
          <a:p>
            <a:pPr lvl="2"/>
            <a:r>
              <a:rPr lang="en-US" dirty="0"/>
              <a:t>Wire length</a:t>
            </a:r>
          </a:p>
          <a:p>
            <a:pPr lvl="2"/>
            <a:r>
              <a:rPr lang="en-US" dirty="0"/>
              <a:t>Switching options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Modern </a:t>
            </a:r>
            <a:r>
              <a:rPr lang="en-US" dirty="0" err="1"/>
              <a:t>FPGAs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Logic Blocks</a:t>
            </a:r>
          </a:p>
          <a:p>
            <a:pPr lvl="1"/>
            <a:r>
              <a:rPr lang="en-US" dirty="0"/>
              <a:t>hardwired fast-carry logic</a:t>
            </a:r>
          </a:p>
          <a:p>
            <a:pPr lvl="2"/>
            <a:r>
              <a:rPr lang="en-US" dirty="0"/>
              <a:t>Can implement adder bit in single “LUT”</a:t>
            </a:r>
          </a:p>
          <a:p>
            <a:pPr lvl="1"/>
            <a:r>
              <a:rPr lang="en-US" dirty="0"/>
              <a:t>Speed optimized: 6-LUTs</a:t>
            </a:r>
          </a:p>
          <a:p>
            <a:pPr lvl="1"/>
            <a:r>
              <a:rPr lang="en-US" dirty="0"/>
              <a:t>Energy, Cost optimization: 4-LUTs </a:t>
            </a:r>
          </a:p>
          <a:p>
            <a:pPr lvl="1"/>
            <a:r>
              <a:rPr lang="en-US" dirty="0"/>
              <a:t>Clusters many </a:t>
            </a:r>
            <a:r>
              <a:rPr lang="en-US" dirty="0" err="1"/>
              <a:t>LUTs</a:t>
            </a:r>
            <a:r>
              <a:rPr lang="en-US" dirty="0"/>
              <a:t> into a tile</a:t>
            </a:r>
          </a:p>
          <a:p>
            <a:r>
              <a:rPr lang="en-US" dirty="0"/>
              <a:t>Interconnect</a:t>
            </a:r>
          </a:p>
          <a:p>
            <a:pPr lvl="1"/>
            <a:r>
              <a:rPr lang="en-US" dirty="0"/>
              <a:t>Mesh, segments of length 4 and longer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than </a:t>
            </a:r>
            <a:r>
              <a:rPr lang="en-US" dirty="0" err="1"/>
              <a:t>LUTs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Should there be more than </a:t>
            </a:r>
            <a:r>
              <a:rPr lang="en-US" dirty="0" err="1"/>
              <a:t>LUTs</a:t>
            </a:r>
            <a:r>
              <a:rPr lang="en-US" dirty="0"/>
              <a:t> in the “array” fabric?</a:t>
            </a:r>
          </a:p>
          <a:p>
            <a:r>
              <a:rPr lang="en-US" dirty="0">
                <a:solidFill>
                  <a:srgbClr val="FF6600"/>
                </a:solidFill>
              </a:rPr>
              <a:t>What else might we want?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/>
              <a:t>Embedded Memory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r>
              <a:rPr lang="en-US" dirty="0"/>
              <a:t>One flip-flop per LUT doesn’t store state densely</a:t>
            </a:r>
          </a:p>
          <a:p>
            <a:r>
              <a:rPr lang="en-US" dirty="0"/>
              <a:t>Want memory close to logic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3581400"/>
            <a:ext cx="3215150" cy="3074091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Embed Memory in Array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Replace logic clusters</a:t>
            </a:r>
          </a:p>
          <a:p>
            <a:r>
              <a:rPr lang="en-US" dirty="0"/>
              <a:t>Convenient to replace columns</a:t>
            </a:r>
          </a:p>
          <a:p>
            <a:pPr lvl="1"/>
            <a:r>
              <a:rPr lang="en-US" dirty="0"/>
              <a:t>Since area of memory may not match area of logic cluster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 dirty="0"/>
              <a:t>Embedded Memory in FPGA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685800" y="1447800"/>
          <a:ext cx="7772406" cy="371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90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921141-706A-D742-9CE7-16C1F66AF0D7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8600" y="762000"/>
            <a:ext cx="11595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Logic</a:t>
            </a:r>
          </a:p>
          <a:p>
            <a:r>
              <a:rPr lang="en-US" dirty="0">
                <a:latin typeface="+mn-lt"/>
              </a:rPr>
              <a:t>Cluster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09800" y="762000"/>
            <a:ext cx="12961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Memory</a:t>
            </a:r>
          </a:p>
          <a:p>
            <a:r>
              <a:rPr lang="en-US" dirty="0">
                <a:latin typeface="+mn-lt"/>
              </a:rPr>
              <a:t>Bank</a:t>
            </a:r>
          </a:p>
        </p:txBody>
      </p:sp>
      <p:cxnSp>
        <p:nvCxnSpPr>
          <p:cNvPr id="10" name="Straight Arrow Connector 9"/>
          <p:cNvCxnSpPr>
            <a:stCxn id="8" idx="2"/>
          </p:cNvCxnSpPr>
          <p:nvPr/>
        </p:nvCxnSpPr>
        <p:spPr bwMode="auto">
          <a:xfrm rot="5400000">
            <a:off x="2263536" y="1844061"/>
            <a:ext cx="845403" cy="34327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>
            <a:stCxn id="7" idx="2"/>
          </p:cNvCxnSpPr>
          <p:nvPr/>
        </p:nvCxnSpPr>
        <p:spPr bwMode="auto">
          <a:xfrm rot="16200000" flipH="1">
            <a:off x="667284" y="1734083"/>
            <a:ext cx="388203" cy="10602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>
            <a:off x="4800600" y="1752600"/>
            <a:ext cx="16002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4800600" y="838200"/>
            <a:ext cx="16387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Memory</a:t>
            </a:r>
          </a:p>
          <a:p>
            <a:r>
              <a:rPr lang="en-US" dirty="0">
                <a:latin typeface="+mn-lt"/>
              </a:rPr>
              <a:t>Frequency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2000" y="5867400"/>
            <a:ext cx="74365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Memory banks on Xilinx called </a:t>
            </a:r>
            <a:r>
              <a:rPr lang="en-US" dirty="0" err="1">
                <a:latin typeface="+mn-lt"/>
              </a:rPr>
              <a:t>BRAMs</a:t>
            </a:r>
            <a:r>
              <a:rPr lang="en-US" dirty="0">
                <a:latin typeface="+mn-lt"/>
              </a:rPr>
              <a:t> (Block </a:t>
            </a:r>
            <a:r>
              <a:rPr lang="en-US" dirty="0" err="1">
                <a:latin typeface="+mn-lt"/>
              </a:rPr>
              <a:t>RAMs</a:t>
            </a:r>
            <a:r>
              <a:rPr lang="en-US" dirty="0">
                <a:latin typeface="+mn-lt"/>
              </a:rPr>
              <a:t>)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Hardwired Multipliers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build multipliers out of </a:t>
            </a:r>
            <a:r>
              <a:rPr lang="en-US" dirty="0" err="1"/>
              <a:t>LUTs</a:t>
            </a:r>
            <a:endParaRPr lang="en-US" dirty="0"/>
          </a:p>
          <a:p>
            <a:pPr lvl="1"/>
            <a:r>
              <a:rPr lang="en-US" dirty="0"/>
              <a:t>Just as can implement multiplies on processor out of adds</a:t>
            </a:r>
          </a:p>
          <a:p>
            <a:r>
              <a:rPr lang="en-US" dirty="0"/>
              <a:t>But, custom multiplier is smaller than LUT-configured multiplier</a:t>
            </a:r>
          </a:p>
          <a:p>
            <a:pPr lvl="1"/>
            <a:r>
              <a:rPr lang="en-US" dirty="0"/>
              <a:t>…and multipliers common in signal processing, scientific/engineering compute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Multiplier Integration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r>
              <a:rPr lang="en-US" dirty="0"/>
              <a:t>Integrate like memories</a:t>
            </a:r>
          </a:p>
          <a:p>
            <a:pPr lvl="1"/>
            <a:r>
              <a:rPr lang="en-US" dirty="0"/>
              <a:t>Replace columns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graphicFrame>
        <p:nvGraphicFramePr>
          <p:cNvPr id="7" name="Content Placeholder 5"/>
          <p:cNvGraphicFramePr>
            <a:graphicFrameLocks/>
          </p:cNvGraphicFramePr>
          <p:nvPr/>
        </p:nvGraphicFramePr>
        <p:xfrm>
          <a:off x="533400" y="2819400"/>
          <a:ext cx="7772406" cy="371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90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FPGA Architecture Design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133600"/>
            <a:ext cx="7772400" cy="3962400"/>
          </a:xfrm>
        </p:spPr>
        <p:txBody>
          <a:bodyPr/>
          <a:lstStyle/>
          <a:p>
            <a:r>
              <a:rPr lang="en-US" dirty="0"/>
              <a:t>Size of Memories? Multipliers?</a:t>
            </a:r>
          </a:p>
          <a:p>
            <a:r>
              <a:rPr lang="en-US" dirty="0"/>
              <a:t>Mix of </a:t>
            </a:r>
            <a:r>
              <a:rPr lang="en-US" dirty="0" err="1"/>
              <a:t>LUTs</a:t>
            </a:r>
            <a:r>
              <a:rPr lang="en-US" dirty="0"/>
              <a:t>, Memories, Multipliers?</a:t>
            </a:r>
          </a:p>
          <a:p>
            <a:r>
              <a:rPr lang="en-US" dirty="0"/>
              <a:t>Add processors? Floating-point?</a:t>
            </a:r>
          </a:p>
          <a:p>
            <a:r>
              <a:rPr lang="en-US" dirty="0"/>
              <a:t>Other hardwired blocks?</a:t>
            </a:r>
          </a:p>
          <a:p>
            <a:r>
              <a:rPr lang="en-US" dirty="0"/>
              <a:t>How manage configuration?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-190500"/>
            <a:ext cx="7239000" cy="1143000"/>
          </a:xfrm>
        </p:spPr>
        <p:txBody>
          <a:bodyPr/>
          <a:lstStyle/>
          <a:p>
            <a:r>
              <a:rPr lang="en-US" dirty="0"/>
              <a:t>Midterm (10/7 – next Wed.)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114800" cy="5105400"/>
          </a:xfrm>
        </p:spPr>
        <p:txBody>
          <a:bodyPr/>
          <a:lstStyle/>
          <a:p>
            <a:r>
              <a:rPr lang="en-US" dirty="0"/>
              <a:t>Analysis</a:t>
            </a:r>
          </a:p>
          <a:p>
            <a:pPr lvl="1"/>
            <a:r>
              <a:rPr lang="en-US" dirty="0"/>
              <a:t>Bottleneck</a:t>
            </a:r>
          </a:p>
          <a:p>
            <a:pPr lvl="1"/>
            <a:r>
              <a:rPr lang="en-US" dirty="0" err="1"/>
              <a:t>Amdhal’s</a:t>
            </a:r>
            <a:r>
              <a:rPr lang="en-US" dirty="0"/>
              <a:t> Law Speedup</a:t>
            </a:r>
          </a:p>
          <a:p>
            <a:pPr lvl="1"/>
            <a:r>
              <a:rPr lang="en-US" dirty="0"/>
              <a:t>Computational requirements</a:t>
            </a:r>
          </a:p>
          <a:p>
            <a:pPr lvl="1"/>
            <a:r>
              <a:rPr lang="en-US" dirty="0"/>
              <a:t>Resource Bounds</a:t>
            </a:r>
          </a:p>
          <a:p>
            <a:pPr lvl="1"/>
            <a:r>
              <a:rPr lang="en-US" dirty="0"/>
              <a:t>Critical Path</a:t>
            </a:r>
          </a:p>
          <a:p>
            <a:pPr lvl="1"/>
            <a:r>
              <a:rPr lang="en-US" dirty="0"/>
              <a:t>Latency/throughput/II</a:t>
            </a:r>
          </a:p>
          <a:p>
            <a:r>
              <a:rPr lang="en-US" dirty="0"/>
              <a:t>Will be calculating/estimating runtimes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876800" y="838200"/>
            <a:ext cx="3810000" cy="5181600"/>
          </a:xfrm>
        </p:spPr>
        <p:txBody>
          <a:bodyPr/>
          <a:lstStyle/>
          <a:p>
            <a:r>
              <a:rPr lang="en-US" dirty="0"/>
              <a:t>From Code </a:t>
            </a:r>
          </a:p>
          <a:p>
            <a:r>
              <a:rPr lang="en-US" dirty="0"/>
              <a:t>Forms of Parallelism</a:t>
            </a:r>
          </a:p>
          <a:p>
            <a:r>
              <a:rPr lang="en-US" dirty="0"/>
              <a:t>Dataflow, SIMD, hardware pipeline, threads</a:t>
            </a:r>
          </a:p>
          <a:p>
            <a:r>
              <a:rPr lang="en-US" dirty="0"/>
              <a:t>Pipelining/Retiming</a:t>
            </a:r>
          </a:p>
          <a:p>
            <a:r>
              <a:rPr lang="en-US" dirty="0"/>
              <a:t>Map/schedule task graph to (multiple) target substrates</a:t>
            </a:r>
          </a:p>
          <a:p>
            <a:r>
              <a:rPr lang="en-US" dirty="0"/>
              <a:t>Memory assignment and movement</a:t>
            </a:r>
          </a:p>
          <a:p>
            <a:r>
              <a:rPr lang="en-US" dirty="0"/>
              <a:t>Area-time points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2019 --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4391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/>
              <a:t>Pipeline Graph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7772400" cy="4114800"/>
          </a:xfrm>
        </p:spPr>
        <p:txBody>
          <a:bodyPr/>
          <a:lstStyle/>
          <a:p>
            <a:r>
              <a:rPr lang="en-US" dirty="0"/>
              <a:t>Last time: pipelined simple loop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B1829E-AF60-0D4A-B690-4EC72B634B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4260" y="1467104"/>
            <a:ext cx="2631440" cy="52628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2287F3-8767-6542-8190-A294DFF73F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632" y="3429000"/>
            <a:ext cx="4104230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4753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49224" y="-24384"/>
            <a:ext cx="7772400" cy="1143000"/>
          </a:xfrm>
        </p:spPr>
        <p:txBody>
          <a:bodyPr/>
          <a:lstStyle/>
          <a:p>
            <a:r>
              <a:rPr lang="en-US" dirty="0"/>
              <a:t>Midterm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533400" y="990600"/>
            <a:ext cx="7772400" cy="4495800"/>
          </a:xfrm>
        </p:spPr>
        <p:txBody>
          <a:bodyPr/>
          <a:lstStyle/>
          <a:p>
            <a:r>
              <a:rPr lang="en-US" dirty="0"/>
              <a:t>Online Canvas quiz</a:t>
            </a:r>
          </a:p>
          <a:p>
            <a:r>
              <a:rPr lang="en-US" dirty="0"/>
              <a:t>Open book, notes, etc.</a:t>
            </a:r>
          </a:p>
          <a:p>
            <a:r>
              <a:rPr lang="en-US" dirty="0"/>
              <a:t>Calculators allowed (encouraged)</a:t>
            </a:r>
          </a:p>
          <a:p>
            <a:r>
              <a:rPr lang="en-US" dirty="0"/>
              <a:t>Drawing programs required</a:t>
            </a:r>
          </a:p>
          <a:p>
            <a:r>
              <a:rPr lang="en-US" dirty="0"/>
              <a:t>Read midterm details posted on web</a:t>
            </a:r>
          </a:p>
          <a:p>
            <a:r>
              <a:rPr lang="en-US" dirty="0"/>
              <a:t>Last four midterms, finals online</a:t>
            </a:r>
          </a:p>
          <a:p>
            <a:pPr lvl="1"/>
            <a:r>
              <a:rPr lang="en-US" dirty="0"/>
              <a:t>Both without answers (for practice)</a:t>
            </a:r>
          </a:p>
          <a:p>
            <a:pPr lvl="1"/>
            <a:r>
              <a:rPr lang="en-US" dirty="0"/>
              <a:t>…and with answers (check yourself)</a:t>
            </a:r>
          </a:p>
          <a:p>
            <a:pPr lvl="1"/>
            <a:r>
              <a:rPr lang="en-US" dirty="0"/>
              <a:t>Check syllabus for previous terms</a:t>
            </a:r>
          </a:p>
          <a:p>
            <a:r>
              <a:rPr lang="en-US" dirty="0"/>
              <a:t>Midterm comes earlier this year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2019 -- DeHon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3F1A2-0E21-3245-8003-930CE4961577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73481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Zynq </a:t>
            </a:r>
            <a:r>
              <a:rPr lang="en-US" dirty="0" err="1"/>
              <a:t>MPSoC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Part 3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50810"/>
          </a:xfrm>
        </p:spPr>
        <p:txBody>
          <a:bodyPr/>
          <a:lstStyle/>
          <a:p>
            <a:r>
              <a:rPr lang="en-US" dirty="0"/>
              <a:t>Programmable </a:t>
            </a:r>
            <a:r>
              <a:rPr lang="en-US" dirty="0" err="1"/>
              <a:t>SoC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F08AE6-21A2-8F40-BB13-80FCC3268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402" y="884338"/>
            <a:ext cx="5781196" cy="58547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5C29D8-023B-894B-8DED-942189523778}"/>
              </a:ext>
            </a:extLst>
          </p:cNvPr>
          <p:cNvSpPr txBox="1"/>
          <p:nvPr/>
        </p:nvSpPr>
        <p:spPr>
          <a:xfrm>
            <a:off x="7543800" y="2824014"/>
            <a:ext cx="160653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UG1085</a:t>
            </a:r>
          </a:p>
          <a:p>
            <a:r>
              <a:rPr lang="en-US" dirty="0">
                <a:latin typeface="+mn-lt"/>
              </a:rPr>
              <a:t>Xilinx</a:t>
            </a:r>
          </a:p>
          <a:p>
            <a:r>
              <a:rPr lang="en-US" dirty="0" err="1">
                <a:latin typeface="+mn-lt"/>
              </a:rPr>
              <a:t>UltraScale</a:t>
            </a:r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Zynq</a:t>
            </a:r>
          </a:p>
          <a:p>
            <a:r>
              <a:rPr lang="en-US" dirty="0">
                <a:latin typeface="+mn-lt"/>
              </a:rPr>
              <a:t>TRM</a:t>
            </a:r>
          </a:p>
          <a:p>
            <a:r>
              <a:rPr lang="en-US" dirty="0">
                <a:latin typeface="+mn-lt"/>
              </a:rPr>
              <a:t>(p27)</a:t>
            </a:r>
          </a:p>
        </p:txBody>
      </p:sp>
    </p:spTree>
    <p:extLst>
      <p:ext uri="{BB962C8B-B14F-4D97-AF65-F5344CB8AC3E}">
        <p14:creationId xmlns:p14="http://schemas.microsoft.com/office/powerpoint/2010/main" val="130178069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ZU3EG (Ultra96)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6-LUTs:   70,560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DSP Blocks: 360</a:t>
            </a:r>
          </a:p>
          <a:p>
            <a:pPr lvl="1"/>
            <a:r>
              <a:rPr lang="en-US" dirty="0"/>
              <a:t>18x27 multiply, 48b accumulate</a:t>
            </a:r>
          </a:p>
          <a:p>
            <a:r>
              <a:rPr lang="en-US" dirty="0"/>
              <a:t>Block RAMs (BRAMs): 216</a:t>
            </a:r>
          </a:p>
          <a:p>
            <a:pPr lvl="1"/>
            <a:r>
              <a:rPr lang="en-US" dirty="0"/>
              <a:t>36Kb</a:t>
            </a:r>
          </a:p>
          <a:p>
            <a:pPr lvl="1"/>
            <a:r>
              <a:rPr lang="en-US" dirty="0"/>
              <a:t>Dual port</a:t>
            </a:r>
          </a:p>
          <a:p>
            <a:pPr lvl="1"/>
            <a:r>
              <a:rPr lang="en-US" dirty="0"/>
              <a:t>Up to 72b wide  (512x72)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8634" y="259080"/>
            <a:ext cx="7772400" cy="1143000"/>
          </a:xfrm>
        </p:spPr>
        <p:txBody>
          <a:bodyPr/>
          <a:lstStyle/>
          <a:p>
            <a:r>
              <a:rPr lang="en-US" dirty="0"/>
              <a:t>DSP48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775369" y="6076188"/>
            <a:ext cx="63552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Xilinx UG579 </a:t>
            </a:r>
            <a:r>
              <a:rPr lang="en-US" dirty="0" err="1"/>
              <a:t>UltraScale</a:t>
            </a:r>
            <a:r>
              <a:rPr lang="en-US" dirty="0"/>
              <a:t> DSP Slice User’s Guide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443275-52EB-E14B-9600-E0EE7C43C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770888"/>
            <a:ext cx="8664868" cy="430530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772400" cy="1143000"/>
          </a:xfrm>
        </p:spPr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5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8E987514-C313-2F40-AFBD-A2E805CCB0B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28952155"/>
              </p:ext>
            </p:extLst>
          </p:nvPr>
        </p:nvGraphicFramePr>
        <p:xfrm>
          <a:off x="691896" y="1150112"/>
          <a:ext cx="7772400" cy="340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3100">
                  <a:extLst>
                    <a:ext uri="{9D8B030D-6E8A-4147-A177-3AD203B41FA5}">
                      <a16:colId xmlns:a16="http://schemas.microsoft.com/office/drawing/2014/main" val="580759760"/>
                    </a:ext>
                  </a:extLst>
                </a:gridCol>
                <a:gridCol w="2476500">
                  <a:extLst>
                    <a:ext uri="{9D8B030D-6E8A-4147-A177-3AD203B41FA5}">
                      <a16:colId xmlns:a16="http://schemas.microsoft.com/office/drawing/2014/main" val="725593326"/>
                    </a:ext>
                  </a:extLst>
                </a:gridCol>
                <a:gridCol w="1409700">
                  <a:extLst>
                    <a:ext uri="{9D8B030D-6E8A-4147-A177-3AD203B41FA5}">
                      <a16:colId xmlns:a16="http://schemas.microsoft.com/office/drawing/2014/main" val="3286266147"/>
                    </a:ext>
                  </a:extLst>
                </a:gridCol>
                <a:gridCol w="1943100">
                  <a:extLst>
                    <a:ext uri="{9D8B030D-6E8A-4147-A177-3AD203B41FA5}">
                      <a16:colId xmlns:a16="http://schemas.microsoft.com/office/drawing/2014/main" val="15678485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Approximating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Resources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Cycle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Per second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53320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Zynq LUTs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70,000 adder bits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0.5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35 x 10^12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47486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4x ARM Scalar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4x2x64 adder bits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1.2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0.6 x 10^12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17879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4x ARM Neon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4x1x64 adder bits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1.2 GHz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0.3 x 10^12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86901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Zynq DSP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360 multiply-accumulates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0.5 GHz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180 x 10^9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01977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4x ARM Scalar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4x(1 mpy+1add)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1.2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4.8 x 10^9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1806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4x ARM Neon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4x1x4 multiply-accumulates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1.2 GHz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19.2 x 10^9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0864913"/>
                  </a:ext>
                </a:extLst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D63D3D0-C2FE-A34C-8CE5-2997281A39B8}"/>
              </a:ext>
            </a:extLst>
          </p:cNvPr>
          <p:cNvSpPr txBox="1">
            <a:spLocks/>
          </p:cNvSpPr>
          <p:nvPr/>
        </p:nvSpPr>
        <p:spPr bwMode="auto">
          <a:xfrm>
            <a:off x="685800" y="4572000"/>
            <a:ext cx="7772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kern="0" dirty="0"/>
              <a:t>How compare between ARM scalar, ARM NEON and FPGA array?</a:t>
            </a:r>
          </a:p>
          <a:p>
            <a:pPr lvl="1"/>
            <a:r>
              <a:rPr lang="en-US" kern="0" dirty="0">
                <a:solidFill>
                  <a:srgbClr val="FF6600"/>
                </a:solidFill>
              </a:rPr>
              <a:t>Adder-bits/second?</a:t>
            </a:r>
          </a:p>
          <a:p>
            <a:pPr lvl="1"/>
            <a:r>
              <a:rPr lang="en-US" kern="0" dirty="0">
                <a:solidFill>
                  <a:srgbClr val="FF6600"/>
                </a:solidFill>
              </a:rPr>
              <a:t>Multiply-accumulators/second?</a:t>
            </a:r>
          </a:p>
          <a:p>
            <a:endParaRPr lang="en-US" kern="0" dirty="0">
              <a:solidFill>
                <a:srgbClr val="FF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/>
              <a:t>Capacity </a:t>
            </a:r>
            <a:r>
              <a:rPr lang="en-US" dirty="0" err="1">
                <a:sym typeface="Wingdings"/>
              </a:rPr>
              <a:t></a:t>
            </a:r>
            <a:r>
              <a:rPr lang="en-US" dirty="0">
                <a:sym typeface="Wingdings"/>
              </a:rPr>
              <a:t> Density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52600"/>
            <a:ext cx="7772400" cy="4572000"/>
          </a:xfrm>
        </p:spPr>
        <p:txBody>
          <a:bodyPr/>
          <a:lstStyle/>
          <a:p>
            <a:r>
              <a:rPr lang="en-US" dirty="0"/>
              <a:t>Says </a:t>
            </a:r>
            <a:r>
              <a:rPr lang="en-US" dirty="0" err="1"/>
              <a:t>Zynq</a:t>
            </a:r>
            <a:r>
              <a:rPr lang="en-US" dirty="0"/>
              <a:t> has high computational capacity in FPGA</a:t>
            </a:r>
          </a:p>
          <a:p>
            <a:r>
              <a:rPr lang="en-US" dirty="0"/>
              <a:t>More broadly</a:t>
            </a:r>
          </a:p>
          <a:p>
            <a:pPr lvl="1"/>
            <a:r>
              <a:rPr lang="en-US" dirty="0"/>
              <a:t>FPGA can have more compute/area than processor</a:t>
            </a:r>
          </a:p>
          <a:p>
            <a:pPr lvl="2"/>
            <a:r>
              <a:rPr lang="en-US" dirty="0"/>
              <a:t>E.g., more adder bits in some fixed area</a:t>
            </a:r>
          </a:p>
          <a:p>
            <a:pPr lvl="1"/>
            <a:r>
              <a:rPr lang="en-US" dirty="0"/>
              <a:t>SIMD can have more compute/area than processor (Day 6)</a:t>
            </a:r>
          </a:p>
          <a:p>
            <a:pPr lvl="2"/>
            <a:r>
              <a:rPr lang="en-US" dirty="0"/>
              <a:t>How wide SIMD can you exploit?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VU9P (Amazon F1)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6-LUTs: 1,182,240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DSP Blocks: 6,840</a:t>
            </a:r>
          </a:p>
          <a:p>
            <a:pPr lvl="1"/>
            <a:r>
              <a:rPr lang="en-US" dirty="0"/>
              <a:t>18x27 multiply, 48b accumulate</a:t>
            </a:r>
          </a:p>
          <a:p>
            <a:r>
              <a:rPr lang="en-US" dirty="0"/>
              <a:t>Block RAMs (BRAMs): 2,160</a:t>
            </a:r>
          </a:p>
          <a:p>
            <a:pPr lvl="1"/>
            <a:r>
              <a:rPr lang="en-US" dirty="0"/>
              <a:t>36Kb</a:t>
            </a:r>
          </a:p>
          <a:p>
            <a:pPr lvl="1"/>
            <a:r>
              <a:rPr lang="en-US" dirty="0"/>
              <a:t>Dual port</a:t>
            </a:r>
          </a:p>
          <a:p>
            <a:pPr lvl="1"/>
            <a:r>
              <a:rPr lang="en-US" dirty="0"/>
              <a:t>Up to 72b wide  (512x72)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51546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92C5E-9F9F-7D44-9220-68BDB5A1E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VU9P (Amazon F1)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C0B96432-183D-3544-B4A4-28D0796FF58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69284346"/>
              </p:ext>
            </p:extLst>
          </p:nvPr>
        </p:nvGraphicFramePr>
        <p:xfrm>
          <a:off x="685800" y="1793240"/>
          <a:ext cx="7772400" cy="4414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3100">
                  <a:extLst>
                    <a:ext uri="{9D8B030D-6E8A-4147-A177-3AD203B41FA5}">
                      <a16:colId xmlns:a16="http://schemas.microsoft.com/office/drawing/2014/main" val="1385481150"/>
                    </a:ext>
                  </a:extLst>
                </a:gridCol>
                <a:gridCol w="2705100">
                  <a:extLst>
                    <a:ext uri="{9D8B030D-6E8A-4147-A177-3AD203B41FA5}">
                      <a16:colId xmlns:a16="http://schemas.microsoft.com/office/drawing/2014/main" val="1960766116"/>
                    </a:ext>
                  </a:extLst>
                </a:gridCol>
                <a:gridCol w="1181100">
                  <a:extLst>
                    <a:ext uri="{9D8B030D-6E8A-4147-A177-3AD203B41FA5}">
                      <a16:colId xmlns:a16="http://schemas.microsoft.com/office/drawing/2014/main" val="3516570928"/>
                    </a:ext>
                  </a:extLst>
                </a:gridCol>
                <a:gridCol w="1943100">
                  <a:extLst>
                    <a:ext uri="{9D8B030D-6E8A-4147-A177-3AD203B41FA5}">
                      <a16:colId xmlns:a16="http://schemas.microsoft.com/office/drawing/2014/main" val="536542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Approximating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Resources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Cycle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Per second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07162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Zynq LUTs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70,000 adder bits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0.5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aseline="0" dirty="0"/>
                        <a:t>35x10</a:t>
                      </a:r>
                      <a:r>
                        <a:rPr lang="en-US" baseline="30000" dirty="0"/>
                        <a:t>12</a:t>
                      </a:r>
                      <a:endParaRPr lang="en-US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97443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4x ARM Scalar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4x2x64 adder bits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1.2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/>
                        <a:t>0.6x10</a:t>
                      </a:r>
                      <a:r>
                        <a:rPr lang="en-US" baseline="30000" dirty="0"/>
                        <a:t>12</a:t>
                      </a:r>
                      <a:endParaRPr lang="en-US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18130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4x ARM Neon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4x1x64 adder bits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1.2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/>
                        <a:t>0.3x10</a:t>
                      </a:r>
                      <a:r>
                        <a:rPr lang="en-US" baseline="30000" dirty="0"/>
                        <a:t>12</a:t>
                      </a:r>
                      <a:endParaRPr lang="en-US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00671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Zynq DSP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360 multiply-accumulates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0.5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/>
                        <a:t>180x10</a:t>
                      </a:r>
                      <a:r>
                        <a:rPr lang="en-US" baseline="30000" dirty="0"/>
                        <a:t>9</a:t>
                      </a:r>
                      <a:endParaRPr lang="en-US" baseline="0" dirty="0"/>
                    </a:p>
                    <a:p>
                      <a:pPr algn="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50418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4x ARM Scalar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4x(1 mpy+1add)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1.2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/>
                        <a:t>4.8x10</a:t>
                      </a:r>
                      <a:r>
                        <a:rPr lang="en-US" baseline="30000" dirty="0"/>
                        <a:t>9</a:t>
                      </a:r>
                      <a:endParaRPr lang="en-US" baseline="0" dirty="0"/>
                    </a:p>
                    <a:p>
                      <a:pPr algn="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27918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4x ARM Neon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4x4x4 multiply-accumulates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1.2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/>
                        <a:t>19.2x10</a:t>
                      </a:r>
                      <a:r>
                        <a:rPr lang="en-US" baseline="30000" dirty="0"/>
                        <a:t>9</a:t>
                      </a:r>
                      <a:endParaRPr lang="en-US" baseline="0" dirty="0"/>
                    </a:p>
                    <a:p>
                      <a:pPr algn="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11560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VU9P LUTs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1,182,000 adder bits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0.8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945x</a:t>
                      </a:r>
                      <a:r>
                        <a:rPr lang="en-US" baseline="0" dirty="0"/>
                        <a:t>10</a:t>
                      </a:r>
                      <a:r>
                        <a:rPr lang="en-US" baseline="30000" dirty="0"/>
                        <a:t>12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35272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VU9P DSP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6,840 multiply-accumulates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0.8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5,400x1</a:t>
                      </a:r>
                      <a:r>
                        <a:rPr lang="en-US" baseline="0" dirty="0"/>
                        <a:t>0</a:t>
                      </a:r>
                      <a:r>
                        <a:rPr lang="en-US" baseline="30000" dirty="0"/>
                        <a:t>9</a:t>
                      </a:r>
                      <a:endParaRPr lang="en-US" baseline="0" dirty="0"/>
                    </a:p>
                    <a:p>
                      <a:pPr algn="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7887936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60AFD8-FAB7-4B46-955E-6EB679561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1DFD37-6AD1-4344-ADC2-B4B6A0537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49433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 dirty="0"/>
              <a:t>FPGA Potential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8382000" cy="4114800"/>
          </a:xfrm>
        </p:spPr>
        <p:txBody>
          <a:bodyPr/>
          <a:lstStyle/>
          <a:p>
            <a:r>
              <a:rPr lang="en-US" dirty="0"/>
              <a:t>FPGA Array has high raw capacity</a:t>
            </a:r>
          </a:p>
          <a:p>
            <a:r>
              <a:rPr lang="en-US" dirty="0"/>
              <a:t>Exploitable when computation has high regularity</a:t>
            </a:r>
          </a:p>
          <a:p>
            <a:pPr lvl="1"/>
            <a:r>
              <a:rPr lang="en-US" dirty="0"/>
              <a:t>Uses the same computation over-and-over</a:t>
            </a:r>
          </a:p>
          <a:p>
            <a:pPr lvl="1"/>
            <a:r>
              <a:rPr lang="en-US" dirty="0"/>
              <a:t>High throughput on a computation</a:t>
            </a:r>
          </a:p>
          <a:p>
            <a:pPr lvl="1"/>
            <a:r>
              <a:rPr lang="en-US" dirty="0"/>
              <a:t>Build customized accelerator pipeline to match the computation</a:t>
            </a:r>
          </a:p>
          <a:p>
            <a:r>
              <a:rPr lang="en-US" dirty="0"/>
              <a:t>Low-hanging fruit</a:t>
            </a:r>
          </a:p>
          <a:p>
            <a:pPr lvl="1"/>
            <a:r>
              <a:rPr lang="en-US" dirty="0"/>
              <a:t>Operator/function takes most of the compute time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7772400" cy="1143000"/>
          </a:xfrm>
        </p:spPr>
        <p:txBody>
          <a:bodyPr/>
          <a:lstStyle/>
          <a:p>
            <a:r>
              <a:rPr lang="en-US" dirty="0"/>
              <a:t>Pipeline for Unrolled Loop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1143000"/>
            <a:ext cx="5809848" cy="5283200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r>
              <a:rPr lang="en-US" dirty="0"/>
              <a:t>90/10 Rule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828800"/>
            <a:ext cx="8382000" cy="4572000"/>
          </a:xfrm>
        </p:spPr>
        <p:txBody>
          <a:bodyPr/>
          <a:lstStyle/>
          <a:p>
            <a:r>
              <a:rPr lang="en-US" dirty="0"/>
              <a:t>Observation that code is not used uniformly</a:t>
            </a:r>
          </a:p>
          <a:p>
            <a:r>
              <a:rPr lang="en-US" dirty="0"/>
              <a:t>90% of the time is spent in 10% of the code</a:t>
            </a:r>
          </a:p>
          <a:p>
            <a:r>
              <a:rPr lang="en-US" dirty="0"/>
              <a:t>Knuth: 50% of the time in 2% of the code</a:t>
            </a:r>
          </a:p>
          <a:p>
            <a:r>
              <a:rPr lang="en-US" dirty="0"/>
              <a:t>Opportunity</a:t>
            </a:r>
          </a:p>
          <a:p>
            <a:pPr lvl="1"/>
            <a:r>
              <a:rPr lang="en-US" dirty="0"/>
              <a:t>Build custom </a:t>
            </a:r>
            <a:r>
              <a:rPr lang="en-US" dirty="0" err="1"/>
              <a:t>datapath</a:t>
            </a:r>
            <a:r>
              <a:rPr lang="en-US" dirty="0"/>
              <a:t> in FPGA (hardware) for that 10% (or 2%) of the code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Big Ideas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7924800" cy="4114800"/>
          </a:xfrm>
        </p:spPr>
        <p:txBody>
          <a:bodyPr/>
          <a:lstStyle/>
          <a:p>
            <a:r>
              <a:rPr lang="en-US" dirty="0"/>
              <a:t>Custom accelerators efficient for large computations</a:t>
            </a:r>
          </a:p>
          <a:p>
            <a:pPr lvl="1"/>
            <a:r>
              <a:rPr lang="en-US" dirty="0"/>
              <a:t>Exploit Instruction-level parallelism</a:t>
            </a:r>
          </a:p>
          <a:p>
            <a:pPr lvl="1"/>
            <a:r>
              <a:rPr lang="en-US" dirty="0"/>
              <a:t>Run many low-level operations in parallel</a:t>
            </a:r>
          </a:p>
          <a:p>
            <a:r>
              <a:rPr lang="en-US" dirty="0"/>
              <a:t>Field Programmable Gate Arrays (</a:t>
            </a:r>
            <a:r>
              <a:rPr lang="en-US" dirty="0" err="1"/>
              <a:t>FPGAs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Allow post-fabrication configuration of custom accelerator pipelines</a:t>
            </a:r>
          </a:p>
          <a:p>
            <a:pPr lvl="1"/>
            <a:r>
              <a:rPr lang="en-US" dirty="0"/>
              <a:t>Can offer high computational capacity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/>
              <a:t>Admin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914400"/>
            <a:ext cx="8153400" cy="5334000"/>
          </a:xfrm>
        </p:spPr>
        <p:txBody>
          <a:bodyPr/>
          <a:lstStyle/>
          <a:p>
            <a:r>
              <a:rPr lang="en-US" dirty="0"/>
              <a:t>Reading for Day 9 on canvas</a:t>
            </a:r>
          </a:p>
          <a:p>
            <a:r>
              <a:rPr lang="en-US" dirty="0"/>
              <a:t>HW4 due on Friday</a:t>
            </a:r>
          </a:p>
          <a:p>
            <a:r>
              <a:rPr lang="en-US" dirty="0"/>
              <a:t>Hardware Distribution Survey due Monday</a:t>
            </a:r>
          </a:p>
          <a:p>
            <a:pPr lvl="1"/>
            <a:r>
              <a:rPr lang="en-US" dirty="0"/>
              <a:t>Mechanism-wise, warmup for midterm</a:t>
            </a:r>
          </a:p>
          <a:p>
            <a:r>
              <a:rPr lang="en-US" dirty="0"/>
              <a:t>Midterm on Wednesday</a:t>
            </a:r>
          </a:p>
          <a:p>
            <a:pPr lvl="1"/>
            <a:r>
              <a:rPr lang="en-US" dirty="0"/>
              <a:t>No assignment due on Friday (10/9)</a:t>
            </a:r>
          </a:p>
          <a:p>
            <a:pPr lvl="1"/>
            <a:r>
              <a:rPr lang="en-US" dirty="0"/>
              <a:t>Previous midterms (with solutions) on web syllabus of previous years</a:t>
            </a:r>
          </a:p>
          <a:p>
            <a:r>
              <a:rPr lang="en-US" dirty="0"/>
              <a:t>HW5 out soon</a:t>
            </a:r>
          </a:p>
          <a:p>
            <a:pPr lvl="1"/>
            <a:r>
              <a:rPr lang="en-US" dirty="0"/>
              <a:t>Heavier – start early…have more than week</a:t>
            </a:r>
          </a:p>
          <a:p>
            <a:pPr lvl="1"/>
            <a:r>
              <a:rPr lang="en-US" dirty="0" err="1"/>
              <a:t>Vivado</a:t>
            </a:r>
            <a:r>
              <a:rPr lang="en-US" dirty="0"/>
              <a:t> HLS synthesis slow (plan for it)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Penn ESE532 Fall 2020 -- </a:t>
            </a:r>
            <a:r>
              <a:rPr lang="en-US" dirty="0" err="1"/>
              <a:t>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62</a:t>
            </a:fld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7772400" cy="4114800"/>
          </a:xfrm>
        </p:spPr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For fully unrolled loop shown, </a:t>
            </a:r>
            <a:br>
              <a:rPr lang="en-US" dirty="0">
                <a:solidFill>
                  <a:srgbClr val="FF6600"/>
                </a:solidFill>
              </a:rPr>
            </a:br>
            <a:r>
              <a:rPr lang="en-US" dirty="0">
                <a:solidFill>
                  <a:srgbClr val="FF6600"/>
                </a:solidFill>
              </a:rPr>
              <a:t>how many instructions per pipeline cycle?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Add</a:t>
            </a:r>
          </a:p>
          <a:p>
            <a:pPr lvl="1"/>
            <a:r>
              <a:rPr lang="en-US" dirty="0" err="1">
                <a:solidFill>
                  <a:srgbClr val="FF6600"/>
                </a:solidFill>
              </a:rPr>
              <a:t>Mpy</a:t>
            </a:r>
            <a:endParaRPr lang="en-US" dirty="0">
              <a:solidFill>
                <a:srgbClr val="FF6600"/>
              </a:solidFill>
            </a:endParaRPr>
          </a:p>
          <a:p>
            <a:pPr lvl="1"/>
            <a:r>
              <a:rPr lang="en-US" dirty="0">
                <a:solidFill>
                  <a:srgbClr val="FF6600"/>
                </a:solidFill>
              </a:rPr>
              <a:t>Load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Store</a:t>
            </a:r>
          </a:p>
          <a:p>
            <a:pPr lvl="1"/>
            <a:endParaRPr lang="en-US" dirty="0">
              <a:solidFill>
                <a:srgbClr val="FF6600"/>
              </a:solidFill>
            </a:endParaRPr>
          </a:p>
          <a:p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2059850"/>
            <a:ext cx="5276447" cy="479815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Spatial Pipeline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compute equivalent of tens of “instructions” in a cycle</a:t>
            </a:r>
          </a:p>
          <a:p>
            <a:r>
              <a:rPr lang="en-US" dirty="0"/>
              <a:t>Wire up primitive operators</a:t>
            </a:r>
          </a:p>
          <a:p>
            <a:pPr lvl="1"/>
            <a:r>
              <a:rPr lang="en-US" dirty="0"/>
              <a:t>No indirection through register file, memory</a:t>
            </a:r>
          </a:p>
          <a:p>
            <a:r>
              <a:rPr lang="en-US" dirty="0"/>
              <a:t>Pipeline for operator latencies</a:t>
            </a:r>
          </a:p>
          <a:p>
            <a:r>
              <a:rPr lang="en-US" dirty="0"/>
              <a:t>Any dataflow graph of computational operations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28800"/>
            <a:ext cx="7772400" cy="4114800"/>
          </a:xfrm>
        </p:spPr>
        <p:txBody>
          <a:bodyPr/>
          <a:lstStyle/>
          <a:p>
            <a:r>
              <a:rPr lang="en-US" dirty="0"/>
              <a:t>Can assemble any custom operators</a:t>
            </a:r>
          </a:p>
          <a:p>
            <a:pPr lvl="1"/>
            <a:r>
              <a:rPr lang="en-US" dirty="0"/>
              <a:t>Ones may not have in generic processor</a:t>
            </a:r>
          </a:p>
          <a:p>
            <a:r>
              <a:rPr lang="en-US" dirty="0"/>
              <a:t>Processor</a:t>
            </a:r>
          </a:p>
          <a:p>
            <a:pPr lvl="1"/>
            <a:r>
              <a:rPr lang="en-US" dirty="0"/>
              <a:t>Add, bitwise-</a:t>
            </a:r>
            <a:r>
              <a:rPr lang="en-US" dirty="0" err="1"/>
              <a:t>xor</a:t>
            </a:r>
            <a:r>
              <a:rPr lang="en-US" dirty="0"/>
              <a:t>/and/or</a:t>
            </a:r>
          </a:p>
          <a:p>
            <a:pPr lvl="1"/>
            <a:r>
              <a:rPr lang="en-US" dirty="0"/>
              <a:t>Maybe: floating-point add, multiply</a:t>
            </a:r>
          </a:p>
          <a:p>
            <a:r>
              <a:rPr lang="en-US" dirty="0"/>
              <a:t>Less likely</a:t>
            </a:r>
          </a:p>
          <a:p>
            <a:pPr lvl="1"/>
            <a:r>
              <a:rPr lang="en-US" dirty="0"/>
              <a:t>Square-root, exponent, cosine, encryption (AES) step, polynomial evaluate, </a:t>
            </a:r>
            <a:br>
              <a:rPr lang="en-US" dirty="0"/>
            </a:br>
            <a:r>
              <a:rPr lang="en-US" dirty="0"/>
              <a:t>log-number-system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Office\Templates\Blank Presentation.pot</Template>
  <TotalTime>61168</TotalTime>
  <Words>2130</Words>
  <Application>Microsoft Macintosh PowerPoint</Application>
  <PresentationFormat>On-screen Show (4:3)</PresentationFormat>
  <Paragraphs>512</Paragraphs>
  <Slides>62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5" baseType="lpstr">
      <vt:lpstr>Arial</vt:lpstr>
      <vt:lpstr>Times New Roman</vt:lpstr>
      <vt:lpstr>Blank Presentation</vt:lpstr>
      <vt:lpstr>ESE532: System-on-a-Chip Architecture</vt:lpstr>
      <vt:lpstr>Today</vt:lpstr>
      <vt:lpstr>Message</vt:lpstr>
      <vt:lpstr>Accelerator Datapaths</vt:lpstr>
      <vt:lpstr>Pipeline Graph</vt:lpstr>
      <vt:lpstr>Pipeline for Unrolled Loop</vt:lpstr>
      <vt:lpstr>Preclass 1</vt:lpstr>
      <vt:lpstr>Spatial Pipeline</vt:lpstr>
      <vt:lpstr>Operators</vt:lpstr>
      <vt:lpstr>Accelerators</vt:lpstr>
      <vt:lpstr>Streaming Dataflow</vt:lpstr>
      <vt:lpstr>Streaming Dataflow Example</vt:lpstr>
      <vt:lpstr>Application-Specific SoCs</vt:lpstr>
      <vt:lpstr>Apple A13 Bionic</vt:lpstr>
      <vt:lpstr>Customizable Accelerators</vt:lpstr>
      <vt:lpstr>Field-Programmable  Gate Arrays</vt:lpstr>
      <vt:lpstr>FPGA</vt:lpstr>
      <vt:lpstr>Gate Array</vt:lpstr>
      <vt:lpstr>Gate Array</vt:lpstr>
      <vt:lpstr>GAFPGA</vt:lpstr>
      <vt:lpstr>Multiplexer Gate</vt:lpstr>
      <vt:lpstr>Mux with configuration bits  = programmable gate</vt:lpstr>
      <vt:lpstr>Preclass 4a</vt:lpstr>
      <vt:lpstr>Preclass 4b</vt:lpstr>
      <vt:lpstr>Mux as Logic</vt:lpstr>
      <vt:lpstr>LUT – LookUp Table</vt:lpstr>
      <vt:lpstr>Preclass 6</vt:lpstr>
      <vt:lpstr>FPGA</vt:lpstr>
      <vt:lpstr>Simplistic FPGA (illustrate possibility)</vt:lpstr>
      <vt:lpstr>Simplistic FPGA (illustrate possibility)</vt:lpstr>
      <vt:lpstr>Preclass 3 How big is an m-input mux?</vt:lpstr>
      <vt:lpstr>Math: Series Sums</vt:lpstr>
      <vt:lpstr>Receding Sum</vt:lpstr>
      <vt:lpstr>Simplistic FPGA (illustrate possibility…and expense)</vt:lpstr>
      <vt:lpstr>Interconnect</vt:lpstr>
      <vt:lpstr>Simple FPGA</vt:lpstr>
      <vt:lpstr>Simple FPGA</vt:lpstr>
      <vt:lpstr>Register</vt:lpstr>
      <vt:lpstr>Simple FPGA</vt:lpstr>
      <vt:lpstr>FPGA Design</vt:lpstr>
      <vt:lpstr>Modern FPGAs</vt:lpstr>
      <vt:lpstr>More than LUTs</vt:lpstr>
      <vt:lpstr>Embedded Memory</vt:lpstr>
      <vt:lpstr>Embed Memory in Array</vt:lpstr>
      <vt:lpstr>Embedded Memory in FPGA</vt:lpstr>
      <vt:lpstr>Hardwired Multipliers</vt:lpstr>
      <vt:lpstr>Multiplier Integration</vt:lpstr>
      <vt:lpstr>More FPGA Architecture Design Questions</vt:lpstr>
      <vt:lpstr>Midterm (10/7 – next Wed.)</vt:lpstr>
      <vt:lpstr>Midterm</vt:lpstr>
      <vt:lpstr>Zynq MPSoC</vt:lpstr>
      <vt:lpstr>Programmable SoC</vt:lpstr>
      <vt:lpstr>ZU3EG (Ultra96)</vt:lpstr>
      <vt:lpstr>DSP48</vt:lpstr>
      <vt:lpstr>Preclass 5</vt:lpstr>
      <vt:lpstr>Capacity  Density</vt:lpstr>
      <vt:lpstr>VU9P (Amazon F1)</vt:lpstr>
      <vt:lpstr>VU9P (Amazon F1)</vt:lpstr>
      <vt:lpstr>FPGA Potential</vt:lpstr>
      <vt:lpstr>90/10 Rule</vt:lpstr>
      <vt:lpstr>Big Ideas</vt:lpstr>
      <vt:lpstr>Admin</vt:lpstr>
    </vt:vector>
  </TitlesOfParts>
  <Company>California Institute of Technology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Andre' DeHon</dc:creator>
  <cp:lastModifiedBy>Dehon, Andre</cp:lastModifiedBy>
  <cp:revision>237</cp:revision>
  <cp:lastPrinted>2020-09-29T23:01:14Z</cp:lastPrinted>
  <dcterms:created xsi:type="dcterms:W3CDTF">2018-09-25T14:13:32Z</dcterms:created>
  <dcterms:modified xsi:type="dcterms:W3CDTF">2020-09-30T16:06:19Z</dcterms:modified>
</cp:coreProperties>
</file>