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256" r:id="rId2"/>
    <p:sldId id="387" r:id="rId3"/>
    <p:sldId id="258" r:id="rId4"/>
    <p:sldId id="339" r:id="rId5"/>
    <p:sldId id="469" r:id="rId6"/>
    <p:sldId id="465" r:id="rId7"/>
    <p:sldId id="534" r:id="rId8"/>
    <p:sldId id="527" r:id="rId9"/>
    <p:sldId id="464" r:id="rId10"/>
    <p:sldId id="497" r:id="rId11"/>
    <p:sldId id="498" r:id="rId12"/>
    <p:sldId id="466" r:id="rId13"/>
    <p:sldId id="467" r:id="rId14"/>
    <p:sldId id="500" r:id="rId15"/>
    <p:sldId id="499" r:id="rId16"/>
    <p:sldId id="501" r:id="rId17"/>
    <p:sldId id="470" r:id="rId18"/>
    <p:sldId id="535" r:id="rId19"/>
    <p:sldId id="528" r:id="rId20"/>
    <p:sldId id="536" r:id="rId21"/>
    <p:sldId id="472" r:id="rId22"/>
    <p:sldId id="490" r:id="rId23"/>
    <p:sldId id="471" r:id="rId24"/>
    <p:sldId id="473" r:id="rId25"/>
    <p:sldId id="502" r:id="rId26"/>
    <p:sldId id="474" r:id="rId27"/>
    <p:sldId id="475" r:id="rId28"/>
    <p:sldId id="476" r:id="rId29"/>
    <p:sldId id="503" r:id="rId30"/>
    <p:sldId id="494" r:id="rId31"/>
    <p:sldId id="519" r:id="rId32"/>
    <p:sldId id="505" r:id="rId33"/>
    <p:sldId id="477" r:id="rId34"/>
    <p:sldId id="529" r:id="rId35"/>
    <p:sldId id="506" r:id="rId36"/>
    <p:sldId id="507" r:id="rId37"/>
    <p:sldId id="480" r:id="rId38"/>
    <p:sldId id="508" r:id="rId39"/>
    <p:sldId id="492" r:id="rId40"/>
    <p:sldId id="520" r:id="rId41"/>
    <p:sldId id="481" r:id="rId42"/>
    <p:sldId id="522" r:id="rId43"/>
    <p:sldId id="482" r:id="rId44"/>
    <p:sldId id="511" r:id="rId45"/>
    <p:sldId id="512" r:id="rId46"/>
    <p:sldId id="484" r:id="rId47"/>
    <p:sldId id="485" r:id="rId48"/>
    <p:sldId id="509" r:id="rId49"/>
    <p:sldId id="483" r:id="rId50"/>
    <p:sldId id="486" r:id="rId51"/>
    <p:sldId id="487" r:id="rId52"/>
    <p:sldId id="514" r:id="rId53"/>
    <p:sldId id="515" r:id="rId54"/>
    <p:sldId id="513" r:id="rId55"/>
    <p:sldId id="516" r:id="rId56"/>
    <p:sldId id="525" r:id="rId57"/>
    <p:sldId id="526" r:id="rId58"/>
    <p:sldId id="455" r:id="rId59"/>
    <p:sldId id="488" r:id="rId60"/>
    <p:sldId id="517" r:id="rId61"/>
    <p:sldId id="524" r:id="rId62"/>
    <p:sldId id="518" r:id="rId63"/>
    <p:sldId id="530" r:id="rId64"/>
    <p:sldId id="495" r:id="rId65"/>
    <p:sldId id="496" r:id="rId66"/>
    <p:sldId id="381" r:id="rId67"/>
    <p:sldId id="330" r:id="rId6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FF6600"/>
    <a:srgbClr val="FF0000"/>
    <a:srgbClr val="FECC99"/>
    <a:srgbClr val="9A95F2"/>
    <a:srgbClr val="F7A4AD"/>
    <a:srgbClr val="75EAED"/>
    <a:srgbClr val="F69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56"/>
    <p:restoredTop sz="94651"/>
  </p:normalViewPr>
  <p:slideViewPr>
    <p:cSldViewPr>
      <p:cViewPr varScale="1">
        <p:scale>
          <a:sx n="105" d="100"/>
          <a:sy n="105" d="100"/>
        </p:scale>
        <p:origin x="160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0899892-1164-F24C-BA69-150C84B67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2F43882-1B58-5C45-81B5-B47D6D185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5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64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81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86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43EF-6858-C948-9F00-CBC8B78B5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B498E-B385-5A41-8126-38E4C3C67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128B3-0CAB-C141-A479-406975AF2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"/>
            <a:ext cx="8151813" cy="1433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12775" y="1600200"/>
            <a:ext cx="3998913" cy="461803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4088" y="1600200"/>
            <a:ext cx="4000500" cy="461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1C24-9806-7148-BB96-1D4F026A5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B57DF-B8E1-6E4E-A23B-D02022E33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C9EC-1342-4248-A34A-2968F89D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10AF-5E98-D541-A2B0-D15032405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21EE5-F3BE-894E-AEF9-1B8AF72FF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3CBD0-DCFA-8C4F-8A48-8F6BFD89A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8DC8-9554-F44C-BB0B-55F9A1E06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8DC1-23AE-CB49-91CB-23A473E84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AC0C0-8AF0-574D-A956-1BC4D1626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419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charset="0"/>
              </a:defRPr>
            </a:lvl1pPr>
          </a:lstStyle>
          <a:p>
            <a:pPr>
              <a:defRPr/>
            </a:pPr>
            <a:fld id="{23961269-2760-3141-82DA-D43FB4619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13:  October 18, 2021</a:t>
            </a:r>
          </a:p>
          <a:p>
            <a:r>
              <a:rPr lang="en-US" dirty="0" err="1">
                <a:ea typeface="ＭＳ Ｐゴシック" pitchFamily="1" charset="-128"/>
                <a:cs typeface="ＭＳ Ｐゴシック" pitchFamily="1" charset="-128"/>
              </a:rPr>
              <a:t>Vitis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 OpenCL 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Data Transfer Model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A1439-20BB-F64D-A6DE-E67AA4370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3850"/>
            <a:ext cx="7772400" cy="1143000"/>
          </a:xfrm>
        </p:spPr>
        <p:txBody>
          <a:bodyPr/>
          <a:lstStyle/>
          <a:p>
            <a:r>
              <a:rPr lang="en-US" dirty="0"/>
              <a:t>Function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75D00-56A9-B542-8BCB-0BBE1A4EE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638300"/>
            <a:ext cx="5397500" cy="4495800"/>
          </a:xfrm>
        </p:spPr>
        <p:txBody>
          <a:bodyPr/>
          <a:lstStyle/>
          <a:p>
            <a:r>
              <a:rPr lang="en-US" dirty="0"/>
              <a:t>Host and Accelerator</a:t>
            </a:r>
          </a:p>
          <a:p>
            <a:r>
              <a:rPr lang="en-US" dirty="0"/>
              <a:t>Host control</a:t>
            </a:r>
          </a:p>
          <a:p>
            <a:pPr lvl="1"/>
            <a:r>
              <a:rPr lang="en-US" dirty="0"/>
              <a:t>Set accelerator arguments</a:t>
            </a:r>
          </a:p>
          <a:p>
            <a:pPr lvl="1"/>
            <a:r>
              <a:rPr lang="en-US" dirty="0"/>
              <a:t>DMA bulk data to accelerator</a:t>
            </a:r>
          </a:p>
          <a:p>
            <a:pPr lvl="1"/>
            <a:r>
              <a:rPr lang="en-US" dirty="0"/>
              <a:t>Tell it to start</a:t>
            </a:r>
            <a:endParaRPr lang="en-US" b="1" dirty="0"/>
          </a:p>
          <a:p>
            <a:pPr lvl="1"/>
            <a:r>
              <a:rPr lang="en-US" dirty="0"/>
              <a:t>DMA result back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Host program wait on accelerator completion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A99EF-513B-6448-B474-3245D9D8D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D2B5D-16FB-E743-B7C9-5B5E3BBBA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438946-5121-0945-B5B5-C4F83A2BD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0" y="1905000"/>
            <a:ext cx="2413000" cy="253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27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A1439-20BB-F64D-A6DE-E67AA4370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3850"/>
            <a:ext cx="7772400" cy="1143000"/>
          </a:xfrm>
        </p:spPr>
        <p:txBody>
          <a:bodyPr/>
          <a:lstStyle/>
          <a:p>
            <a:r>
              <a:rPr lang="en-US" dirty="0"/>
              <a:t>Separate Accelerator Thread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75D00-56A9-B542-8BCB-0BBE1A4EE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38300"/>
            <a:ext cx="5791200" cy="4495800"/>
          </a:xfrm>
        </p:spPr>
        <p:txBody>
          <a:bodyPr/>
          <a:lstStyle/>
          <a:p>
            <a:r>
              <a:rPr lang="en-US" dirty="0"/>
              <a:t>Host and Accelerator</a:t>
            </a:r>
          </a:p>
          <a:p>
            <a:r>
              <a:rPr lang="en-US" dirty="0"/>
              <a:t>Host control</a:t>
            </a:r>
          </a:p>
          <a:p>
            <a:pPr lvl="1"/>
            <a:r>
              <a:rPr lang="en-US" dirty="0"/>
              <a:t>Set accelerator arguments</a:t>
            </a:r>
          </a:p>
          <a:p>
            <a:pPr lvl="1"/>
            <a:r>
              <a:rPr lang="en-US" dirty="0"/>
              <a:t>Tell it to start</a:t>
            </a:r>
          </a:p>
          <a:p>
            <a:pPr lvl="2"/>
            <a:r>
              <a:rPr lang="en-US" dirty="0"/>
              <a:t>accelerator</a:t>
            </a:r>
          </a:p>
          <a:p>
            <a:pPr lvl="3"/>
            <a:r>
              <a:rPr lang="en-US" dirty="0"/>
              <a:t>DMA bulk data to accelerator</a:t>
            </a:r>
          </a:p>
          <a:p>
            <a:pPr lvl="3"/>
            <a:r>
              <a:rPr lang="en-US" dirty="0"/>
              <a:t>DMA result back</a:t>
            </a:r>
          </a:p>
          <a:p>
            <a:pPr lvl="2"/>
            <a:r>
              <a:rPr lang="en-US" dirty="0">
                <a:solidFill>
                  <a:schemeClr val="accent2"/>
                </a:solidFill>
              </a:rPr>
              <a:t>Host: execute something else</a:t>
            </a:r>
          </a:p>
          <a:p>
            <a:pPr lvl="1"/>
            <a:r>
              <a:rPr lang="en-US" dirty="0"/>
              <a:t>Host program synchronize before use accelerator result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A99EF-513B-6448-B474-3245D9D8D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D2B5D-16FB-E743-B7C9-5B5E3BBBA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438946-5121-0945-B5B5-C4F83A2BD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0" y="1905000"/>
            <a:ext cx="2413000" cy="253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35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3FA6C-9950-F842-B885-789A870DE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</a:t>
            </a:r>
            <a:r>
              <a:rPr lang="en-US" dirty="0">
                <a:sym typeface="Wingdings" pitchFamily="2" charset="2"/>
              </a:rPr>
              <a:t>&lt;-&gt;PL Interface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47083-F572-B146-B7BD-28ED65AE0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919EA-6D9B-3A41-AA0F-3B8882054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F59F1E-DE5C-9345-A46A-077880F2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E4B86-78F2-F845-83EB-2046976EA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2133600"/>
            <a:ext cx="6172200" cy="406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270592-343B-064C-B71F-F305BAFE1046}"/>
              </a:ext>
            </a:extLst>
          </p:cNvPr>
          <p:cNvSpPr txBox="1"/>
          <p:nvPr/>
        </p:nvSpPr>
        <p:spPr>
          <a:xfrm>
            <a:off x="3886200" y="6307435"/>
            <a:ext cx="4120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Xilinx UG1393, Fig. 2 (Ch. 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01F106-B70D-FB4C-BFD1-01DB46B563BA}"/>
              </a:ext>
            </a:extLst>
          </p:cNvPr>
          <p:cNvSpPr txBox="1"/>
          <p:nvPr/>
        </p:nvSpPr>
        <p:spPr>
          <a:xfrm>
            <a:off x="304800" y="3567791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CBA712-397B-B049-9D77-B9BF7F28198D}"/>
              </a:ext>
            </a:extLst>
          </p:cNvPr>
          <p:cNvSpPr txBox="1"/>
          <p:nvPr/>
        </p:nvSpPr>
        <p:spPr>
          <a:xfrm>
            <a:off x="7547373" y="3731367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 3</a:t>
            </a:r>
          </a:p>
        </p:txBody>
      </p:sp>
    </p:spTree>
    <p:extLst>
      <p:ext uri="{BB962C8B-B14F-4D97-AF65-F5344CB8AC3E}">
        <p14:creationId xmlns:p14="http://schemas.microsoft.com/office/powerpoint/2010/main" val="4182923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9D851-A9CC-4348-A484-8D6881C5E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F831B-C842-9F40-98B9-4B894610B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5486400" cy="4114800"/>
          </a:xfrm>
        </p:spPr>
        <p:txBody>
          <a:bodyPr/>
          <a:lstStyle/>
          <a:p>
            <a:r>
              <a:rPr lang="en-US" dirty="0"/>
              <a:t>Simple case one host process, one accelerator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47703-697A-864B-A79B-51F5F2BF0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B0DDAF-5F70-034A-AEB4-E4C15CDA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DF7309-D68E-8149-8DDF-5D1C8671E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0" y="1905000"/>
            <a:ext cx="2413000" cy="253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92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BDC9B-DE1A-774E-8005-8EC571C56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Stream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8384E-2356-0845-A5E5-49118EA36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4953000" cy="4114800"/>
          </a:xfrm>
        </p:spPr>
        <p:txBody>
          <a:bodyPr/>
          <a:lstStyle/>
          <a:p>
            <a:r>
              <a:rPr lang="en-US" dirty="0"/>
              <a:t>Dataflow stream accelerators on host side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FAE86-AC7B-0648-8299-9DA792EC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185B67-2C3F-544A-962E-3BD6DB92D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714C096E-9B49-1A49-8911-9A7883932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53100" y="3270250"/>
            <a:ext cx="26797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3431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521CB-32C8-A346-B51F-C0D9EEF6C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216D0-2A4D-1242-94C4-A55F7C460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1E3DE7-55DA-CB4D-A043-B20E1D91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4760A4D-9526-DD41-B3EB-3D36D7C93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4419600" cy="4114800"/>
          </a:xfrm>
        </p:spPr>
        <p:txBody>
          <a:bodyPr/>
          <a:lstStyle/>
          <a:p>
            <a:r>
              <a:rPr lang="en-US" dirty="0"/>
              <a:t>Map general streaming</a:t>
            </a:r>
          </a:p>
          <a:p>
            <a:r>
              <a:rPr lang="en-US" dirty="0"/>
              <a:t>Use multiple threads</a:t>
            </a:r>
          </a:p>
          <a:p>
            <a:pPr lvl="1"/>
            <a:r>
              <a:rPr lang="en-US" dirty="0"/>
              <a:t>Even processors</a:t>
            </a:r>
          </a:p>
        </p:txBody>
      </p:sp>
      <p:pic>
        <p:nvPicPr>
          <p:cNvPr id="12" name="Content Placeholder 9">
            <a:extLst>
              <a:ext uri="{FF2B5EF4-FFF2-40B4-BE49-F238E27FC236}">
                <a16:creationId xmlns:a16="http://schemas.microsoft.com/office/drawing/2014/main" id="{81BDD161-F008-5442-A5E2-67B86ADA8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575300" y="2279650"/>
            <a:ext cx="29083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1645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521CB-32C8-A346-B51F-C0D9EEF6C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r>
              <a:rPr lang="en-US" dirty="0"/>
              <a:t>Streaming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216D0-2A4D-1242-94C4-A55F7C460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1E3DE7-55DA-CB4D-A043-B20E1D91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4760A4D-9526-DD41-B3EB-3D36D7C93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03301"/>
            <a:ext cx="4419600" cy="4114800"/>
          </a:xfrm>
        </p:spPr>
        <p:txBody>
          <a:bodyPr/>
          <a:lstStyle/>
          <a:p>
            <a:r>
              <a:rPr lang="en-US" dirty="0"/>
              <a:t>Map general streaming</a:t>
            </a:r>
          </a:p>
          <a:p>
            <a:r>
              <a:rPr lang="en-US" dirty="0"/>
              <a:t>Use multiple threads</a:t>
            </a:r>
          </a:p>
          <a:p>
            <a:pPr lvl="1"/>
            <a:r>
              <a:rPr lang="en-US" dirty="0"/>
              <a:t>Even processors</a:t>
            </a:r>
          </a:p>
          <a:p>
            <a:r>
              <a:rPr lang="en-US" dirty="0"/>
              <a:t>… and multiple accelerators</a:t>
            </a:r>
          </a:p>
          <a:p>
            <a:r>
              <a:rPr lang="en-US" dirty="0"/>
              <a:t>Given space, any streaming case</a:t>
            </a:r>
          </a:p>
          <a:p>
            <a:pPr lvl="1"/>
            <a:r>
              <a:rPr lang="en-US" dirty="0"/>
              <a:t>DMA buffers cross PS&lt;-&gt;PL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02F944-FDD2-224B-B2C2-0802E9A25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050" y="2133600"/>
            <a:ext cx="33655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55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CAF80A8-1410-3C43-9CBE-211E6A2C2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Data Movement (Options)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FC460-9108-3743-9590-3AC6DBDC3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1" y="1600200"/>
            <a:ext cx="4191000" cy="4114800"/>
          </a:xfrm>
        </p:spPr>
        <p:txBody>
          <a:bodyPr/>
          <a:lstStyle/>
          <a:p>
            <a:r>
              <a:rPr lang="en-US" dirty="0"/>
              <a:t>Access from global memory</a:t>
            </a:r>
          </a:p>
          <a:p>
            <a:r>
              <a:rPr lang="en-US" dirty="0"/>
              <a:t>Configure DMA/accelerator with main-memory pointer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21E8FAB-8F97-FC49-8196-844E3DD5A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6528" y="1676400"/>
            <a:ext cx="3810000" cy="4114800"/>
          </a:xfrm>
        </p:spPr>
        <p:txBody>
          <a:bodyPr/>
          <a:lstStyle/>
          <a:p>
            <a:r>
              <a:rPr lang="en-US" dirty="0"/>
              <a:t>DMA copy into BRAM memories</a:t>
            </a:r>
          </a:p>
          <a:p>
            <a:pPr lvl="1"/>
            <a:r>
              <a:rPr lang="en-US" dirty="0"/>
              <a:t>Built on top of other with DMA copy loop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DB036-ECA9-3349-BCF8-FD92F6EAE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D73CB-14CA-0C45-8DF8-035CA98AF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EB5617-6550-8948-98AD-84C75BD35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947" y="3886200"/>
            <a:ext cx="3002583" cy="259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CF7186-2F0E-8940-BC4C-DD3D0B77B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006850"/>
            <a:ext cx="1905421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55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CAF80A8-1410-3C43-9CBE-211E6A2C2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Data Movement (Options)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FC460-9108-3743-9590-3AC6DBDC3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7772399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copy loop improve performance?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Assume dataflow streaming between copy loop and accelerator computation?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DB036-ECA9-3349-BCF8-FD92F6EAE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D73CB-14CA-0C45-8DF8-035CA98AF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EB5617-6550-8948-98AD-84C75BD35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947" y="3886200"/>
            <a:ext cx="3002583" cy="259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CF7186-2F0E-8940-BC4C-DD3D0B77B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006850"/>
            <a:ext cx="1905421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50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Remember: </a:t>
            </a:r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500" y="2848621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28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r>
              <a:rPr lang="en-US" dirty="0"/>
              <a:t>Value of small, local memories</a:t>
            </a:r>
          </a:p>
          <a:p>
            <a:r>
              <a:rPr lang="en-US" dirty="0"/>
              <a:t>Tune local memories in C</a:t>
            </a:r>
          </a:p>
          <a:p>
            <a:r>
              <a:rPr lang="en-US" dirty="0"/>
              <a:t>DMA as data-movement threads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CAF80A8-1410-3C43-9CBE-211E6A2C2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Copy Loop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FC460-9108-3743-9590-3AC6DBDC3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7772399" cy="4114800"/>
          </a:xfrm>
        </p:spPr>
        <p:txBody>
          <a:bodyPr/>
          <a:lstStyle/>
          <a:p>
            <a:r>
              <a:rPr lang="en-US" dirty="0"/>
              <a:t>Run concurrently – improve throughput</a:t>
            </a:r>
          </a:p>
          <a:p>
            <a:pPr lvl="1"/>
            <a:r>
              <a:rPr lang="en-US" dirty="0"/>
              <a:t>Overlap compute and communication</a:t>
            </a:r>
          </a:p>
          <a:p>
            <a:r>
              <a:rPr lang="en-US" dirty="0"/>
              <a:t>Hide latency of read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DB036-ECA9-3349-BCF8-FD92F6EAE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D73CB-14CA-0C45-8DF8-035CA98AF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EB5617-6550-8948-98AD-84C75BD35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947" y="3886200"/>
            <a:ext cx="3002583" cy="259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CF7186-2F0E-8940-BC4C-DD3D0B77B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006850"/>
            <a:ext cx="1905421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78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D2D9D9-E0EB-4447-9D94-072031A79B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Host-Side Programming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C7C9921-455B-8B41-89CE-498480AC82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E49C9-4E68-CA4D-B267-EE25DE87F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4E91B4-C40B-7449-9A86-DD1A9370E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40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04F08-48F1-8E4B-AB59-0CF095F66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C08B0-484A-ED41-B6BE-5536A4BAA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774700"/>
            <a:ext cx="7772400" cy="4876800"/>
          </a:xfrm>
        </p:spPr>
        <p:txBody>
          <a:bodyPr/>
          <a:lstStyle/>
          <a:p>
            <a:r>
              <a:rPr lang="en-US" dirty="0"/>
              <a:t>Platform</a:t>
            </a:r>
          </a:p>
          <a:p>
            <a:r>
              <a:rPr lang="en-US" dirty="0"/>
              <a:t>Device</a:t>
            </a:r>
          </a:p>
          <a:p>
            <a:r>
              <a:rPr lang="en-US" dirty="0"/>
              <a:t>Context</a:t>
            </a:r>
          </a:p>
          <a:p>
            <a:r>
              <a:rPr lang="en-US" dirty="0"/>
              <a:t>Command Queue</a:t>
            </a:r>
          </a:p>
          <a:p>
            <a:r>
              <a:rPr lang="en-US" dirty="0"/>
              <a:t>Load FPGA</a:t>
            </a:r>
          </a:p>
          <a:p>
            <a:r>
              <a:rPr lang="en-US" dirty="0"/>
              <a:t>Buffers and Transfer</a:t>
            </a:r>
          </a:p>
          <a:p>
            <a:r>
              <a:rPr lang="en-US" dirty="0"/>
              <a:t>Kernel Execution</a:t>
            </a:r>
          </a:p>
          <a:p>
            <a:r>
              <a:rPr lang="en-US" dirty="0"/>
              <a:t>Synchronize on Result</a:t>
            </a:r>
          </a:p>
          <a:p>
            <a:r>
              <a:rPr lang="en-US" dirty="0"/>
              <a:t>Overlap Data and Compute</a:t>
            </a:r>
          </a:p>
          <a:p>
            <a:r>
              <a:rPr lang="en-US" dirty="0"/>
              <a:t>Running Multiple Kernels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EF526-D3BB-394A-B705-BA83EC5B3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3830AF-BEAC-BE4F-AAC6-1C2AFF3D0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28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4554D-5591-4D49-99F1-24C82FBAA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88900"/>
            <a:ext cx="7772400" cy="1143000"/>
          </a:xfrm>
        </p:spPr>
        <p:txBody>
          <a:bodyPr/>
          <a:lstStyle/>
          <a:p>
            <a:r>
              <a:rPr lang="en-US" dirty="0"/>
              <a:t>Platform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94686-B322-454B-9010-636AB0164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3035300"/>
            <a:ext cx="7772400" cy="4114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For general case where have multiple OpenCL platforms</a:t>
            </a:r>
          </a:p>
          <a:p>
            <a:r>
              <a:rPr lang="en-US" dirty="0"/>
              <a:t>Silly for Ultra96 SoC </a:t>
            </a:r>
          </a:p>
          <a:p>
            <a:pPr lvl="1"/>
            <a:r>
              <a:rPr lang="en-US" dirty="0"/>
              <a:t> and, looks like we can partially hide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4E20B-7CD7-7D4E-A01C-3463CDDF5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348DD-F1BF-5640-AF63-7B6F638D6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D0A82-88AB-F449-857C-3B3F0646D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01" y="990600"/>
            <a:ext cx="8343497" cy="328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31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5BE13-CEAC-9F44-86A5-BA0D0386E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Device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4BB8E-D2C1-B848-A9CA-3083FBD29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DFA7BE-78F4-4349-844D-DFBF7F4E0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B8B16D-9B64-5B44-B598-DF1E3E861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76700"/>
            <a:ext cx="8534400" cy="1524000"/>
          </a:xfrm>
        </p:spPr>
        <p:txBody>
          <a:bodyPr/>
          <a:lstStyle/>
          <a:p>
            <a:r>
              <a:rPr lang="en-US" dirty="0"/>
              <a:t>For case of multiple FPGAs </a:t>
            </a:r>
            <a:r>
              <a:rPr lang="en-US" dirty="0">
                <a:sym typeface="Wingdings" pitchFamily="2" charset="2"/>
              </a:rPr>
              <a:t> which FPGA</a:t>
            </a:r>
            <a:endParaRPr lang="en-US" dirty="0"/>
          </a:p>
          <a:p>
            <a:r>
              <a:rPr lang="en-US" dirty="0"/>
              <a:t>Also somewhat silly for Ultra96 with single FPGA (PL)</a:t>
            </a:r>
          </a:p>
          <a:p>
            <a:r>
              <a:rPr lang="en-US" dirty="0"/>
              <a:t>Amazon F1.x16large has multiple FPGAs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94FD32-4EC4-6E44-8733-3D1618318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790956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69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6116F-9E4F-6343-B2B3-1B233AE42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FE7F0-6E2E-BA4F-8854-B3FC4939B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" dirty="0"/>
              <a:t>Our </a:t>
            </a:r>
            <a:r>
              <a:rPr lang="fr" dirty="0" err="1"/>
              <a:t>Utilities.cpp,h</a:t>
            </a:r>
            <a:r>
              <a:rPr lang="fr" dirty="0"/>
              <a:t> – </a:t>
            </a:r>
            <a:r>
              <a:rPr lang="fr" dirty="0" err="1"/>
              <a:t>hide</a:t>
            </a:r>
            <a:r>
              <a:rPr lang="fr" dirty="0"/>
              <a:t> Platform</a:t>
            </a:r>
          </a:p>
          <a:p>
            <a:pPr marL="457200" lvl="1" indent="0">
              <a:buNone/>
            </a:pPr>
            <a:r>
              <a:rPr lang="fr" dirty="0" err="1">
                <a:latin typeface="Courier" pitchFamily="2" charset="0"/>
              </a:rPr>
              <a:t>std</a:t>
            </a:r>
            <a:r>
              <a:rPr lang="fr" dirty="0">
                <a:latin typeface="Courier" pitchFamily="2" charset="0"/>
              </a:rPr>
              <a:t>::</a:t>
            </a:r>
            <a:r>
              <a:rPr lang="fr" dirty="0" err="1">
                <a:latin typeface="Courier" pitchFamily="2" charset="0"/>
              </a:rPr>
              <a:t>vector</a:t>
            </a:r>
            <a:r>
              <a:rPr lang="fr" dirty="0">
                <a:latin typeface="Courier" pitchFamily="2" charset="0"/>
              </a:rPr>
              <a:t>&lt;cl::</a:t>
            </a:r>
            <a:r>
              <a:rPr lang="fr" dirty="0" err="1">
                <a:latin typeface="Courier" pitchFamily="2" charset="0"/>
              </a:rPr>
              <a:t>Device</a:t>
            </a:r>
            <a:r>
              <a:rPr lang="fr" dirty="0">
                <a:latin typeface="Courier" pitchFamily="2" charset="0"/>
              </a:rPr>
              <a:t>&gt; </a:t>
            </a:r>
            <a:r>
              <a:rPr lang="fr" dirty="0" err="1">
                <a:latin typeface="Courier" pitchFamily="2" charset="0"/>
              </a:rPr>
              <a:t>devices</a:t>
            </a:r>
            <a:r>
              <a:rPr lang="fr" dirty="0">
                <a:latin typeface="Courier" pitchFamily="2" charset="0"/>
              </a:rPr>
              <a:t> = </a:t>
            </a:r>
            <a:r>
              <a:rPr lang="fr" dirty="0" err="1">
                <a:latin typeface="Courier" pitchFamily="2" charset="0"/>
              </a:rPr>
              <a:t>get_xilinx_devices</a:t>
            </a:r>
            <a:r>
              <a:rPr lang="fr" dirty="0">
                <a:latin typeface="Courier" pitchFamily="2" charset="0"/>
              </a:rPr>
              <a:t>();</a:t>
            </a:r>
          </a:p>
          <a:p>
            <a:pPr marL="457200" lvl="1" indent="0">
              <a:buNone/>
            </a:pPr>
            <a:r>
              <a:rPr lang="fr" dirty="0" err="1">
                <a:latin typeface="Courier" pitchFamily="2" charset="0"/>
              </a:rPr>
              <a:t>devices.resize</a:t>
            </a:r>
            <a:r>
              <a:rPr lang="fr" dirty="0">
                <a:latin typeface="Courier" pitchFamily="2" charset="0"/>
              </a:rPr>
              <a:t>(1);</a:t>
            </a:r>
          </a:p>
          <a:p>
            <a:pPr marL="457200" lvl="1" indent="0">
              <a:buNone/>
            </a:pPr>
            <a:r>
              <a:rPr lang="fr" dirty="0">
                <a:latin typeface="Courier" pitchFamily="2" charset="0"/>
              </a:rPr>
              <a:t>cl::</a:t>
            </a:r>
            <a:r>
              <a:rPr lang="fr" dirty="0" err="1">
                <a:latin typeface="Courier" pitchFamily="2" charset="0"/>
              </a:rPr>
              <a:t>Device</a:t>
            </a:r>
            <a:r>
              <a:rPr lang="fr" dirty="0">
                <a:latin typeface="Courier" pitchFamily="2" charset="0"/>
              </a:rPr>
              <a:t> </a:t>
            </a:r>
            <a:r>
              <a:rPr lang="fr" dirty="0" err="1">
                <a:latin typeface="Courier" pitchFamily="2" charset="0"/>
              </a:rPr>
              <a:t>device</a:t>
            </a:r>
            <a:r>
              <a:rPr lang="fr" dirty="0">
                <a:latin typeface="Courier" pitchFamily="2" charset="0"/>
              </a:rPr>
              <a:t> = </a:t>
            </a:r>
            <a:r>
              <a:rPr lang="fr" dirty="0" err="1">
                <a:latin typeface="Courier" pitchFamily="2" charset="0"/>
              </a:rPr>
              <a:t>devices</a:t>
            </a:r>
            <a:r>
              <a:rPr lang="fr" dirty="0">
                <a:latin typeface="Courier" pitchFamily="2" charset="0"/>
              </a:rPr>
              <a:t>[0];</a:t>
            </a:r>
          </a:p>
          <a:p>
            <a:r>
              <a:rPr lang="fr" dirty="0" err="1"/>
              <a:t>Get</a:t>
            </a:r>
            <a:r>
              <a:rPr lang="fr" dirty="0"/>
              <a:t> </a:t>
            </a:r>
            <a:r>
              <a:rPr lang="fr" dirty="0" err="1"/>
              <a:t>away</a:t>
            </a:r>
            <a:r>
              <a:rPr lang="fr" dirty="0"/>
              <a:t> </a:t>
            </a:r>
            <a:r>
              <a:rPr lang="fr" dirty="0" err="1"/>
              <a:t>with</a:t>
            </a:r>
            <a:r>
              <a:rPr lang="fr" dirty="0"/>
              <a:t> simplification</a:t>
            </a:r>
          </a:p>
          <a:p>
            <a:pPr lvl="1"/>
            <a:r>
              <a:rPr lang="en-US" dirty="0"/>
              <a:t>Know want only Xilinx platform</a:t>
            </a:r>
          </a:p>
          <a:p>
            <a:pPr lvl="1"/>
            <a:r>
              <a:rPr lang="en-US" dirty="0"/>
              <a:t>Know only one device (Ultra96)</a:t>
            </a:r>
            <a:endParaRPr lang="fr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0876F-BCB1-3145-BE16-BDA5CA05B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EE6A42-5C5F-7F4C-B804-BF5792BFD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BE7DD-EC7B-8549-BB98-642879D3B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BF0E1-994D-1A4B-82F4-E3627F0E9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971800"/>
            <a:ext cx="7772400" cy="3124200"/>
          </a:xfrm>
        </p:spPr>
        <p:txBody>
          <a:bodyPr/>
          <a:lstStyle/>
          <a:p>
            <a:r>
              <a:rPr lang="en-US" dirty="0"/>
              <a:t>Context for device</a:t>
            </a:r>
          </a:p>
          <a:p>
            <a:pPr lvl="1"/>
            <a:r>
              <a:rPr lang="en-US" dirty="0"/>
              <a:t>Not sure what flexibility/differentiation this is giving </a:t>
            </a:r>
          </a:p>
          <a:p>
            <a:pPr lvl="2"/>
            <a:r>
              <a:rPr lang="en-US" dirty="0"/>
              <a:t>maybe for DFX overlay shells</a:t>
            </a:r>
          </a:p>
          <a:p>
            <a:pPr lvl="1"/>
            <a:r>
              <a:rPr lang="en-US" dirty="0"/>
              <a:t>Supports some error callback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493C7-0D4A-ED46-B067-D9E9C1323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D4198B-9012-E440-BE66-05E3911E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34250F-1504-574A-99CF-2A2E9AF31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133600"/>
            <a:ext cx="8065407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50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FFDDB-5061-FA4A-9313-3E3E4F99A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Command Queue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6CF8F-37E7-704A-B76A-999232D4C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048000"/>
            <a:ext cx="7772400" cy="3048000"/>
          </a:xfrm>
        </p:spPr>
        <p:txBody>
          <a:bodyPr/>
          <a:lstStyle/>
          <a:p>
            <a:r>
              <a:rPr lang="en-US" dirty="0"/>
              <a:t>Setup queue to issue commands</a:t>
            </a:r>
          </a:p>
          <a:p>
            <a:r>
              <a:rPr lang="en-US" dirty="0"/>
              <a:t>For “programming” interactions with accelerators</a:t>
            </a:r>
          </a:p>
          <a:p>
            <a:r>
              <a:rPr lang="en-US" dirty="0"/>
              <a:t>Use to set them up to happen as separate thread</a:t>
            </a:r>
          </a:p>
          <a:p>
            <a:pPr lvl="1"/>
            <a:r>
              <a:rPr lang="en-US" dirty="0"/>
              <a:t>Separate when host requests and when accelerator actually run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FCE81-7FDF-A747-AB47-FC04CB5C8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CF9183-590C-5141-9BAA-ECF745B9D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60360F-56B7-5546-8341-B12B877C7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51000"/>
            <a:ext cx="7775408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70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646F4-223F-3C48-8F5A-FC5F42312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39417"/>
            <a:ext cx="7772400" cy="1143000"/>
          </a:xfrm>
        </p:spPr>
        <p:txBody>
          <a:bodyPr/>
          <a:lstStyle/>
          <a:p>
            <a:r>
              <a:rPr lang="en-US" dirty="0"/>
              <a:t>Load Bitstream on FPGA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13C51-57C4-0943-9296-B83E3A498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641728"/>
            <a:ext cx="7772400" cy="2667000"/>
          </a:xfrm>
        </p:spPr>
        <p:txBody>
          <a:bodyPr/>
          <a:lstStyle/>
          <a:p>
            <a:r>
              <a:rPr lang="en-US" dirty="0"/>
              <a:t>Where we actually reconfigure FPGA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Not really for our current platform</a:t>
            </a:r>
          </a:p>
          <a:p>
            <a:pPr lvl="2"/>
            <a:r>
              <a:rPr lang="en-US" dirty="0">
                <a:solidFill>
                  <a:schemeClr val="accent2"/>
                </a:solidFill>
              </a:rPr>
              <a:t>But confirms bitstream using</a:t>
            </a:r>
          </a:p>
          <a:p>
            <a:pPr lvl="2"/>
            <a:r>
              <a:rPr lang="en-US" dirty="0">
                <a:solidFill>
                  <a:schemeClr val="accent2"/>
                </a:solidFill>
              </a:rPr>
              <a:t>…and needs read some information from </a:t>
            </a:r>
            <a:r>
              <a:rPr lang="en-US" dirty="0" err="1">
                <a:solidFill>
                  <a:schemeClr val="accent2"/>
                </a:solidFill>
              </a:rPr>
              <a:t>xclbin</a:t>
            </a:r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dirty="0"/>
              <a:t>For Partial Reconfiguration (DFX) platform</a:t>
            </a:r>
          </a:p>
          <a:p>
            <a:pPr lvl="2"/>
            <a:r>
              <a:rPr lang="en-US" dirty="0"/>
              <a:t>Option to choose which to load</a:t>
            </a:r>
          </a:p>
          <a:p>
            <a:pPr lvl="2"/>
            <a:r>
              <a:rPr lang="en-US" dirty="0"/>
              <a:t>Option to reconfigure during operation under host control</a:t>
            </a:r>
          </a:p>
          <a:p>
            <a:pPr lvl="3"/>
            <a:r>
              <a:rPr lang="en-US" dirty="0"/>
              <a:t>not one we’ll exercise this term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10441-4A11-584A-B820-24E9BFB9C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350729-3E83-8F4E-A39B-B8F2C8207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2FDED2-B67B-B54D-BD87-70AB1325C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31" y="1236600"/>
            <a:ext cx="8376138" cy="134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429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65E0E-C445-BF4A-AC9E-4C4744C53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25DB6-B0E9-CC44-B507-C03D392C2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810000"/>
            <a:ext cx="7772400" cy="2286000"/>
          </a:xfrm>
        </p:spPr>
        <p:txBody>
          <a:bodyPr/>
          <a:lstStyle/>
          <a:p>
            <a:r>
              <a:rPr lang="en-US" dirty="0"/>
              <a:t>Setup the actual accelerators to call</a:t>
            </a:r>
          </a:p>
          <a:p>
            <a:pPr lvl="1"/>
            <a:r>
              <a:rPr lang="en-US" dirty="0"/>
              <a:t>Extract handle to reference them from the loaded bitstream (program)</a:t>
            </a:r>
          </a:p>
          <a:p>
            <a:pPr lvl="1"/>
            <a:r>
              <a:rPr lang="en-US" dirty="0"/>
              <a:t>Just naming them at this point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75244-9E3F-DA4A-A518-BE07FE144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7701B-BEA0-114C-A0DA-2BE8D62C9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8D7717-081E-0846-AD50-1CB5D390E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57" y="2063916"/>
            <a:ext cx="8757285" cy="76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37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3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ea typeface="ＭＳ Ｐゴシック" pitchFamily="1" charset="-128"/>
                <a:cs typeface="ＭＳ Ｐゴシック" pitchFamily="1" charset="-128"/>
              </a:rPr>
              <a:t>Vitis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/OpenCL Interface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Execution Model (Part 1)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Host-Side Programming (Part 2)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FPGA-Side Programming (Part 3)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4526" y="43714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D9A43-3086-B347-837E-991FAF06C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0584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94467-4842-C542-9DB6-C5A71B41C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Kernel with </a:t>
            </a:r>
          </a:p>
          <a:p>
            <a:pPr lvl="1"/>
            <a:r>
              <a:rPr lang="en-US" dirty="0"/>
              <a:t>10ms input transfer</a:t>
            </a:r>
          </a:p>
          <a:p>
            <a:pPr lvl="1"/>
            <a:r>
              <a:rPr lang="en-US" dirty="0"/>
              <a:t>30ms compute</a:t>
            </a:r>
          </a:p>
          <a:p>
            <a:pPr lvl="1"/>
            <a:r>
              <a:rPr lang="en-US" dirty="0"/>
              <a:t>5ms outputs</a:t>
            </a:r>
          </a:p>
          <a:p>
            <a:r>
              <a:rPr lang="en-US" dirty="0">
                <a:solidFill>
                  <a:srgbClr val="FF6600"/>
                </a:solidFill>
              </a:rPr>
              <a:t>Latency?</a:t>
            </a:r>
          </a:p>
          <a:p>
            <a:r>
              <a:rPr lang="en-US" dirty="0">
                <a:solidFill>
                  <a:srgbClr val="FF6600"/>
                </a:solidFill>
              </a:rPr>
              <a:t>Throughput if must serialize?</a:t>
            </a:r>
          </a:p>
          <a:p>
            <a:r>
              <a:rPr lang="en-US" dirty="0">
                <a:solidFill>
                  <a:srgbClr val="FF6600"/>
                </a:solidFill>
              </a:rPr>
              <a:t>Throughput if overlap data transfers and computation?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B19B8-6CFB-5143-97AB-6B234AEDD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20465C-B513-D448-87BA-FEF13C281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C99057-47A5-C148-8AB1-6043D2D7E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057334"/>
            <a:ext cx="5149088" cy="154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375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E22CC-29C6-EB4B-B5E4-25D3CDD2E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7017702-F269-F041-AE84-A21F9052E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637" y="4094990"/>
            <a:ext cx="9090843" cy="1143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C56D5-4BCD-7741-A809-A76B07A2E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A7B29-9BBC-0C47-A6D3-79B2FB8F4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F8A1A3-8612-BC4D-BCD4-EADA37BF3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456" y="1991544"/>
            <a:ext cx="5149088" cy="154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253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5AA2B-9E96-E44F-82A9-83FC4028B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85725"/>
            <a:ext cx="8153400" cy="1143000"/>
          </a:xfrm>
        </p:spPr>
        <p:txBody>
          <a:bodyPr/>
          <a:lstStyle/>
          <a:p>
            <a:r>
              <a:rPr lang="en-US" dirty="0"/>
              <a:t>Host and Device Memory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6B91F-36C9-8741-A7BA-8D34B7D7C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4038599"/>
            <a:ext cx="8610600" cy="2613025"/>
          </a:xfrm>
        </p:spPr>
        <p:txBody>
          <a:bodyPr/>
          <a:lstStyle/>
          <a:p>
            <a:r>
              <a:rPr lang="en-US" sz="2800" dirty="0"/>
              <a:t>Host pointers not necessarily meaningful to device</a:t>
            </a:r>
          </a:p>
          <a:p>
            <a:pPr lvl="1"/>
            <a:r>
              <a:rPr lang="en-US" sz="2400" dirty="0"/>
              <a:t>Need to map</a:t>
            </a:r>
          </a:p>
          <a:p>
            <a:pPr lvl="1"/>
            <a:r>
              <a:rPr lang="en-US" sz="2400" dirty="0"/>
              <a:t>Different memories? (depend on platform)</a:t>
            </a:r>
          </a:p>
          <a:p>
            <a:pPr lvl="2"/>
            <a:r>
              <a:rPr lang="en-US" sz="2000" dirty="0"/>
              <a:t>Embedded incl. Ultra96 (same), data-center (may be different)</a:t>
            </a:r>
          </a:p>
          <a:p>
            <a:pPr lvl="1"/>
            <a:r>
              <a:rPr lang="en-US" sz="2400" dirty="0"/>
              <a:t>Virtual vs. Physical addresses?</a:t>
            </a:r>
          </a:p>
          <a:p>
            <a:pPr lvl="1"/>
            <a:r>
              <a:rPr lang="en-US" sz="2400" dirty="0"/>
              <a:t>Same memory, different address map?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BAE2B-2ABF-814F-9988-CA9706E96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4E675-ACCE-774A-BEF2-99E440393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3D2C3E-C1D3-1F45-A92B-1F2E7DCCC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76400"/>
            <a:ext cx="3802554" cy="2089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9DFDCA-05D2-F94A-884A-3CB1D7CB9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160" y="1501775"/>
            <a:ext cx="405384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527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8324B-4FE6-E841-90AB-779FCA672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Buffers and Transfer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4DCA0-7272-1949-BD13-EA5BE85E7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191000"/>
            <a:ext cx="7772400" cy="1905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0667E-6C5E-2340-BC6A-DC29152EF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5DD394-40FF-2046-AD5D-C1228B88E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4B59D0-252C-1E41-AA6C-DFEA11499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92930"/>
            <a:ext cx="6381750" cy="937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4AA1EC-DE9A-9D46-A3F0-437A35A6F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13025"/>
            <a:ext cx="6381750" cy="49635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27BE08-2AFC-EE43-82DA-3D0080262FC4}"/>
              </a:ext>
            </a:extLst>
          </p:cNvPr>
          <p:cNvSpPr txBox="1"/>
          <p:nvPr/>
        </p:nvSpPr>
        <p:spPr>
          <a:xfrm>
            <a:off x="7355782" y="946021"/>
            <a:ext cx="11024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Create </a:t>
            </a:r>
          </a:p>
          <a:p>
            <a:r>
              <a:rPr lang="en-US" dirty="0"/>
              <a:t>Buffers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8DDD76-AF0B-C042-B828-A64B8E86FA1D}"/>
              </a:ext>
            </a:extLst>
          </p:cNvPr>
          <p:cNvSpPr txBox="1"/>
          <p:nvPr/>
        </p:nvSpPr>
        <p:spPr>
          <a:xfrm>
            <a:off x="7340816" y="2179558"/>
            <a:ext cx="1422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Set kernel</a:t>
            </a:r>
          </a:p>
          <a:p>
            <a:r>
              <a:rPr lang="en-US" dirty="0"/>
              <a:t>pointers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09C978-BBF3-D44A-BAE4-8C1CA67139B6}"/>
              </a:ext>
            </a:extLst>
          </p:cNvPr>
          <p:cNvSpPr txBox="1"/>
          <p:nvPr/>
        </p:nvSpPr>
        <p:spPr>
          <a:xfrm>
            <a:off x="6848694" y="3162955"/>
            <a:ext cx="2406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Host side pointers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C5B610-A13C-3440-B00F-8E41B8BFDB01}"/>
              </a:ext>
            </a:extLst>
          </p:cNvPr>
          <p:cNvSpPr txBox="1"/>
          <p:nvPr/>
        </p:nvSpPr>
        <p:spPr>
          <a:xfrm>
            <a:off x="6762750" y="4083050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Fill with host 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17503B-0928-0547-BBDF-59861D9FD7E8}"/>
              </a:ext>
            </a:extLst>
          </p:cNvPr>
          <p:cNvSpPr txBox="1"/>
          <p:nvPr/>
        </p:nvSpPr>
        <p:spPr>
          <a:xfrm>
            <a:off x="6676806" y="5003145"/>
            <a:ext cx="27109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Launch data transfer</a:t>
            </a:r>
          </a:p>
          <a:p>
            <a:r>
              <a:rPr lang="en-US" dirty="0"/>
              <a:t>(enqueue)</a:t>
            </a:r>
          </a:p>
        </p:txBody>
      </p:sp>
    </p:spTree>
    <p:extLst>
      <p:ext uri="{BB962C8B-B14F-4D97-AF65-F5344CB8AC3E}">
        <p14:creationId xmlns:p14="http://schemas.microsoft.com/office/powerpoint/2010/main" val="29267247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Remember: </a:t>
            </a:r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500" y="2848621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AC8BC5-3683-414C-841C-78177B24D137}"/>
              </a:ext>
            </a:extLst>
          </p:cNvPr>
          <p:cNvSpPr txBox="1"/>
          <p:nvPr/>
        </p:nvSpPr>
        <p:spPr>
          <a:xfrm>
            <a:off x="4191000" y="2261289"/>
            <a:ext cx="2239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  <a:latin typeface="+mn-lt"/>
              </a:rPr>
              <a:t>clSetKernelArg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1C65E9-7D0D-464F-A94A-47F24B6246A1}"/>
              </a:ext>
            </a:extLst>
          </p:cNvPr>
          <p:cNvSpPr txBox="1"/>
          <p:nvPr/>
        </p:nvSpPr>
        <p:spPr>
          <a:xfrm>
            <a:off x="246420" y="3562092"/>
            <a:ext cx="2068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Use</a:t>
            </a:r>
          </a:p>
          <a:p>
            <a:r>
              <a:rPr lang="en-US" dirty="0" err="1">
                <a:solidFill>
                  <a:schemeClr val="accent2"/>
                </a:solidFill>
                <a:latin typeface="+mn-lt"/>
              </a:rPr>
              <a:t>dev_mem_ptr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385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5F72B-BF5D-4840-B36A-5A68E0E1B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Movement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B4198-7333-504F-A067-9C7C8AF32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clEnqueueReadBuffer</a:t>
            </a:r>
            <a:r>
              <a:rPr lang="en-US" dirty="0"/>
              <a:t> (</a:t>
            </a:r>
            <a:r>
              <a:rPr lang="en-US" dirty="0" err="1"/>
              <a:t>WriteBuffer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Not guarantee timing of transfer</a:t>
            </a:r>
          </a:p>
          <a:p>
            <a:r>
              <a:rPr lang="en-US" dirty="0" err="1"/>
              <a:t>clEnqueueMigrateObjects</a:t>
            </a:r>
            <a:endParaRPr lang="en-US" dirty="0"/>
          </a:p>
          <a:p>
            <a:pPr lvl="1"/>
            <a:r>
              <a:rPr lang="en-US" dirty="0"/>
              <a:t>Supports overlap of compute and communicate</a:t>
            </a:r>
          </a:p>
          <a:p>
            <a:pPr lvl="1"/>
            <a:r>
              <a:rPr lang="en-US" dirty="0"/>
              <a:t>recommended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8790A-CD96-DD43-899D-586068EAC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745280-E405-9349-A0FA-CB5A87A75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2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06B3A-46E8-DC4C-8B67-52D0B7D6B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Remap Device Pointer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15E2D-5774-AF46-B010-92EEC0223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953000"/>
            <a:ext cx="8001000" cy="1143000"/>
          </a:xfrm>
        </p:spPr>
        <p:txBody>
          <a:bodyPr/>
          <a:lstStyle/>
          <a:p>
            <a:r>
              <a:rPr lang="en-US" dirty="0"/>
              <a:t>Migration remap </a:t>
            </a:r>
            <a:r>
              <a:rPr lang="en-US" dirty="0" err="1"/>
              <a:t>dev_mem_ptr</a:t>
            </a:r>
            <a:endParaRPr lang="en-US" dirty="0"/>
          </a:p>
          <a:p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don’t know if this is happening this way</a:t>
            </a:r>
            <a:r>
              <a:rPr lang="en-US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4ECB9-6F0D-FF40-AB44-9620E6BF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AAE6D-E0A8-7F4D-865D-BEBD2A720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82370B-7871-0446-B6D4-7F75DDFAB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727200"/>
            <a:ext cx="786164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618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A7FDC-6D08-EC43-BD43-54E0DA193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Invocation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BA1B5-9C1E-524E-B26F-651DAA737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234" y="3009901"/>
            <a:ext cx="8153400" cy="2438400"/>
          </a:xfrm>
        </p:spPr>
        <p:txBody>
          <a:bodyPr/>
          <a:lstStyle/>
          <a:p>
            <a:r>
              <a:rPr lang="en-US" dirty="0"/>
              <a:t>After </a:t>
            </a:r>
          </a:p>
          <a:p>
            <a:pPr lvl="1"/>
            <a:r>
              <a:rPr lang="en-US" dirty="0"/>
              <a:t>Kernel arguments set</a:t>
            </a:r>
          </a:p>
          <a:p>
            <a:pPr lvl="1"/>
            <a:r>
              <a:rPr lang="en-US" dirty="0"/>
              <a:t>Buffer transfers have been enqueued</a:t>
            </a:r>
          </a:p>
          <a:p>
            <a:r>
              <a:rPr lang="en-US" dirty="0"/>
              <a:t>Causes to actual run on data transferred</a:t>
            </a:r>
          </a:p>
          <a:p>
            <a:r>
              <a:rPr lang="en-US" dirty="0"/>
              <a:t>Commands – command queue</a:t>
            </a:r>
          </a:p>
          <a:p>
            <a:r>
              <a:rPr lang="en-US" dirty="0"/>
              <a:t>Kernel – naming of kernel to run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715BE-9A65-3443-9220-D2F3A052F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B9546B-1873-7348-AEDB-F9C03F121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2EBEC4-E20B-F747-B2AA-99C065DE1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095500"/>
            <a:ext cx="80454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139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1132C-527E-DA47-9FEB-150FC69ED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DB2D6-CA76-1B4D-AD03-6BBA0460D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800600"/>
            <a:ext cx="7772400" cy="1295400"/>
          </a:xfrm>
        </p:spPr>
        <p:txBody>
          <a:bodyPr/>
          <a:lstStyle/>
          <a:p>
            <a:r>
              <a:rPr lang="en-US" dirty="0"/>
              <a:t>Transfers, kernel concurrently </a:t>
            </a:r>
          </a:p>
          <a:p>
            <a:r>
              <a:rPr lang="en-US" dirty="0"/>
              <a:t>Options to synchronize in calls</a:t>
            </a:r>
          </a:p>
          <a:p>
            <a:r>
              <a:rPr lang="en-US" dirty="0"/>
              <a:t>Must synchronize to know finished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D2856-87A2-B14C-911A-54838C33C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482CE-28D5-194B-A3CE-1D1F005A5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7A2600-55B9-B940-AC03-6374D1F2D17A}"/>
              </a:ext>
            </a:extLst>
          </p:cNvPr>
          <p:cNvSpPr txBox="1"/>
          <p:nvPr/>
        </p:nvSpPr>
        <p:spPr>
          <a:xfrm>
            <a:off x="228600" y="2057400"/>
            <a:ext cx="903324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q.enqueueMigrateMemObjects</a:t>
            </a:r>
            <a:r>
              <a:rPr lang="en-US" dirty="0">
                <a:latin typeface="Courier" pitchFamily="2" charset="0"/>
              </a:rPr>
              <a:t>({in1_buf, in2_buf}, </a:t>
            </a:r>
            <a:br>
              <a:rPr lang="en-US" dirty="0">
                <a:latin typeface="Courier" pitchFamily="2" charset="0"/>
              </a:rPr>
            </a:br>
            <a:r>
              <a:rPr lang="en-US" dirty="0">
                <a:latin typeface="Courier" pitchFamily="2" charset="0"/>
              </a:rPr>
              <a:t>     0, NULL, &amp;</a:t>
            </a:r>
            <a:r>
              <a:rPr lang="en-US" dirty="0" err="1">
                <a:latin typeface="Courier" pitchFamily="2" charset="0"/>
              </a:rPr>
              <a:t>event_sp</a:t>
            </a:r>
            <a:r>
              <a:rPr lang="en-US" dirty="0">
                <a:latin typeface="Courier" pitchFamily="2" charset="0"/>
              </a:rPr>
              <a:t>); </a:t>
            </a:r>
          </a:p>
          <a:p>
            <a:r>
              <a:rPr lang="en-US" dirty="0" err="1">
                <a:solidFill>
                  <a:schemeClr val="bg2"/>
                </a:solidFill>
                <a:latin typeface="Courier" pitchFamily="2" charset="0"/>
              </a:rPr>
              <a:t>clWaitForEvents</a:t>
            </a:r>
            <a:r>
              <a:rPr lang="en-US" dirty="0">
                <a:solidFill>
                  <a:schemeClr val="bg2"/>
                </a:solidFill>
                <a:latin typeface="Courier" pitchFamily="2" charset="0"/>
              </a:rPr>
              <a:t>(1, (</a:t>
            </a:r>
            <a:r>
              <a:rPr lang="en-US" dirty="0" err="1">
                <a:solidFill>
                  <a:schemeClr val="bg2"/>
                </a:solidFill>
                <a:latin typeface="Courier" pitchFamily="2" charset="0"/>
              </a:rPr>
              <a:t>const</a:t>
            </a:r>
            <a:r>
              <a:rPr lang="en-US" dirty="0">
                <a:solidFill>
                  <a:schemeClr val="bg2"/>
                </a:solidFill>
                <a:latin typeface="Courier" pitchFamily="2" charset="0"/>
              </a:rPr>
              <a:t> </a:t>
            </a:r>
            <a:r>
              <a:rPr lang="en-US" dirty="0" err="1">
                <a:solidFill>
                  <a:schemeClr val="bg2"/>
                </a:solidFill>
                <a:latin typeface="Courier" pitchFamily="2" charset="0"/>
              </a:rPr>
              <a:t>cl_event</a:t>
            </a:r>
            <a:r>
              <a:rPr lang="en-US" dirty="0">
                <a:solidFill>
                  <a:schemeClr val="bg2"/>
                </a:solidFill>
                <a:latin typeface="Courier" pitchFamily="2" charset="0"/>
              </a:rPr>
              <a:t> *)&amp;</a:t>
            </a:r>
            <a:r>
              <a:rPr lang="en-US" dirty="0" err="1">
                <a:solidFill>
                  <a:schemeClr val="bg2"/>
                </a:solidFill>
                <a:latin typeface="Courier" pitchFamily="2" charset="0"/>
              </a:rPr>
              <a:t>event_sp</a:t>
            </a:r>
            <a:r>
              <a:rPr lang="en-US" dirty="0">
                <a:solidFill>
                  <a:schemeClr val="bg2"/>
                </a:solidFill>
                <a:latin typeface="Courier" pitchFamily="2" charset="0"/>
              </a:rPr>
              <a:t>);</a:t>
            </a:r>
          </a:p>
          <a:p>
            <a:r>
              <a:rPr lang="en-US" dirty="0" err="1">
                <a:latin typeface="Courier" pitchFamily="2" charset="0"/>
              </a:rPr>
              <a:t>q.enqueueTask</a:t>
            </a:r>
            <a:r>
              <a:rPr lang="en-US" dirty="0">
                <a:latin typeface="Courier" pitchFamily="2" charset="0"/>
              </a:rPr>
              <a:t>(</a:t>
            </a:r>
            <a:r>
              <a:rPr lang="en-US" dirty="0" err="1">
                <a:latin typeface="Courier" pitchFamily="2" charset="0"/>
              </a:rPr>
              <a:t>krnl_mmult</a:t>
            </a:r>
            <a:r>
              <a:rPr lang="en-US" dirty="0">
                <a:latin typeface="Courier" pitchFamily="2" charset="0"/>
              </a:rPr>
              <a:t>, NULL, &amp;</a:t>
            </a:r>
            <a:r>
              <a:rPr lang="en-US" dirty="0" err="1">
                <a:latin typeface="Courier" pitchFamily="2" charset="0"/>
              </a:rPr>
              <a:t>event_sp</a:t>
            </a:r>
            <a:r>
              <a:rPr lang="en-US" dirty="0">
                <a:latin typeface="Courier" pitchFamily="2" charset="0"/>
              </a:rPr>
              <a:t>);</a:t>
            </a:r>
          </a:p>
          <a:p>
            <a:r>
              <a:rPr lang="en-US" dirty="0" err="1">
                <a:latin typeface="Courier" pitchFamily="2" charset="0"/>
              </a:rPr>
              <a:t>clWaitForEvents</a:t>
            </a:r>
            <a:r>
              <a:rPr lang="en-US" dirty="0">
                <a:latin typeface="Courier" pitchFamily="2" charset="0"/>
              </a:rPr>
              <a:t>(1, (</a:t>
            </a:r>
            <a:r>
              <a:rPr lang="en-US" dirty="0" err="1">
                <a:latin typeface="Courier" pitchFamily="2" charset="0"/>
              </a:rPr>
              <a:t>const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cl_event</a:t>
            </a:r>
            <a:r>
              <a:rPr lang="en-US" dirty="0">
                <a:latin typeface="Courier" pitchFamily="2" charset="0"/>
              </a:rPr>
              <a:t> *)&amp;</a:t>
            </a:r>
            <a:r>
              <a:rPr lang="en-US" dirty="0" err="1">
                <a:latin typeface="Courier" pitchFamily="2" charset="0"/>
              </a:rPr>
              <a:t>event_sp</a:t>
            </a:r>
            <a:r>
              <a:rPr lang="en-US" dirty="0">
                <a:latin typeface="Courier" pitchFamily="2" charset="0"/>
              </a:rPr>
              <a:t>);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86637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B318C-A62B-D842-9C8E-2967D6D2A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8C93C-BE70-5446-96FC-8BFD7B3B6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Break kernel into three 10ms pieces and use dataflow between them</a:t>
            </a:r>
          </a:p>
          <a:p>
            <a:pPr lvl="1"/>
            <a:r>
              <a:rPr lang="en-US" dirty="0"/>
              <a:t>10ms input transfer</a:t>
            </a:r>
          </a:p>
          <a:p>
            <a:pPr lvl="1"/>
            <a:r>
              <a:rPr lang="en-US" dirty="0"/>
              <a:t>10ms compute x 3</a:t>
            </a:r>
          </a:p>
          <a:p>
            <a:pPr lvl="1"/>
            <a:r>
              <a:rPr lang="en-US" dirty="0"/>
              <a:t>5ms output transfer</a:t>
            </a:r>
          </a:p>
          <a:p>
            <a:r>
              <a:rPr lang="en-US" dirty="0">
                <a:solidFill>
                  <a:srgbClr val="FF6600"/>
                </a:solidFill>
              </a:rPr>
              <a:t>Throughput?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34DE5-DBA5-F942-97C2-17849D2C4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C8984-73BC-5549-8B37-EBB658612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81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dirty="0" err="1"/>
              <a:t>Vitis</a:t>
            </a:r>
            <a:r>
              <a:rPr lang="en-US" dirty="0"/>
              <a:t> uses an explicit DMA transfer interface</a:t>
            </a:r>
          </a:p>
          <a:p>
            <a:r>
              <a:rPr lang="en-US" dirty="0"/>
              <a:t>Can build our streaming model on top of primitives offered</a:t>
            </a:r>
          </a:p>
          <a:p>
            <a:r>
              <a:rPr lang="en-US" dirty="0"/>
              <a:t>Will need to tune parameters and use carefully to get maximize performance</a:t>
            </a:r>
          </a:p>
          <a:p>
            <a:pPr lvl="1"/>
            <a:r>
              <a:rPr lang="en-US" dirty="0"/>
              <a:t>Good and bad </a:t>
            </a:r>
            <a:r>
              <a:rPr lang="en-US" dirty="0">
                <a:sym typeface="Wingdings" pitchFamily="2" charset="2"/>
              </a:rPr>
              <a:t> largely exposed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8E21D-7167-F342-828D-A52F9AAC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12" y="330199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 and 2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0336EC9-9B39-B642-981D-A5FD932A6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4343400"/>
            <a:ext cx="7869836" cy="1778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7ED1C-0ECA-8540-BD10-DC962F41F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772033-B912-5646-96D8-1E6108DD7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667E572E-02BC-174B-9C8A-E48F2A5F8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67512" y="3067304"/>
            <a:ext cx="90908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E77EF8-C151-CB48-A2C0-66F7465F6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743456"/>
            <a:ext cx="3814434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022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74A50-186C-7747-97B3-BC17A114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67640"/>
            <a:ext cx="7772400" cy="1143000"/>
          </a:xfrm>
        </p:spPr>
        <p:txBody>
          <a:bodyPr/>
          <a:lstStyle/>
          <a:p>
            <a:r>
              <a:rPr lang="en-US" dirty="0"/>
              <a:t>Dataflow: Host-to-kernel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F40DE-6F36-5349-8A7E-08FBD53BD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71600"/>
            <a:ext cx="8610600" cy="4114800"/>
          </a:xfrm>
        </p:spPr>
        <p:txBody>
          <a:bodyPr/>
          <a:lstStyle/>
          <a:p>
            <a:r>
              <a:rPr lang="en-US" dirty="0"/>
              <a:t>Create a dataflow stream between host process and accelerator</a:t>
            </a:r>
          </a:p>
          <a:p>
            <a:pPr lvl="1"/>
            <a:r>
              <a:rPr lang="en-US" dirty="0"/>
              <a:t>Like DATAFLOW pragma</a:t>
            </a:r>
          </a:p>
          <a:p>
            <a:pPr lvl="1"/>
            <a:r>
              <a:rPr lang="en-US" dirty="0"/>
              <a:t>Control on FPGA/kernel side (coming up)</a:t>
            </a:r>
          </a:p>
          <a:p>
            <a:r>
              <a:rPr lang="en-US" dirty="0"/>
              <a:t>Overlap next computation (setup) on host with FPGA kernel</a:t>
            </a:r>
          </a:p>
          <a:p>
            <a:r>
              <a:rPr lang="en-US" dirty="0"/>
              <a:t>UG1393 says embedded platforms not support? </a:t>
            </a:r>
          </a:p>
          <a:p>
            <a:pPr lvl="1"/>
            <a:r>
              <a:rPr lang="en-US" dirty="0"/>
              <a:t>…but maybe not need since single global memory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1E581-7E4C-E24C-AD75-4C5E44F27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7B311-C366-7840-86C3-AD25B31F0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8686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C074A-BA08-114F-A592-89EF389D6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8E6E0-72B0-3544-925A-FBB54BB0F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many additional inputs send before get associated output? (pipeline depth)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EA382-D28A-F44E-A14A-3BEC5A10C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B9ED9E-7B55-6541-8759-FC2FD29A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CEE187FA-3064-854F-B89E-ED63F9DB1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14400" y="4114800"/>
            <a:ext cx="6858000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4551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F50DB-FA3F-2441-A791-A52444273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Completion/ Synchronization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3D02F-67F7-0547-8C97-01CABDC5D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429000"/>
            <a:ext cx="7772400" cy="2667000"/>
          </a:xfrm>
        </p:spPr>
        <p:txBody>
          <a:bodyPr/>
          <a:lstStyle/>
          <a:p>
            <a:r>
              <a:rPr lang="en-US" dirty="0"/>
              <a:t>Don’t have to synchronize right after an operation</a:t>
            </a:r>
          </a:p>
          <a:p>
            <a:r>
              <a:rPr lang="en-US" dirty="0"/>
              <a:t>Can have several in flight (in pipeline)</a:t>
            </a:r>
          </a:p>
          <a:p>
            <a:r>
              <a:rPr lang="en-US" dirty="0"/>
              <a:t>Synchronize only after sending several (pipeline depth) inputs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323ED-FA35-164C-A8F7-A8EDB601A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5E4AF6-E968-9543-AE1F-AFA1347CD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A5AE32E0-CF83-F647-A0EC-BA1892879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14400" y="1837436"/>
            <a:ext cx="6858000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70972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F50DB-FA3F-2441-A791-A52444273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Completion/ Synchronization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3D02F-67F7-0547-8C97-01CABDC5D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2095500"/>
            <a:ext cx="7772400" cy="26670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Example next slide, slightly simpler</a:t>
            </a:r>
          </a:p>
          <a:p>
            <a:r>
              <a:rPr lang="en-US" dirty="0"/>
              <a:t>Don’t have to synchronize right after an operation</a:t>
            </a:r>
          </a:p>
          <a:p>
            <a:r>
              <a:rPr lang="en-US" dirty="0"/>
              <a:t>Can start several kernel invocations</a:t>
            </a:r>
          </a:p>
          <a:p>
            <a:r>
              <a:rPr lang="en-US" dirty="0"/>
              <a:t>Defer wait until later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323ED-FA35-164C-A8F7-A8EDB601A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5E4AF6-E968-9543-AE1F-AFA1347CD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011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9D567-7708-5642-9F08-399ADB501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66778"/>
            <a:ext cx="7772400" cy="1143000"/>
          </a:xfrm>
        </p:spPr>
        <p:txBody>
          <a:bodyPr/>
          <a:lstStyle/>
          <a:p>
            <a:r>
              <a:rPr lang="en-US" dirty="0"/>
              <a:t>Run Multiple Tasks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DDA101-6298-BE45-9716-8491BB15E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840D6-E93B-BC48-9D49-2E010D124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67CF07-7C1C-494F-8F84-ED26F4EB4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71B9C-D25E-AA4D-BC20-928C959EA6B8}"/>
              </a:ext>
            </a:extLst>
          </p:cNvPr>
          <p:cNvSpPr/>
          <p:nvPr/>
        </p:nvSpPr>
        <p:spPr>
          <a:xfrm>
            <a:off x="660400" y="1249200"/>
            <a:ext cx="82296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D73A49"/>
                </a:solidFill>
                <a:latin typeface="Courier" pitchFamily="2" charset="0"/>
              </a:rPr>
              <a:t>for</a:t>
            </a:r>
            <a:r>
              <a:rPr lang="en-US" dirty="0">
                <a:latin typeface="Courier" pitchFamily="2" charset="0"/>
              </a:rPr>
              <a:t> (</a:t>
            </a:r>
            <a:r>
              <a:rPr lang="en-US" dirty="0" err="1">
                <a:solidFill>
                  <a:srgbClr val="D73A49"/>
                </a:solidFill>
                <a:latin typeface="Courier" pitchFamily="2" charset="0"/>
              </a:rPr>
              <a:t>int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i</a:t>
            </a:r>
            <a:r>
              <a:rPr lang="en-US" dirty="0">
                <a:latin typeface="Courier" pitchFamily="2" charset="0"/>
              </a:rPr>
              <a:t>=</a:t>
            </a:r>
            <a:r>
              <a:rPr lang="en-US" dirty="0">
                <a:solidFill>
                  <a:srgbClr val="005CC5"/>
                </a:solidFill>
                <a:latin typeface="Courier" pitchFamily="2" charset="0"/>
              </a:rPr>
              <a:t>0</a:t>
            </a:r>
            <a:r>
              <a:rPr lang="en-US" dirty="0">
                <a:latin typeface="Courier" pitchFamily="2" charset="0"/>
              </a:rPr>
              <a:t>; </a:t>
            </a:r>
            <a:r>
              <a:rPr lang="en-US" dirty="0" err="1">
                <a:latin typeface="Courier" pitchFamily="2" charset="0"/>
              </a:rPr>
              <a:t>i</a:t>
            </a:r>
            <a:r>
              <a:rPr lang="en-US" dirty="0">
                <a:latin typeface="Courier" pitchFamily="2" charset="0"/>
              </a:rPr>
              <a:t>&lt;</a:t>
            </a:r>
            <a:r>
              <a:rPr lang="en-US" dirty="0" err="1">
                <a:latin typeface="Courier" pitchFamily="2" charset="0"/>
              </a:rPr>
              <a:t>num_iter</a:t>
            </a:r>
            <a:r>
              <a:rPr lang="en-US" dirty="0">
                <a:latin typeface="Courier" pitchFamily="2" charset="0"/>
              </a:rPr>
              <a:t>; </a:t>
            </a:r>
            <a:r>
              <a:rPr lang="en-US" dirty="0" err="1">
                <a:latin typeface="Courier" pitchFamily="2" charset="0"/>
              </a:rPr>
              <a:t>i</a:t>
            </a:r>
            <a:r>
              <a:rPr lang="en-US" dirty="0">
                <a:latin typeface="Courier" pitchFamily="2" charset="0"/>
              </a:rPr>
              <a:t>++) { </a:t>
            </a:r>
          </a:p>
          <a:p>
            <a:r>
              <a:rPr lang="en-US" dirty="0">
                <a:latin typeface="Courier" pitchFamily="2" charset="0"/>
              </a:rPr>
              <a:t>	</a:t>
            </a:r>
            <a:r>
              <a:rPr lang="en-US" dirty="0" err="1">
                <a:latin typeface="Courier" pitchFamily="2" charset="0"/>
              </a:rPr>
              <a:t>q.</a:t>
            </a:r>
            <a:r>
              <a:rPr lang="en-US" dirty="0" err="1">
                <a:solidFill>
                  <a:srgbClr val="005CC5"/>
                </a:solidFill>
                <a:latin typeface="Courier" pitchFamily="2" charset="0"/>
              </a:rPr>
              <a:t>enqueueMigrateMemObjects</a:t>
            </a:r>
            <a:r>
              <a:rPr lang="en-US" dirty="0">
                <a:latin typeface="Courier" pitchFamily="2" charset="0"/>
              </a:rPr>
              <a:t>({</a:t>
            </a:r>
            <a:r>
              <a:rPr lang="en-US" dirty="0" err="1">
                <a:latin typeface="Courier" pitchFamily="2" charset="0"/>
              </a:rPr>
              <a:t>subbuf_doc_words</a:t>
            </a:r>
            <a:r>
              <a:rPr lang="en-US" dirty="0">
                <a:latin typeface="Courier" pitchFamily="2" charset="0"/>
              </a:rPr>
              <a:t>[</a:t>
            </a:r>
            <a:r>
              <a:rPr lang="en-US" dirty="0" err="1">
                <a:latin typeface="Courier" pitchFamily="2" charset="0"/>
              </a:rPr>
              <a:t>i</a:t>
            </a:r>
            <a:r>
              <a:rPr lang="en-US" dirty="0">
                <a:latin typeface="Courier" pitchFamily="2" charset="0"/>
              </a:rPr>
              <a:t>]}, </a:t>
            </a:r>
            <a:r>
              <a:rPr lang="en-US" dirty="0">
                <a:solidFill>
                  <a:srgbClr val="005CC5"/>
                </a:solidFill>
                <a:latin typeface="Courier" pitchFamily="2" charset="0"/>
              </a:rPr>
              <a:t>0</a:t>
            </a:r>
            <a:r>
              <a:rPr lang="en-US" dirty="0">
                <a:latin typeface="Courier" pitchFamily="2" charset="0"/>
              </a:rPr>
              <a:t>, &amp;</a:t>
            </a:r>
            <a:r>
              <a:rPr lang="en-US" dirty="0" err="1">
                <a:latin typeface="Courier" pitchFamily="2" charset="0"/>
              </a:rPr>
              <a:t>wordWait</a:t>
            </a:r>
            <a:r>
              <a:rPr lang="en-US" dirty="0">
                <a:latin typeface="Courier" pitchFamily="2" charset="0"/>
              </a:rPr>
              <a:t>, &amp;</a:t>
            </a:r>
            <a:r>
              <a:rPr lang="en-US" dirty="0" err="1">
                <a:latin typeface="Courier" pitchFamily="2" charset="0"/>
              </a:rPr>
              <a:t>buffDone</a:t>
            </a:r>
            <a:r>
              <a:rPr lang="en-US" dirty="0">
                <a:latin typeface="Courier" pitchFamily="2" charset="0"/>
              </a:rPr>
              <a:t>); </a:t>
            </a:r>
            <a:r>
              <a:rPr lang="en-US" dirty="0" err="1">
                <a:latin typeface="Courier" pitchFamily="2" charset="0"/>
              </a:rPr>
              <a:t>wordWait.</a:t>
            </a:r>
            <a:r>
              <a:rPr lang="en-US" dirty="0" err="1">
                <a:solidFill>
                  <a:srgbClr val="005CC5"/>
                </a:solidFill>
                <a:latin typeface="Courier" pitchFamily="2" charset="0"/>
              </a:rPr>
              <a:t>push_back</a:t>
            </a:r>
            <a:r>
              <a:rPr lang="en-US" dirty="0">
                <a:latin typeface="Courier" pitchFamily="2" charset="0"/>
              </a:rPr>
              <a:t>(</a:t>
            </a:r>
            <a:r>
              <a:rPr lang="en-US" dirty="0" err="1">
                <a:latin typeface="Courier" pitchFamily="2" charset="0"/>
              </a:rPr>
              <a:t>buffDone</a:t>
            </a:r>
            <a:r>
              <a:rPr lang="en-US" dirty="0">
                <a:latin typeface="Courier" pitchFamily="2" charset="0"/>
              </a:rPr>
              <a:t>); 	</a:t>
            </a:r>
            <a:r>
              <a:rPr lang="en-US" dirty="0" err="1">
                <a:latin typeface="Courier" pitchFamily="2" charset="0"/>
              </a:rPr>
              <a:t>q.</a:t>
            </a:r>
            <a:r>
              <a:rPr lang="en-US" dirty="0" err="1">
                <a:solidFill>
                  <a:srgbClr val="005CC5"/>
                </a:solidFill>
                <a:latin typeface="Courier" pitchFamily="2" charset="0"/>
              </a:rPr>
              <a:t>enqueueTask</a:t>
            </a:r>
            <a:r>
              <a:rPr lang="en-US" dirty="0">
                <a:latin typeface="Courier" pitchFamily="2" charset="0"/>
              </a:rPr>
              <a:t>(kernel, &amp;</a:t>
            </a:r>
            <a:r>
              <a:rPr lang="en-US" dirty="0" err="1">
                <a:latin typeface="Courier" pitchFamily="2" charset="0"/>
              </a:rPr>
              <a:t>wordWait</a:t>
            </a:r>
            <a:r>
              <a:rPr lang="en-US" dirty="0">
                <a:latin typeface="Courier" pitchFamily="2" charset="0"/>
              </a:rPr>
              <a:t>, &amp;</a:t>
            </a:r>
            <a:r>
              <a:rPr lang="en-US" dirty="0" err="1">
                <a:latin typeface="Courier" pitchFamily="2" charset="0"/>
              </a:rPr>
              <a:t>krnlDone</a:t>
            </a:r>
            <a:r>
              <a:rPr lang="en-US" dirty="0">
                <a:latin typeface="Courier" pitchFamily="2" charset="0"/>
              </a:rPr>
              <a:t>); </a:t>
            </a:r>
            <a:r>
              <a:rPr lang="en-US" dirty="0" err="1">
                <a:latin typeface="Courier" pitchFamily="2" charset="0"/>
              </a:rPr>
              <a:t>krnlWait.</a:t>
            </a:r>
            <a:r>
              <a:rPr lang="en-US" dirty="0" err="1">
                <a:solidFill>
                  <a:srgbClr val="005CC5"/>
                </a:solidFill>
                <a:latin typeface="Courier" pitchFamily="2" charset="0"/>
              </a:rPr>
              <a:t>push_back</a:t>
            </a:r>
            <a:r>
              <a:rPr lang="en-US" dirty="0">
                <a:latin typeface="Courier" pitchFamily="2" charset="0"/>
              </a:rPr>
              <a:t>(</a:t>
            </a:r>
            <a:r>
              <a:rPr lang="en-US" dirty="0" err="1">
                <a:latin typeface="Courier" pitchFamily="2" charset="0"/>
              </a:rPr>
              <a:t>krnlDone</a:t>
            </a:r>
            <a:r>
              <a:rPr lang="en-US" dirty="0">
                <a:latin typeface="Courier" pitchFamily="2" charset="0"/>
              </a:rPr>
              <a:t>); 	</a:t>
            </a:r>
            <a:r>
              <a:rPr lang="en-US" dirty="0" err="1">
                <a:latin typeface="Courier" pitchFamily="2" charset="0"/>
              </a:rPr>
              <a:t>q.</a:t>
            </a:r>
            <a:r>
              <a:rPr lang="en-US" dirty="0" err="1">
                <a:solidFill>
                  <a:srgbClr val="005CC5"/>
                </a:solidFill>
                <a:latin typeface="Courier" pitchFamily="2" charset="0"/>
              </a:rPr>
              <a:t>enqueueMigrateMemObjects</a:t>
            </a:r>
            <a:r>
              <a:rPr lang="en-US" dirty="0">
                <a:latin typeface="Courier" pitchFamily="2" charset="0"/>
              </a:rPr>
              <a:t>({</a:t>
            </a:r>
            <a:r>
              <a:rPr lang="en-US" dirty="0" err="1">
                <a:latin typeface="Courier" pitchFamily="2" charset="0"/>
              </a:rPr>
              <a:t>subbuf_inh_flags</a:t>
            </a:r>
            <a:r>
              <a:rPr lang="en-US" dirty="0">
                <a:latin typeface="Courier" pitchFamily="2" charset="0"/>
              </a:rPr>
              <a:t>[</a:t>
            </a:r>
            <a:r>
              <a:rPr lang="en-US" dirty="0" err="1">
                <a:latin typeface="Courier" pitchFamily="2" charset="0"/>
              </a:rPr>
              <a:t>i</a:t>
            </a:r>
            <a:r>
              <a:rPr lang="en-US" dirty="0">
                <a:latin typeface="Courier" pitchFamily="2" charset="0"/>
              </a:rPr>
              <a:t>]}, CL_MIGRATE_MEM_OBJECT_HOST, &amp;</a:t>
            </a:r>
            <a:r>
              <a:rPr lang="en-US" dirty="0" err="1">
                <a:latin typeface="Courier" pitchFamily="2" charset="0"/>
              </a:rPr>
              <a:t>krnlWait</a:t>
            </a:r>
            <a:r>
              <a:rPr lang="en-US" dirty="0">
                <a:latin typeface="Courier" pitchFamily="2" charset="0"/>
              </a:rPr>
              <a:t>, &amp;</a:t>
            </a:r>
            <a:r>
              <a:rPr lang="en-US" dirty="0" err="1">
                <a:latin typeface="Courier" pitchFamily="2" charset="0"/>
              </a:rPr>
              <a:t>flagDone</a:t>
            </a:r>
            <a:r>
              <a:rPr lang="en-US" dirty="0">
                <a:latin typeface="Courier" pitchFamily="2" charset="0"/>
              </a:rPr>
              <a:t>); 	</a:t>
            </a:r>
            <a:r>
              <a:rPr lang="en-US" dirty="0" err="1">
                <a:latin typeface="Courier" pitchFamily="2" charset="0"/>
              </a:rPr>
              <a:t>flagWait.</a:t>
            </a:r>
            <a:r>
              <a:rPr lang="en-US" dirty="0" err="1">
                <a:solidFill>
                  <a:srgbClr val="005CC5"/>
                </a:solidFill>
                <a:latin typeface="Courier" pitchFamily="2" charset="0"/>
              </a:rPr>
              <a:t>push_back</a:t>
            </a:r>
            <a:r>
              <a:rPr lang="en-US" dirty="0">
                <a:latin typeface="Courier" pitchFamily="2" charset="0"/>
              </a:rPr>
              <a:t>(</a:t>
            </a:r>
            <a:r>
              <a:rPr lang="en-US" dirty="0" err="1">
                <a:latin typeface="Courier" pitchFamily="2" charset="0"/>
              </a:rPr>
              <a:t>flagDone</a:t>
            </a:r>
            <a:r>
              <a:rPr lang="en-US" dirty="0">
                <a:latin typeface="Courier" pitchFamily="2" charset="0"/>
              </a:rPr>
              <a:t>); </a:t>
            </a:r>
          </a:p>
          <a:p>
            <a:r>
              <a:rPr lang="en-US" dirty="0">
                <a:latin typeface="Courier" pitchFamily="2" charset="0"/>
              </a:rPr>
              <a:t>}</a:t>
            </a:r>
          </a:p>
          <a:p>
            <a:r>
              <a:rPr lang="en-US" dirty="0">
                <a:latin typeface="Courier" pitchFamily="2" charset="0"/>
              </a:rPr>
              <a:t>// then synchronize</a:t>
            </a:r>
          </a:p>
          <a:p>
            <a:r>
              <a:rPr lang="nn-NO" dirty="0">
                <a:latin typeface="Courier" pitchFamily="2" charset="0"/>
              </a:rPr>
              <a:t>for (</a:t>
            </a:r>
            <a:r>
              <a:rPr lang="nn-NO" dirty="0" err="1">
                <a:latin typeface="Courier" pitchFamily="2" charset="0"/>
              </a:rPr>
              <a:t>int</a:t>
            </a:r>
            <a:r>
              <a:rPr lang="nn-NO" dirty="0">
                <a:latin typeface="Courier" pitchFamily="2" charset="0"/>
              </a:rPr>
              <a:t> i=0; i&lt;</a:t>
            </a:r>
            <a:r>
              <a:rPr lang="nn-NO" dirty="0" err="1">
                <a:latin typeface="Courier" pitchFamily="2" charset="0"/>
              </a:rPr>
              <a:t>num_iter</a:t>
            </a:r>
            <a:r>
              <a:rPr lang="nn-NO" dirty="0">
                <a:latin typeface="Courier" pitchFamily="2" charset="0"/>
              </a:rPr>
              <a:t>; i++) {     	</a:t>
            </a:r>
            <a:r>
              <a:rPr lang="nn-NO" dirty="0" err="1">
                <a:latin typeface="Courier" pitchFamily="2" charset="0"/>
              </a:rPr>
              <a:t>flagWait</a:t>
            </a:r>
            <a:r>
              <a:rPr lang="nn-NO" dirty="0">
                <a:latin typeface="Courier" pitchFamily="2" charset="0"/>
              </a:rPr>
              <a:t>[i].</a:t>
            </a:r>
            <a:r>
              <a:rPr lang="nn-NO" dirty="0" err="1">
                <a:latin typeface="Courier" pitchFamily="2" charset="0"/>
              </a:rPr>
              <a:t>wait</a:t>
            </a:r>
            <a:r>
              <a:rPr lang="nn-NO" dirty="0">
                <a:latin typeface="Courier" pitchFamily="2" charset="0"/>
              </a:rPr>
              <a:t>(); }</a:t>
            </a:r>
            <a:endParaRPr lang="en-US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85391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278AA-99D2-5340-82F5-3DD6E36AE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Overlapping Data and Compute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CEABA-FA5C-6C43-8D77-9AD5A4814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control of when synchronize to overlap data and compute</a:t>
            </a:r>
          </a:p>
          <a:p>
            <a:r>
              <a:rPr lang="en-US" dirty="0"/>
              <a:t>Start (queue up) next data transfer and invocation before dataflow pipeline finishes</a:t>
            </a:r>
          </a:p>
          <a:p>
            <a:r>
              <a:rPr lang="en-US" dirty="0"/>
              <a:t>Need to reason about (or experiment with) how many to in flight</a:t>
            </a:r>
          </a:p>
          <a:p>
            <a:pPr lvl="1"/>
            <a:r>
              <a:rPr lang="en-US" dirty="0"/>
              <a:t>When to synchronize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2C922-6264-074E-99F2-3944E762C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43DBD9-5356-7945-B732-0AD024BED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463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ADB8C-BAA9-B14D-8E6D-71DBC3F8B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Multiple Kernel Instances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573AF-B46F-AC4C-B8F8-4084CD34A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r>
              <a:rPr lang="en-US" dirty="0"/>
              <a:t>Can have multiple instances of same kernel on FPGA</a:t>
            </a:r>
          </a:p>
          <a:p>
            <a:r>
              <a:rPr lang="en-US" dirty="0"/>
              <a:t>Dispatch from Out-of-Order command queue</a:t>
            </a:r>
          </a:p>
          <a:p>
            <a:r>
              <a:rPr lang="en-US" dirty="0"/>
              <a:t>Will distribute among identical kernels</a:t>
            </a:r>
          </a:p>
          <a:p>
            <a:r>
              <a:rPr lang="en-US" dirty="0"/>
              <a:t>Out-of-Order queue</a:t>
            </a:r>
          </a:p>
          <a:p>
            <a:pPr lvl="1"/>
            <a:r>
              <a:rPr lang="en-US" dirty="0"/>
              <a:t>May also help with compute/communication overlap for single kernel?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50C71-3AD5-974F-B891-A978152F6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238508-FF17-794F-A364-5824FC526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967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92487-3B2B-E048-8577-F42958EDA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E66D5-C9C9-6047-8E28-575A0ACF1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Pipeline/Dataflow</a:t>
            </a:r>
          </a:p>
          <a:p>
            <a:pPr lvl="1"/>
            <a:r>
              <a:rPr lang="en-US" dirty="0"/>
              <a:t>With Host Dataflow</a:t>
            </a:r>
          </a:p>
          <a:p>
            <a:pPr lvl="1"/>
            <a:r>
              <a:rPr lang="en-US" dirty="0"/>
              <a:t>DMA transfers and compute</a:t>
            </a:r>
          </a:p>
          <a:p>
            <a:pPr lvl="1"/>
            <a:r>
              <a:rPr lang="en-US" dirty="0"/>
              <a:t>Within compute</a:t>
            </a:r>
          </a:p>
          <a:p>
            <a:r>
              <a:rPr lang="en-US" dirty="0"/>
              <a:t>Thread Parallelism</a:t>
            </a:r>
          </a:p>
          <a:p>
            <a:pPr lvl="1"/>
            <a:r>
              <a:rPr lang="en-US" dirty="0"/>
              <a:t>Launch multiple accelerator</a:t>
            </a:r>
          </a:p>
          <a:p>
            <a:r>
              <a:rPr lang="en-US" dirty="0"/>
              <a:t>Data Parallelism</a:t>
            </a:r>
          </a:p>
          <a:p>
            <a:pPr lvl="1"/>
            <a:r>
              <a:rPr lang="en-US" dirty="0"/>
              <a:t>Define multiple instances of one accelerator and enqueue work for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F763B-79B6-3847-A15A-0B766D118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758EFB-CEEB-DD42-ACC5-C93C3E99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060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B9233-32D8-E241-A650-6F2E2C3A8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323850"/>
            <a:ext cx="7772400" cy="1143000"/>
          </a:xfrm>
        </p:spPr>
        <p:txBody>
          <a:bodyPr/>
          <a:lstStyle/>
          <a:p>
            <a:r>
              <a:rPr lang="en-US" dirty="0"/>
              <a:t>Cleanup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3DF9C-6AB5-744D-BA73-6247AA3C3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810000"/>
            <a:ext cx="7772400" cy="2286000"/>
          </a:xfrm>
        </p:spPr>
        <p:txBody>
          <a:bodyPr/>
          <a:lstStyle/>
          <a:p>
            <a:r>
              <a:rPr lang="en-US" dirty="0"/>
              <a:t>Need to release/free resources setup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60833-8682-D446-900B-2FEFC8BDD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5581A9-8CFE-064A-84B0-0D8507CB3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A2963F-6DB9-C44B-A285-66FDC1871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81150"/>
            <a:ext cx="7045216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14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813861F-E575-3749-81B5-ACD92E113B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Execution Model(s)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A2DC510-57F2-1F40-AB27-D6464841F0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14C2C-2F7B-4547-9B60-7A468FC19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7AD8D-D468-3D4F-AC39-7D916A3B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323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D2D9D9-E0EB-4447-9D94-072031A79B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FPGA-Side Programming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C7C9921-455B-8B41-89CE-498480AC82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E49C9-4E68-CA4D-B267-EE25DE87F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4E91B4-C40B-7449-9A86-DD1A9370E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860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9638A-7365-DC43-B271-8252AFAE0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 Pragmas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87654-D31E-A94E-AAB2-60395C36A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Assign AXI</a:t>
            </a:r>
          </a:p>
          <a:p>
            <a:pPr lvl="1"/>
            <a:r>
              <a:rPr lang="en-US" dirty="0"/>
              <a:t>Bundles</a:t>
            </a:r>
          </a:p>
          <a:p>
            <a:r>
              <a:rPr lang="en-US" dirty="0"/>
              <a:t>Host-to-Kernel </a:t>
            </a:r>
          </a:p>
          <a:p>
            <a:r>
              <a:rPr lang="en-US" dirty="0"/>
              <a:t>Burst read</a:t>
            </a:r>
          </a:p>
          <a:p>
            <a:r>
              <a:rPr lang="en-US" dirty="0"/>
              <a:t>Interface width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179F0-34F1-BA42-9879-99E1BA5EB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34A421-43C6-CC44-8FF0-07D9D2195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024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63510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42A573-D6E8-A749-823A-AFD39FDCDC21}"/>
              </a:ext>
            </a:extLst>
          </p:cNvPr>
          <p:cNvSpPr/>
          <p:nvPr/>
        </p:nvSpPr>
        <p:spPr bwMode="auto">
          <a:xfrm>
            <a:off x="4343400" y="762000"/>
            <a:ext cx="3200400" cy="2285999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9436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52075" y="850810"/>
            <a:ext cx="17332375" cy="17553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132002" y="1315719"/>
            <a:ext cx="20681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AXI Channels</a:t>
            </a:r>
          </a:p>
          <a:p>
            <a:r>
              <a:rPr lang="en-US" dirty="0">
                <a:latin typeface="+mn-lt"/>
              </a:rPr>
              <a:t>128b wide</a:t>
            </a:r>
          </a:p>
          <a:p>
            <a:r>
              <a:rPr lang="en-US" dirty="0">
                <a:latin typeface="+mn-lt"/>
              </a:rPr>
              <a:t>@ 333 MHz</a:t>
            </a:r>
          </a:p>
          <a:p>
            <a:r>
              <a:rPr lang="en-US" dirty="0">
                <a:latin typeface="+mn-lt"/>
              </a:rPr>
              <a:t>=5.3GB/s</a:t>
            </a:r>
          </a:p>
        </p:txBody>
      </p:sp>
    </p:spTree>
    <p:extLst>
      <p:ext uri="{BB962C8B-B14F-4D97-AF65-F5344CB8AC3E}">
        <p14:creationId xmlns:p14="http://schemas.microsoft.com/office/powerpoint/2010/main" val="35082977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1B4E7-AD74-5947-9454-76823CA9F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807F6-D620-6D45-B69F-76D5D5986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886200"/>
            <a:ext cx="7772400" cy="2209800"/>
          </a:xfrm>
        </p:spPr>
        <p:txBody>
          <a:bodyPr/>
          <a:lstStyle/>
          <a:p>
            <a:r>
              <a:rPr lang="en-US" dirty="0"/>
              <a:t>Can tell it to use AXI Channels</a:t>
            </a:r>
          </a:p>
          <a:p>
            <a:r>
              <a:rPr lang="en-US" dirty="0"/>
              <a:t>By default (as shown above) all share same channel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0585A-7598-FA4D-ACD9-A8DDC6B94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D1BC0-6108-7349-893E-A5F23D2FF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45B1F9-4F75-F64B-8484-CBD7DC1F0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09" y="1739900"/>
            <a:ext cx="8054181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656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1B4E7-AD74-5947-9454-76823CA9F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807F6-D620-6D45-B69F-76D5D5986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886200"/>
            <a:ext cx="7772400" cy="2209800"/>
          </a:xfrm>
        </p:spPr>
        <p:txBody>
          <a:bodyPr/>
          <a:lstStyle/>
          <a:p>
            <a:r>
              <a:rPr lang="en-US" dirty="0"/>
              <a:t>Separate names to use different</a:t>
            </a:r>
          </a:p>
          <a:p>
            <a:endParaRPr lang="en-US" dirty="0"/>
          </a:p>
          <a:p>
            <a:r>
              <a:rPr lang="en-US" dirty="0"/>
              <a:t>Note, not naming to match ZCU3EG names</a:t>
            </a:r>
          </a:p>
          <a:p>
            <a:pPr lvl="1"/>
            <a:r>
              <a:rPr lang="en-US" dirty="0"/>
              <a:t>Portability across targets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0585A-7598-FA4D-ACD9-A8DDC6B94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D1BC0-6108-7349-893E-A5F23D2FF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6FB9CA-33FD-3646-90EE-07C0BB23A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905000"/>
            <a:ext cx="928751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195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52075" y="850810"/>
            <a:ext cx="17332375" cy="17553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132002" y="1315719"/>
            <a:ext cx="20681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AXI Channels</a:t>
            </a:r>
          </a:p>
          <a:p>
            <a:r>
              <a:rPr lang="en-US" dirty="0">
                <a:latin typeface="+mn-lt"/>
              </a:rPr>
              <a:t>128b wide</a:t>
            </a:r>
          </a:p>
          <a:p>
            <a:r>
              <a:rPr lang="en-US" dirty="0">
                <a:latin typeface="+mn-lt"/>
              </a:rPr>
              <a:t>@ 333 MHz</a:t>
            </a:r>
          </a:p>
          <a:p>
            <a:r>
              <a:rPr lang="en-US" dirty="0">
                <a:latin typeface="+mn-lt"/>
              </a:rPr>
              <a:t>=5.3GB/s</a:t>
            </a:r>
          </a:p>
        </p:txBody>
      </p:sp>
    </p:spTree>
    <p:extLst>
      <p:ext uri="{BB962C8B-B14F-4D97-AF65-F5344CB8AC3E}">
        <p14:creationId xmlns:p14="http://schemas.microsoft.com/office/powerpoint/2010/main" val="37094707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9F688-3BFE-D14E-B3A9-64FF63507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Older and Defaults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1D1BD-0DB8-FD4B-AB8D-FAE7760ED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81200"/>
            <a:ext cx="8305800" cy="4114800"/>
          </a:xfrm>
        </p:spPr>
        <p:txBody>
          <a:bodyPr/>
          <a:lstStyle/>
          <a:p>
            <a:r>
              <a:rPr lang="en-US" sz="1600" dirty="0">
                <a:latin typeface="Courier" pitchFamily="2" charset="0"/>
              </a:rPr>
              <a:t>2019.2: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#pragma HLS INTERFACE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s_axilite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port = in1 bundle = control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#pragma HLS INTERFACE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s_axilite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port = in2 bundle = control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#pragma HLS INTERFACE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s_axilite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port =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out_r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bundle = control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#pragma HLS INTERFACE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s_axilite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port = size bundle = control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#pragma HLS INTERFACE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s_axilite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port = return bundle = control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port=in1  offset=slave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port=in2  offset=slave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</a:t>
            </a:r>
            <a:r>
              <a:rPr lang="en-US" sz="1600" dirty="0" err="1">
                <a:latin typeface="Courier" pitchFamily="2" charset="0"/>
              </a:rPr>
              <a:t>out_r</a:t>
            </a:r>
            <a:r>
              <a:rPr lang="en-US" sz="1600" dirty="0">
                <a:latin typeface="Courier" pitchFamily="2" charset="0"/>
              </a:rPr>
              <a:t>  offset=slave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latin typeface="Courier" pitchFamily="2" charset="0"/>
              </a:rPr>
              <a:t>2020.1: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port=in1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port=in2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</a:t>
            </a:r>
            <a:r>
              <a:rPr lang="en-US" sz="1600" dirty="0" err="1">
                <a:latin typeface="Courier" pitchFamily="2" charset="0"/>
              </a:rPr>
              <a:t>out_r</a:t>
            </a:r>
            <a:r>
              <a:rPr lang="en-US" sz="1600" dirty="0">
                <a:latin typeface="Courier" pitchFamily="2" charset="0"/>
              </a:rPr>
              <a:t>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21D89-C9EA-0A47-BD89-3DF384716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D484A-10A5-A949-9564-F80FB59F8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254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Remember: </a:t>
            </a:r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500" y="2848621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AC8BC5-3683-414C-841C-78177B24D137}"/>
              </a:ext>
            </a:extLst>
          </p:cNvPr>
          <p:cNvSpPr txBox="1"/>
          <p:nvPr/>
        </p:nvSpPr>
        <p:spPr>
          <a:xfrm>
            <a:off x="2667000" y="2330314"/>
            <a:ext cx="4172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S-AXI Control – load pointers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1C65E9-7D0D-464F-A94A-47F24B6246A1}"/>
              </a:ext>
            </a:extLst>
          </p:cNvPr>
          <p:cNvSpPr txBox="1"/>
          <p:nvPr/>
        </p:nvSpPr>
        <p:spPr>
          <a:xfrm>
            <a:off x="0" y="3895688"/>
            <a:ext cx="21675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M-AXI transfer</a:t>
            </a:r>
          </a:p>
          <a:p>
            <a:r>
              <a:rPr lang="en-US" dirty="0">
                <a:solidFill>
                  <a:schemeClr val="accent2"/>
                </a:solidFill>
                <a:latin typeface="+mn-lt"/>
              </a:rPr>
              <a:t>Using pointers</a:t>
            </a:r>
          </a:p>
        </p:txBody>
      </p:sp>
    </p:spTree>
    <p:extLst>
      <p:ext uri="{BB962C8B-B14F-4D97-AF65-F5344CB8AC3E}">
        <p14:creationId xmlns:p14="http://schemas.microsoft.com/office/powerpoint/2010/main" val="70235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3A3F-9D56-7C4F-84AA-E38A55D59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Host-to-kernel Dataflow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A3E74-682B-424D-947F-6BF23DC78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5029200"/>
            <a:ext cx="7772400" cy="1066800"/>
          </a:xfrm>
        </p:spPr>
        <p:txBody>
          <a:bodyPr/>
          <a:lstStyle/>
          <a:p>
            <a:r>
              <a:rPr lang="en-US" dirty="0" err="1"/>
              <a:t>ap_ctrl_chain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B9BFB-C0D3-984D-A1C9-98BFD06B7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0B44AA-8B6F-8D42-8215-5D4F07365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3605C-2EDA-8540-A89A-432E5DF57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14" y="2768600"/>
            <a:ext cx="803728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15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A1439-20BB-F64D-A6DE-E67AA4370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3850"/>
            <a:ext cx="7772400" cy="1143000"/>
          </a:xfrm>
        </p:spPr>
        <p:txBody>
          <a:bodyPr/>
          <a:lstStyle/>
          <a:p>
            <a:r>
              <a:rPr lang="en-US" dirty="0"/>
              <a:t>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75D00-56A9-B542-8BCB-0BBE1A4EE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638300"/>
            <a:ext cx="5397500" cy="4495800"/>
          </a:xfrm>
        </p:spPr>
        <p:txBody>
          <a:bodyPr/>
          <a:lstStyle/>
          <a:p>
            <a:r>
              <a:rPr lang="en-US" dirty="0"/>
              <a:t>Host and Accelerator</a:t>
            </a:r>
          </a:p>
          <a:p>
            <a:r>
              <a:rPr lang="en-US" dirty="0"/>
              <a:t>Host control</a:t>
            </a:r>
          </a:p>
          <a:p>
            <a:pPr lvl="1"/>
            <a:r>
              <a:rPr lang="en-US" dirty="0"/>
              <a:t>Set accelerator arguments</a:t>
            </a:r>
          </a:p>
          <a:p>
            <a:pPr lvl="1"/>
            <a:r>
              <a:rPr lang="en-US" dirty="0"/>
              <a:t>DMA bulk data to and from accelerator</a:t>
            </a:r>
          </a:p>
          <a:p>
            <a:pPr lvl="1"/>
            <a:r>
              <a:rPr lang="en-US" dirty="0"/>
              <a:t>Tell it to start</a:t>
            </a:r>
          </a:p>
          <a:p>
            <a:pPr lvl="1"/>
            <a:r>
              <a:rPr lang="en-US" dirty="0"/>
              <a:t>DMA, Accelerator runs as independent thread</a:t>
            </a:r>
          </a:p>
          <a:p>
            <a:pPr lvl="1"/>
            <a:r>
              <a:rPr lang="en-US" dirty="0"/>
              <a:t>Synchronize on data return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A99EF-513B-6448-B474-3245D9D8D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D2B5D-16FB-E743-B7C9-5B5E3BBBA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438946-5121-0945-B5B5-C4F83A2BD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0" y="1905000"/>
            <a:ext cx="2413000" cy="253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080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28E45-0289-F142-8DA8-7E1B48F07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81133"/>
            <a:ext cx="7772400" cy="1143000"/>
          </a:xfrm>
        </p:spPr>
        <p:txBody>
          <a:bodyPr/>
          <a:lstStyle/>
          <a:p>
            <a:r>
              <a:rPr lang="en-US" dirty="0"/>
              <a:t>Burst Transfer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D0D22-CD91-794F-B0B6-4742C91D6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5257800"/>
            <a:ext cx="7772400" cy="8382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Where have we seen this before?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33629-5B4B-0F48-96F6-895A51201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DBEDCC-3979-E645-9CD8-E666C04CD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1B45C-7EB9-7347-8EFE-DF520F8A4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554699"/>
            <a:ext cx="7145876" cy="145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107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Remember: </a:t>
            </a:r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2420" y="2772793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281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28E45-0289-F142-8DA8-7E1B48F07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81133"/>
            <a:ext cx="7772400" cy="1143000"/>
          </a:xfrm>
        </p:spPr>
        <p:txBody>
          <a:bodyPr/>
          <a:lstStyle/>
          <a:p>
            <a:r>
              <a:rPr lang="en-US" dirty="0"/>
              <a:t>Burst Transfer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D0D22-CD91-794F-B0B6-4742C91D6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611518"/>
            <a:ext cx="7772400" cy="1636882"/>
          </a:xfrm>
        </p:spPr>
        <p:txBody>
          <a:bodyPr/>
          <a:lstStyle/>
          <a:p>
            <a:r>
              <a:rPr lang="en-US" dirty="0"/>
              <a:t>Use Dataflow to setup as separate threads on accelerator side</a:t>
            </a:r>
          </a:p>
          <a:p>
            <a:r>
              <a:rPr lang="en-US" dirty="0"/>
              <a:t>Believe this is way to burst copy into local memory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33629-5B4B-0F48-96F6-895A51201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DBEDCC-3979-E645-9CD8-E666C04CD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F9F3F4-D3DB-6F48-845B-522D25A7F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61867"/>
            <a:ext cx="8534400" cy="36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693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CAF80A8-1410-3C43-9CBE-211E6A2C2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Data Movement (Options)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FC460-9108-3743-9590-3AC6DBDC3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1" y="1600200"/>
            <a:ext cx="4191000" cy="4114800"/>
          </a:xfrm>
        </p:spPr>
        <p:txBody>
          <a:bodyPr/>
          <a:lstStyle/>
          <a:p>
            <a:r>
              <a:rPr lang="en-US" dirty="0"/>
              <a:t>Access from global memory</a:t>
            </a:r>
          </a:p>
          <a:p>
            <a:r>
              <a:rPr lang="en-US" dirty="0"/>
              <a:t>Configure DMA/accelerator with main-memory pointer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21E8FAB-8F97-FC49-8196-844E3DD5A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6528" y="1676400"/>
            <a:ext cx="3810000" cy="41148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DMA burst copy into BRAM memories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Built on top of other with DMA copy loop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DB036-ECA9-3349-BCF8-FD92F6EAE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D73CB-14CA-0C45-8DF8-035CA98AF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EB5617-6550-8948-98AD-84C75BD35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947" y="3886200"/>
            <a:ext cx="3002583" cy="259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CF7186-2F0E-8940-BC4C-DD3D0B77B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006850"/>
            <a:ext cx="1905421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13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902CF-3564-2D44-804F-03AAFFBCF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3, 4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21F83-5376-9B4B-8A63-6FAF0BA99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267200"/>
          </a:xfrm>
        </p:spPr>
        <p:txBody>
          <a:bodyPr/>
          <a:lstStyle/>
          <a:p>
            <a:r>
              <a:rPr lang="en-US" dirty="0"/>
              <a:t>333MHz cycle time on bus</a:t>
            </a:r>
          </a:p>
          <a:p>
            <a:r>
              <a:rPr lang="en-US" dirty="0">
                <a:solidFill>
                  <a:srgbClr val="FF6600"/>
                </a:solidFill>
              </a:rPr>
              <a:t>Peak bandwidth if transfer per cycle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32b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64b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128b</a:t>
            </a:r>
          </a:p>
          <a:p>
            <a:r>
              <a:rPr lang="en-US" dirty="0">
                <a:solidFill>
                  <a:srgbClr val="FF6600"/>
                </a:solidFill>
              </a:rPr>
              <a:t>Memory at 4 GB/s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Which widths make bus the bottleneck?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Memory?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C2C96-6C52-F541-9040-C69310D64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BE5159-3F4E-8844-A550-5771DA1C5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5461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AC391-D892-284F-8059-64D80D9AD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84413-5175-E843-A478-A06A9A620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343400"/>
            <a:ext cx="7772400" cy="1752600"/>
          </a:xfrm>
        </p:spPr>
        <p:txBody>
          <a:bodyPr/>
          <a:lstStyle/>
          <a:p>
            <a:r>
              <a:rPr lang="en-US" dirty="0"/>
              <a:t>Will transfer at width of data type give</a:t>
            </a:r>
          </a:p>
          <a:p>
            <a:r>
              <a:rPr lang="en-US" dirty="0"/>
              <a:t>May need to pack and unpack data to exploit full width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053DA-1120-954C-8A44-4EE2961BB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2D1535-A5C6-9B4F-9FC5-7AFEA44E8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69B094-E21B-F741-8AA2-53D53C65E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56" y="1905000"/>
            <a:ext cx="8016688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243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924800" cy="4114800"/>
          </a:xfrm>
        </p:spPr>
        <p:txBody>
          <a:bodyPr/>
          <a:lstStyle/>
          <a:p>
            <a:r>
              <a:rPr lang="en-US" dirty="0"/>
              <a:t>Data between PS and PL managed as DMA</a:t>
            </a:r>
          </a:p>
          <a:p>
            <a:r>
              <a:rPr lang="en-US" dirty="0"/>
              <a:t>Can exploit familiar parallelism</a:t>
            </a:r>
          </a:p>
          <a:p>
            <a:pPr lvl="1"/>
            <a:r>
              <a:rPr lang="en-US" dirty="0"/>
              <a:t>Thread, Data, Streaming Dataflow</a:t>
            </a:r>
          </a:p>
          <a:p>
            <a:pPr lvl="1"/>
            <a:r>
              <a:rPr lang="en-US" dirty="0"/>
              <a:t>Overlap compute and communicate</a:t>
            </a:r>
          </a:p>
          <a:p>
            <a:r>
              <a:rPr lang="en-US" dirty="0"/>
              <a:t>Must manage some pieces pretty explicitly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153400" cy="5029200"/>
          </a:xfrm>
        </p:spPr>
        <p:txBody>
          <a:bodyPr/>
          <a:lstStyle/>
          <a:p>
            <a:r>
              <a:rPr lang="en-US" dirty="0"/>
              <a:t>Feedback</a:t>
            </a:r>
          </a:p>
          <a:p>
            <a:r>
              <a:rPr lang="en-US" dirty="0"/>
              <a:t>Reading for Wednesday on web</a:t>
            </a:r>
          </a:p>
          <a:p>
            <a:r>
              <a:rPr lang="en-US" dirty="0"/>
              <a:t>HW6</a:t>
            </a:r>
          </a:p>
          <a:p>
            <a:pPr lvl="1"/>
            <a:r>
              <a:rPr lang="en-US" dirty="0"/>
              <a:t>Due on Friday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Remember: </a:t>
            </a:r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500" y="2848621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EB9B7A-86F6-9942-9D16-CFAA17B90B12}"/>
              </a:ext>
            </a:extLst>
          </p:cNvPr>
          <p:cNvSpPr txBox="1"/>
          <p:nvPr/>
        </p:nvSpPr>
        <p:spPr>
          <a:xfrm>
            <a:off x="258559" y="2349500"/>
            <a:ext cx="4959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Where do we set DMA arguments?</a:t>
            </a:r>
          </a:p>
        </p:txBody>
      </p:sp>
    </p:spTree>
    <p:extLst>
      <p:ext uri="{BB962C8B-B14F-4D97-AF65-F5344CB8AC3E}">
        <p14:creationId xmlns:p14="http://schemas.microsoft.com/office/powerpoint/2010/main" val="841280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Remember: </a:t>
            </a:r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500" y="2848621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AC8BC5-3683-414C-841C-78177B24D137}"/>
              </a:ext>
            </a:extLst>
          </p:cNvPr>
          <p:cNvSpPr txBox="1"/>
          <p:nvPr/>
        </p:nvSpPr>
        <p:spPr>
          <a:xfrm>
            <a:off x="2667000" y="2330314"/>
            <a:ext cx="4137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Set arguments to accelerator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1C65E9-7D0D-464F-A94A-47F24B6246A1}"/>
              </a:ext>
            </a:extLst>
          </p:cNvPr>
          <p:cNvSpPr txBox="1"/>
          <p:nvPr/>
        </p:nvSpPr>
        <p:spPr>
          <a:xfrm>
            <a:off x="246420" y="3562092"/>
            <a:ext cx="18277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Accelerator </a:t>
            </a:r>
          </a:p>
          <a:p>
            <a:r>
              <a:rPr lang="en-US" dirty="0">
                <a:solidFill>
                  <a:schemeClr val="accent2"/>
                </a:solidFill>
                <a:latin typeface="+mn-lt"/>
              </a:rPr>
              <a:t>Uses to</a:t>
            </a:r>
          </a:p>
          <a:p>
            <a:r>
              <a:rPr lang="en-US" dirty="0">
                <a:solidFill>
                  <a:schemeClr val="accent2"/>
                </a:solidFill>
                <a:latin typeface="+mn-lt"/>
              </a:rPr>
              <a:t>grab inputs</a:t>
            </a:r>
          </a:p>
        </p:txBody>
      </p:sp>
    </p:spTree>
    <p:extLst>
      <p:ext uri="{BB962C8B-B14F-4D97-AF65-F5344CB8AC3E}">
        <p14:creationId xmlns:p14="http://schemas.microsoft.com/office/powerpoint/2010/main" val="61250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  <p:extLst>
      <p:ext uri="{BB962C8B-B14F-4D97-AF65-F5344CB8AC3E}">
        <p14:creationId xmlns:p14="http://schemas.microsoft.com/office/powerpoint/2010/main" val="33263997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65943</TotalTime>
  <Words>1954</Words>
  <Application>Microsoft Macintosh PowerPoint</Application>
  <PresentationFormat>On-screen Show (4:3)</PresentationFormat>
  <Paragraphs>478</Paragraphs>
  <Slides>67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Arial</vt:lpstr>
      <vt:lpstr>Courier</vt:lpstr>
      <vt:lpstr>Times New Roman</vt:lpstr>
      <vt:lpstr>Blank Presentation</vt:lpstr>
      <vt:lpstr>ESE532: System-on-a-Chip Architecture</vt:lpstr>
      <vt:lpstr>Previously</vt:lpstr>
      <vt:lpstr>Today</vt:lpstr>
      <vt:lpstr>Message</vt:lpstr>
      <vt:lpstr>Execution Model(s)</vt:lpstr>
      <vt:lpstr>Model</vt:lpstr>
      <vt:lpstr>Remember: Preclass 4a</vt:lpstr>
      <vt:lpstr>Remember: Preclass 4a</vt:lpstr>
      <vt:lpstr>Programmable SoC</vt:lpstr>
      <vt:lpstr>Function Call</vt:lpstr>
      <vt:lpstr>Separate Accelerator Thread</vt:lpstr>
      <vt:lpstr>PS&lt;-&gt;PL Interface</vt:lpstr>
      <vt:lpstr>Minimal</vt:lpstr>
      <vt:lpstr>Accelerator Stream</vt:lpstr>
      <vt:lpstr>Streaming</vt:lpstr>
      <vt:lpstr>Streaming</vt:lpstr>
      <vt:lpstr>Data Movement (Options)</vt:lpstr>
      <vt:lpstr>Data Movement (Options)</vt:lpstr>
      <vt:lpstr>Remember: Preclass 4a</vt:lpstr>
      <vt:lpstr>Copy Loop Benefits</vt:lpstr>
      <vt:lpstr>Host-Side Programming</vt:lpstr>
      <vt:lpstr>Outline</vt:lpstr>
      <vt:lpstr>Platform</vt:lpstr>
      <vt:lpstr>Device</vt:lpstr>
      <vt:lpstr>Device</vt:lpstr>
      <vt:lpstr>Context</vt:lpstr>
      <vt:lpstr>Command Queue</vt:lpstr>
      <vt:lpstr>Load Bitstream on FPGA </vt:lpstr>
      <vt:lpstr>Kernels</vt:lpstr>
      <vt:lpstr>Preclass 1</vt:lpstr>
      <vt:lpstr>Preclass 1</vt:lpstr>
      <vt:lpstr>Host and Device Memory View</vt:lpstr>
      <vt:lpstr>Buffers and Transfer</vt:lpstr>
      <vt:lpstr>Remember: Preclass 4a</vt:lpstr>
      <vt:lpstr>Movement Options</vt:lpstr>
      <vt:lpstr>Remap Device Pointer</vt:lpstr>
      <vt:lpstr>Kernel Invocation</vt:lpstr>
      <vt:lpstr>Synchronize</vt:lpstr>
      <vt:lpstr>Preclass 2a</vt:lpstr>
      <vt:lpstr>Preclass 1 and 2</vt:lpstr>
      <vt:lpstr>Dataflow: Host-to-kernel</vt:lpstr>
      <vt:lpstr>Preclass 2b</vt:lpstr>
      <vt:lpstr>Kernel Completion/ Synchronization</vt:lpstr>
      <vt:lpstr>Kernel Completion/ Synchronization</vt:lpstr>
      <vt:lpstr>Run Multiple Tasks</vt:lpstr>
      <vt:lpstr>Overlapping Data and Compute</vt:lpstr>
      <vt:lpstr>Running Multiple Kernel Instances</vt:lpstr>
      <vt:lpstr>Parallelism</vt:lpstr>
      <vt:lpstr>Cleanup</vt:lpstr>
      <vt:lpstr>FPGA-Side Programming</vt:lpstr>
      <vt:lpstr>Interface Pragmas</vt:lpstr>
      <vt:lpstr>Programmable SoC</vt:lpstr>
      <vt:lpstr>Programmable SoC</vt:lpstr>
      <vt:lpstr>AXI Channels</vt:lpstr>
      <vt:lpstr>AXI Channels</vt:lpstr>
      <vt:lpstr>Programmable SoC</vt:lpstr>
      <vt:lpstr>Older and Defaults</vt:lpstr>
      <vt:lpstr>Remember: Preclass 4a</vt:lpstr>
      <vt:lpstr>Host-to-kernel Dataflow</vt:lpstr>
      <vt:lpstr>Burst Transfer</vt:lpstr>
      <vt:lpstr>Remember: Preclass 4a</vt:lpstr>
      <vt:lpstr>Burst Transfer</vt:lpstr>
      <vt:lpstr>Data Movement (Options)</vt:lpstr>
      <vt:lpstr>Preclass 3, 4</vt:lpstr>
      <vt:lpstr>Width</vt:lpstr>
      <vt:lpstr>Big Ideas</vt:lpstr>
      <vt:lpstr>Admin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Dehon, Andre</cp:lastModifiedBy>
  <cp:revision>337</cp:revision>
  <cp:lastPrinted>2021-10-17T21:18:52Z</cp:lastPrinted>
  <dcterms:created xsi:type="dcterms:W3CDTF">2017-10-07T20:03:06Z</dcterms:created>
  <dcterms:modified xsi:type="dcterms:W3CDTF">2021-10-18T13:38:19Z</dcterms:modified>
</cp:coreProperties>
</file>