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81" r:id="rId2"/>
    <p:sldId id="382" r:id="rId3"/>
    <p:sldId id="383" r:id="rId4"/>
    <p:sldId id="570" r:id="rId5"/>
    <p:sldId id="567" r:id="rId6"/>
    <p:sldId id="459" r:id="rId7"/>
    <p:sldId id="460" r:id="rId8"/>
    <p:sldId id="479" r:id="rId9"/>
    <p:sldId id="481" r:id="rId10"/>
    <p:sldId id="482" r:id="rId11"/>
    <p:sldId id="576" r:id="rId12"/>
    <p:sldId id="568" r:id="rId13"/>
    <p:sldId id="569" r:id="rId14"/>
    <p:sldId id="483" r:id="rId15"/>
    <p:sldId id="484" r:id="rId16"/>
    <p:sldId id="532" r:id="rId17"/>
    <p:sldId id="531" r:id="rId18"/>
    <p:sldId id="533" r:id="rId19"/>
    <p:sldId id="534" r:id="rId20"/>
    <p:sldId id="580" r:id="rId21"/>
    <p:sldId id="553" r:id="rId22"/>
    <p:sldId id="535" r:id="rId23"/>
    <p:sldId id="397" r:id="rId24"/>
    <p:sldId id="401" r:id="rId25"/>
    <p:sldId id="402" r:id="rId26"/>
    <p:sldId id="403" r:id="rId27"/>
    <p:sldId id="404" r:id="rId28"/>
    <p:sldId id="406" r:id="rId29"/>
    <p:sldId id="410" r:id="rId30"/>
    <p:sldId id="407" r:id="rId31"/>
    <p:sldId id="408" r:id="rId32"/>
    <p:sldId id="409" r:id="rId33"/>
    <p:sldId id="578" r:id="rId34"/>
    <p:sldId id="446" r:id="rId35"/>
    <p:sldId id="398" r:id="rId36"/>
    <p:sldId id="436" r:id="rId37"/>
    <p:sldId id="438" r:id="rId38"/>
    <p:sldId id="261" r:id="rId39"/>
    <p:sldId id="441" r:id="rId40"/>
    <p:sldId id="442" r:id="rId41"/>
    <p:sldId id="443" r:id="rId42"/>
    <p:sldId id="412" r:id="rId43"/>
    <p:sldId id="435" r:id="rId44"/>
    <p:sldId id="413" r:id="rId45"/>
    <p:sldId id="414" r:id="rId46"/>
    <p:sldId id="415" r:id="rId47"/>
    <p:sldId id="416" r:id="rId48"/>
    <p:sldId id="417" r:id="rId49"/>
    <p:sldId id="430" r:id="rId50"/>
    <p:sldId id="418" r:id="rId51"/>
    <p:sldId id="419" r:id="rId52"/>
    <p:sldId id="420" r:id="rId53"/>
    <p:sldId id="431" r:id="rId54"/>
    <p:sldId id="421" r:id="rId55"/>
    <p:sldId id="422" r:id="rId56"/>
    <p:sldId id="423" r:id="rId57"/>
    <p:sldId id="444" r:id="rId58"/>
    <p:sldId id="445" r:id="rId59"/>
    <p:sldId id="428" r:id="rId60"/>
    <p:sldId id="424" r:id="rId61"/>
    <p:sldId id="425" r:id="rId62"/>
    <p:sldId id="447" r:id="rId63"/>
    <p:sldId id="426" r:id="rId64"/>
    <p:sldId id="427" r:id="rId65"/>
    <p:sldId id="429" r:id="rId66"/>
    <p:sldId id="384" r:id="rId67"/>
    <p:sldId id="300" r:id="rId6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BF00FA"/>
    <a:srgbClr val="FF66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13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7C9A6-B295-B64A-9061-69082C6D2DE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54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18:  Nov. 3,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Design Space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FC7CEA-01B7-584C-9824-81C7BCD638A1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EA61E-40F2-CD44-A7CC-FA472B5075E7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 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889E-2784-1A4F-AB3C-A4A4C44C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5ADB-72AE-3D4B-8701-1F074D5F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dirty="0"/>
              <a:t>Want to avoid variable size buckets</a:t>
            </a:r>
          </a:p>
          <a:p>
            <a:pPr lvl="1"/>
            <a:r>
              <a:rPr lang="en-US" dirty="0"/>
              <a:t>So can read in one lookup</a:t>
            </a:r>
          </a:p>
          <a:p>
            <a:pPr lvl="2"/>
            <a:r>
              <a:rPr lang="en-US" dirty="0"/>
              <a:t>Can make wider for some fixed number of slots</a:t>
            </a:r>
          </a:p>
          <a:p>
            <a:pPr lvl="1"/>
            <a:r>
              <a:rPr lang="en-US" dirty="0"/>
              <a:t>So can resolve in one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7C0B-6CC3-FB4B-8542-C1343F42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35046-9728-724D-83F6-0D9E05B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17D46-8DBA-EB4C-A966-8A60BB8F7169}"/>
              </a:ext>
            </a:extLst>
          </p:cNvPr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C9E4-F8BF-9D4E-A4C2-F185B3E416E4}"/>
              </a:ext>
            </a:extLst>
          </p:cNvPr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339407-6A09-7842-9E4C-0C08FBD33C1E}"/>
              </a:ext>
            </a:extLst>
          </p:cNvPr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34ED4C-584B-B24E-B990-472576A1522F}"/>
              </a:ext>
            </a:extLst>
          </p:cNvPr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4FE41F-C92C-D640-BDDC-7B6C85647AA8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74AA33-69C5-EA47-8B12-E9D8A4DAA46A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2EA5-FFD0-B041-9503-E027137A6079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3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31B-8F74-B041-91E3-6CF68E1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Size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850B-3A18-D74C-92DE-EF5D941B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Look at what the distribution looks like for number of entries</a:t>
            </a:r>
          </a:p>
          <a:p>
            <a:endParaRPr lang="en-US" dirty="0"/>
          </a:p>
          <a:p>
            <a:r>
              <a:rPr lang="en-US" dirty="0"/>
              <a:t>N – number of entries</a:t>
            </a:r>
          </a:p>
          <a:p>
            <a:r>
              <a:rPr lang="en-US" dirty="0"/>
              <a:t>C – HASH_CAPACITY</a:t>
            </a:r>
          </a:p>
          <a:p>
            <a:r>
              <a:rPr lang="en-US" dirty="0"/>
              <a:t>m – number of items in a slot</a:t>
            </a:r>
          </a:p>
          <a:p>
            <a:endParaRPr lang="en-US" dirty="0"/>
          </a:p>
          <a:p>
            <a:r>
              <a:rPr lang="en-US" dirty="0"/>
              <a:t>Compute distribution for each bucket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42AD-F5F9-CA45-97DA-B688BC9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01CA-7B02-2243-91ED-933ABC61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0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hash parameters to control distribution</a:t>
            </a:r>
          </a:p>
          <a:p>
            <a:r>
              <a:rPr lang="en-US" dirty="0"/>
              <a:t>Spend more memory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smaller buckets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less work finding things in buckets</a:t>
            </a:r>
          </a:p>
          <a:p>
            <a:pPr lvl="1"/>
            <a:r>
              <a:rPr lang="en-US" dirty="0">
                <a:sym typeface="Wingdings"/>
              </a:rPr>
              <a:t>Memory-Time tradeoff</a:t>
            </a:r>
          </a:p>
          <a:p>
            <a:r>
              <a:rPr lang="en-US" dirty="0">
                <a:sym typeface="Wingdings"/>
              </a:rPr>
              <a:t>Still have possibility of large buckets</a:t>
            </a:r>
          </a:p>
          <a:p>
            <a:pPr lvl="1"/>
            <a:r>
              <a:rPr lang="en-US" dirty="0">
                <a:sym typeface="Wingdings"/>
              </a:rPr>
              <a:t>…but probability is 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CA2-FE0E-8340-A156-174FCB57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24A-3157-FA43-B103-30F2723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mostly works</a:t>
            </a:r>
          </a:p>
          <a:p>
            <a:r>
              <a:rPr lang="en-US" dirty="0"/>
              <a:t>Engineer hash to hold most cases</a:t>
            </a:r>
          </a:p>
          <a:p>
            <a:pPr lvl="1"/>
            <a:r>
              <a:rPr lang="en-US" dirty="0"/>
              <a:t>Combination of </a:t>
            </a:r>
          </a:p>
          <a:p>
            <a:pPr lvl="2"/>
            <a:r>
              <a:rPr lang="en-US" dirty="0" err="1"/>
              <a:t>sparcity</a:t>
            </a:r>
            <a:r>
              <a:rPr lang="en-US" dirty="0"/>
              <a:t> (entries&gt;N)</a:t>
            </a:r>
          </a:p>
          <a:p>
            <a:pPr lvl="2"/>
            <a:r>
              <a:rPr lang="en-US" dirty="0"/>
              <a:t>Hold multiple entries per hash value</a:t>
            </a:r>
          </a:p>
          <a:p>
            <a:r>
              <a:rPr lang="en-US" dirty="0"/>
              <a:t>Few cases that overflow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Store in small fully associative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626D-2C3D-164B-90DB-8018E0AD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AF7B-D7EA-FC45-A927-E318DB3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Hash+Assoc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62B06-9A06-AF4B-AF81-19D6A780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13668"/>
            <a:ext cx="3505200" cy="50498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2ED-8C6D-204B-9A5E-B275FFA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566"/>
            <a:ext cx="7772400" cy="1143000"/>
          </a:xfrm>
        </p:spPr>
        <p:txBody>
          <a:bodyPr/>
          <a:lstStyle/>
          <a:p>
            <a:r>
              <a:rPr lang="en-US" dirty="0"/>
              <a:t>LZW 4K Chunk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D47E-0DA1-054F-900D-CBDFE7A7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21390"/>
            <a:ext cx="7772400" cy="4114800"/>
          </a:xfrm>
        </p:spPr>
        <p:txBody>
          <a:bodyPr/>
          <a:lstStyle/>
          <a:p>
            <a:r>
              <a:rPr lang="en-US" dirty="0"/>
              <a:t>72 entry assoc. match</a:t>
            </a:r>
          </a:p>
          <a:p>
            <a:pPr lvl="1"/>
            <a:r>
              <a:rPr lang="en-US" dirty="0">
                <a:solidFill>
                  <a:srgbClr val="BF00FA"/>
                </a:solidFill>
              </a:rPr>
              <a:t>needs 3 match BRAMs + 1 data BRAM</a:t>
            </a:r>
          </a:p>
          <a:p>
            <a:pPr lvl="1"/>
            <a:r>
              <a:rPr lang="en-US" dirty="0"/>
              <a:t>Associative match 20b key</a:t>
            </a:r>
          </a:p>
          <a:p>
            <a:pPr lvl="1"/>
            <a:r>
              <a:rPr lang="en-US" dirty="0"/>
              <a:t>72 entries  (72/4096=1.7% for 4096)</a:t>
            </a:r>
          </a:p>
          <a:p>
            <a:r>
              <a:rPr lang="en-US" dirty="0"/>
              <a:t>So, can hold ~1% conflicts in 4K hash</a:t>
            </a:r>
          </a:p>
          <a:p>
            <a:r>
              <a:rPr lang="en-US" dirty="0"/>
              <a:t>Hash N=4096, C=16384, m=2, store 2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3+: &lt;1% (see table 1024, 4096)</a:t>
            </a:r>
          </a:p>
          <a:p>
            <a:pPr lvl="1"/>
            <a:r>
              <a:rPr lang="en-US" dirty="0"/>
              <a:t>20b key+12b value=4B per entry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16384*2*4B=4*2*4 BRAMs</a:t>
            </a:r>
          </a:p>
          <a:p>
            <a:r>
              <a:rPr lang="en-US" dirty="0">
                <a:solidFill>
                  <a:schemeClr val="accent2"/>
                </a:solidFill>
              </a:rPr>
              <a:t>32</a:t>
            </a:r>
            <a:r>
              <a:rPr lang="en-US" dirty="0"/>
              <a:t>+</a:t>
            </a:r>
            <a:r>
              <a:rPr lang="en-US" dirty="0">
                <a:solidFill>
                  <a:srgbClr val="BF00FA"/>
                </a:solidFill>
              </a:rPr>
              <a:t>4</a:t>
            </a:r>
            <a:r>
              <a:rPr lang="en-US" dirty="0"/>
              <a:t>=36 BRAMs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7BB-09F0-E64A-86CB-C8297EA5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24A1-C3D6-0342-B248-6D0AE9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32DD4C-970A-5E46-9B67-CB548476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7841" y="152400"/>
            <a:ext cx="1687317" cy="24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6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279B-7B12-2147-8192-1E7AF7B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03F-D3D2-5E42-A40B-5290147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9740"/>
            <a:ext cx="8229600" cy="4114800"/>
          </a:xfrm>
        </p:spPr>
        <p:txBody>
          <a:bodyPr/>
          <a:lstStyle/>
          <a:p>
            <a:r>
              <a:rPr lang="en-US" dirty="0"/>
              <a:t>Previous example illustrative</a:t>
            </a:r>
          </a:p>
          <a:p>
            <a:pPr lvl="1"/>
            <a:r>
              <a:rPr lang="en-US" dirty="0"/>
              <a:t>Not necessarily optimal (explore parameters)</a:t>
            </a:r>
          </a:p>
          <a:p>
            <a:pPr lvl="2"/>
            <a:r>
              <a:rPr lang="en-US" dirty="0"/>
              <a:t>Expect not optimal</a:t>
            </a:r>
          </a:p>
          <a:p>
            <a:r>
              <a:rPr lang="en-US" dirty="0"/>
              <a:t>May be able to do better with multiple hashes</a:t>
            </a:r>
          </a:p>
          <a:p>
            <a:pPr lvl="1"/>
            <a:r>
              <a:rPr lang="en-US" dirty="0"/>
              <a:t>See Dhawan reading paper</a:t>
            </a:r>
          </a:p>
          <a:p>
            <a:pPr lvl="1"/>
            <a:r>
              <a:rPr lang="en-US" dirty="0"/>
              <a:t>May need to use that design in hybrid configuration with assoc. memory like previous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475-013B-B340-A5E3-440911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0C6B-4D86-FB48-8F0D-C25F19DD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Hash Tables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Hardware (FPGA) Hash Maps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Design-Space Exploration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Generic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Concrete (Part 4): 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       Fast Fourier Transform (FFT)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Time permitting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79D6-B563-7B44-A05D-59251D0A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25" y="152400"/>
            <a:ext cx="7772400" cy="762000"/>
          </a:xfrm>
        </p:spPr>
        <p:txBody>
          <a:bodyPr/>
          <a:lstStyle/>
          <a:p>
            <a:r>
              <a:rPr lang="en-US" dirty="0"/>
              <a:t>Allow Imperfect?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DE15-F799-D842-976C-FAEA0F737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25" y="685800"/>
            <a:ext cx="7772400" cy="5486400"/>
          </a:xfrm>
        </p:spPr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impact on compression if cannot store a few tree entries?</a:t>
            </a:r>
          </a:p>
          <a:p>
            <a:r>
              <a:rPr lang="en-US" dirty="0"/>
              <a:t>Some encodings will find shorter matches than optimal</a:t>
            </a:r>
          </a:p>
          <a:p>
            <a:r>
              <a:rPr lang="en-US" b="1" dirty="0"/>
              <a:t>Q:</a:t>
            </a:r>
            <a:r>
              <a:rPr lang="en-US" dirty="0"/>
              <a:t> Impact on compression rate as a function of conflict rate?</a:t>
            </a:r>
          </a:p>
          <a:p>
            <a:r>
              <a:rPr lang="en-US" dirty="0"/>
              <a:t>How compare to compression rate impact of chunk size?</a:t>
            </a:r>
          </a:p>
          <a:p>
            <a:pPr lvl="1"/>
            <a:r>
              <a:rPr lang="en-US" dirty="0"/>
              <a:t>Larger chunk with conflict rate vs. smaller chunk with smaller (or no) conflict rate</a:t>
            </a:r>
          </a:p>
          <a:p>
            <a:r>
              <a:rPr lang="en-US" dirty="0">
                <a:sym typeface="Wingdings" pitchFamily="2" charset="2"/>
              </a:rPr>
              <a:t> another tradeoff to explore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2A64-055F-4341-87F5-C2178CC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1801F-140F-744C-91ED-D8680FB5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6A17-87E2-E048-92BA-B9E07D64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E40B-16EF-334A-BC04-312DE83A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compute these lookup hashes for hardware fast</a:t>
            </a:r>
          </a:p>
          <a:p>
            <a:pPr lvl="1"/>
            <a:r>
              <a:rPr lang="en-US" dirty="0"/>
              <a:t>In a single cycle to keep II down for LZW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xor</a:t>
            </a:r>
            <a:r>
              <a:rPr lang="en-US" dirty="0"/>
              <a:t>-together a set of bits quickly in hardware</a:t>
            </a:r>
          </a:p>
          <a:p>
            <a:pPr lvl="2"/>
            <a:r>
              <a:rPr lang="en-US" dirty="0"/>
              <a:t>Any 6-bits for one output bit in a single 6-LUT</a:t>
            </a:r>
          </a:p>
          <a:p>
            <a:pPr lvl="2"/>
            <a:r>
              <a:rPr lang="en-US" dirty="0"/>
              <a:t>Means capacity must be power-of-2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195C-6C78-2D45-B460-62F5D6B6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62CB9-9239-374C-9764-470A4F1E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91387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565814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</a:t>
            </a:r>
            <a:br>
              <a:rPr lang="en-US" dirty="0"/>
            </a:br>
            <a:r>
              <a:rPr lang="en-US" dirty="0"/>
              <a:t>Design-Space Exploration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many choices for implementation</a:t>
            </a:r>
          </a:p>
          <a:p>
            <a:pPr lvl="1"/>
            <a:r>
              <a:rPr lang="en-US" dirty="0"/>
              <a:t>Alternatives to try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Mapping options</a:t>
            </a:r>
          </a:p>
          <a:p>
            <a:r>
              <a:rPr lang="en-US" dirty="0"/>
              <a:t>This is our freedom to impact implementation costs</a:t>
            </a:r>
          </a:p>
          <a:p>
            <a:pPr lvl="1"/>
            <a:r>
              <a:rPr lang="en-US" dirty="0"/>
              <a:t>Area, delay,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r>
              <a:rPr lang="en-US" dirty="0"/>
              <a:t>Ideally</a:t>
            </a:r>
          </a:p>
          <a:p>
            <a:pPr lvl="1"/>
            <a:r>
              <a:rPr lang="en-US" dirty="0"/>
              <a:t>Each choice orthogonal axis </a:t>
            </a:r>
            <a:br>
              <a:rPr lang="en-US" dirty="0"/>
            </a:br>
            <a:r>
              <a:rPr lang="en-US" dirty="0"/>
              <a:t>in high-dimensional space</a:t>
            </a:r>
          </a:p>
          <a:p>
            <a:pPr lvl="1"/>
            <a:r>
              <a:rPr lang="en-US" dirty="0"/>
              <a:t>Want to understand points in space</a:t>
            </a:r>
          </a:p>
          <a:p>
            <a:pPr lvl="1"/>
            <a:r>
              <a:rPr lang="en-US" dirty="0"/>
              <a:t>Find one that best meets constraints and goals</a:t>
            </a:r>
          </a:p>
          <a:p>
            <a:r>
              <a:rPr lang="en-US" dirty="0"/>
              <a:t>Practice</a:t>
            </a:r>
          </a:p>
          <a:p>
            <a:pPr lvl="1"/>
            <a:r>
              <a:rPr lang="en-US" dirty="0"/>
              <a:t>Seldom completely orthogonal</a:t>
            </a:r>
          </a:p>
          <a:p>
            <a:pPr lvl="1"/>
            <a:r>
              <a:rPr lang="en-US" dirty="0"/>
              <a:t>Requires cleverness to identify dimensions</a:t>
            </a:r>
          </a:p>
          <a:p>
            <a:pPr lvl="1"/>
            <a:r>
              <a:rPr lang="en-US" dirty="0"/>
              <a:t>Messy, cannot fully explore</a:t>
            </a:r>
          </a:p>
          <a:p>
            <a:pPr lvl="1"/>
            <a:r>
              <a:rPr lang="en-US" dirty="0"/>
              <a:t> But…can understand, prioritize, 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C80ED-7DEA-CF4B-ADA5-644ECAD6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48" y="609600"/>
            <a:ext cx="1828800" cy="23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choices (design-space axes) can we explore in mapping a task to an </a:t>
            </a:r>
            <a:r>
              <a:rPr lang="en-US" dirty="0" err="1">
                <a:solidFill>
                  <a:srgbClr val="FF6600"/>
                </a:solidFill>
              </a:rPr>
              <a:t>SoC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Hint: What showed up in homework so far?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0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Design-Space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r>
              <a:rPr lang="en-US" sz="2800" dirty="0"/>
              <a:t>Type of parallelism</a:t>
            </a:r>
          </a:p>
          <a:p>
            <a:r>
              <a:rPr lang="en-US" sz="2800" dirty="0"/>
              <a:t>How decompose / organize parallelism</a:t>
            </a:r>
          </a:p>
          <a:p>
            <a:r>
              <a:rPr lang="en-US" sz="2800" dirty="0"/>
              <a:t>Area-time points (level exploited)</a:t>
            </a:r>
          </a:p>
          <a:p>
            <a:r>
              <a:rPr lang="en-US" sz="2800" dirty="0"/>
              <a:t>What resources we provision for what parts of computation</a:t>
            </a:r>
          </a:p>
          <a:p>
            <a:r>
              <a:rPr lang="en-US" sz="2800" dirty="0"/>
              <a:t>Where to map tasks</a:t>
            </a:r>
          </a:p>
          <a:p>
            <a:r>
              <a:rPr lang="en-US" sz="2800" dirty="0"/>
              <a:t>How schedule/order computations</a:t>
            </a:r>
          </a:p>
          <a:p>
            <a:r>
              <a:rPr lang="en-US" sz="2800" dirty="0"/>
              <a:t>How synchronize tasks</a:t>
            </a:r>
          </a:p>
          <a:p>
            <a:r>
              <a:rPr lang="en-US" sz="2800" dirty="0"/>
              <a:t>How represent data</a:t>
            </a:r>
          </a:p>
          <a:p>
            <a:r>
              <a:rPr lang="en-US" sz="2800" dirty="0"/>
              <a:t>Where place data; how manage and move</a:t>
            </a:r>
          </a:p>
          <a:p>
            <a:r>
              <a:rPr lang="en-US" sz="2800" dirty="0"/>
              <a:t>What precision use in computations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834"/>
            <a:ext cx="7772400" cy="1143000"/>
          </a:xfrm>
        </p:spPr>
        <p:txBody>
          <a:bodyPr/>
          <a:lstStyle/>
          <a:p>
            <a:r>
              <a:rPr lang="en-US" dirty="0"/>
              <a:t>Generalize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114800"/>
          </a:xfrm>
        </p:spPr>
        <p:txBody>
          <a:bodyPr/>
          <a:lstStyle/>
          <a:p>
            <a:r>
              <a:rPr lang="en-US" dirty="0"/>
              <a:t>Encourage to think about parameters (axes) that capture continuum to explore</a:t>
            </a:r>
          </a:p>
          <a:p>
            <a:r>
              <a:rPr lang="en-US" dirty="0"/>
              <a:t>Start from an idea</a:t>
            </a:r>
          </a:p>
          <a:p>
            <a:pPr lvl="1"/>
            <a:r>
              <a:rPr lang="en-US" sz="2400" dirty="0"/>
              <a:t>Maybe can compute with 8b values</a:t>
            </a:r>
          </a:p>
          <a:p>
            <a:pPr lvl="1"/>
            <a:r>
              <a:rPr lang="en-US" sz="2400" dirty="0"/>
              <a:t>Maybe can put matrix-</a:t>
            </a:r>
            <a:r>
              <a:rPr lang="en-US" sz="2400" dirty="0" err="1"/>
              <a:t>mpy</a:t>
            </a:r>
            <a:r>
              <a:rPr lang="en-US" sz="2400" dirty="0"/>
              <a:t> computation on FPGA fabric</a:t>
            </a:r>
          </a:p>
          <a:p>
            <a:pPr lvl="1"/>
            <a:r>
              <a:rPr lang="en-US" sz="2400" dirty="0"/>
              <a:t>Maybe 1 hash + 1 fully assoc.</a:t>
            </a:r>
          </a:p>
          <a:p>
            <a:pPr lvl="1"/>
            <a:r>
              <a:rPr lang="en-US" sz="2400" dirty="0"/>
              <a:t>Move data in 1KB chunks</a:t>
            </a:r>
          </a:p>
          <a:p>
            <a:r>
              <a:rPr lang="en-US" dirty="0"/>
              <a:t>Identify general knob</a:t>
            </a:r>
          </a:p>
          <a:p>
            <a:pPr lvl="1"/>
            <a:r>
              <a:rPr lang="en-US" sz="2400" dirty="0"/>
              <a:t>Tune intermediate bits for computation</a:t>
            </a:r>
          </a:p>
          <a:p>
            <a:pPr lvl="1"/>
            <a:r>
              <a:rPr lang="en-US" sz="2400" dirty="0"/>
              <a:t>How much of computation go on FPGA fabric</a:t>
            </a:r>
          </a:p>
          <a:p>
            <a:pPr lvl="1"/>
            <a:r>
              <a:rPr lang="en-US" sz="2400" dirty="0"/>
              <a:t>How many hash/</a:t>
            </a:r>
            <a:r>
              <a:rPr lang="en-US" sz="2400" dirty="0" err="1"/>
              <a:t>assoc</a:t>
            </a:r>
            <a:r>
              <a:rPr lang="en-US" sz="2400" dirty="0"/>
              <a:t> levels?</a:t>
            </a:r>
          </a:p>
          <a:p>
            <a:pPr lvl="1"/>
            <a:r>
              <a:rPr lang="en-US" sz="2400" dirty="0"/>
              <a:t>What is optimal data transfer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Optima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5334000"/>
            <a:ext cx="3810000" cy="762000"/>
          </a:xfrm>
        </p:spPr>
        <p:txBody>
          <a:bodyPr/>
          <a:lstStyle/>
          <a:p>
            <a:r>
              <a:rPr lang="en-US" dirty="0" err="1"/>
              <a:t>Kapre</a:t>
            </a:r>
            <a:r>
              <a:rPr lang="en-US" dirty="0"/>
              <a:t>, FPL 2009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5334000"/>
            <a:ext cx="3810000" cy="762000"/>
          </a:xfrm>
        </p:spPr>
        <p:txBody>
          <a:bodyPr/>
          <a:lstStyle/>
          <a:p>
            <a:r>
              <a:rPr lang="en-US" dirty="0" err="1"/>
              <a:t>Kadric</a:t>
            </a:r>
            <a:r>
              <a:rPr lang="en-US" dirty="0"/>
              <a:t>, TRETS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4167068" cy="3251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91" y="1981200"/>
            <a:ext cx="42231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Hash tables are useful tools</a:t>
            </a:r>
          </a:p>
          <a:p>
            <a:r>
              <a:rPr lang="en-US" dirty="0"/>
              <a:t>The universe of possible implementations (design space) is large</a:t>
            </a:r>
          </a:p>
          <a:p>
            <a:pPr lvl="1"/>
            <a:r>
              <a:rPr lang="en-US" dirty="0"/>
              <a:t>Many dimensions to explore</a:t>
            </a:r>
          </a:p>
          <a:p>
            <a:r>
              <a:rPr lang="en-US" dirty="0"/>
              <a:t>Formulate carefully</a:t>
            </a:r>
          </a:p>
          <a:p>
            <a:r>
              <a:rPr lang="en-US" dirty="0"/>
              <a:t>Approach systematically</a:t>
            </a:r>
          </a:p>
          <a:p>
            <a:r>
              <a:rPr lang="en-US" dirty="0"/>
              <a:t>Use modeling along the way for guidance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Think systematically about how might map the application</a:t>
            </a:r>
          </a:p>
          <a:p>
            <a:r>
              <a:rPr lang="en-US" dirty="0"/>
              <a:t>Avoid overlooking options</a:t>
            </a:r>
          </a:p>
          <a:p>
            <a:r>
              <a:rPr lang="en-US" dirty="0"/>
              <a:t>Understand tradeoffs</a:t>
            </a:r>
          </a:p>
          <a:p>
            <a:endParaRPr lang="en-US" dirty="0"/>
          </a:p>
          <a:p>
            <a:r>
              <a:rPr lang="en-US" dirty="0"/>
              <a:t>The larger the design space </a:t>
            </a:r>
            <a:endParaRPr lang="en-US" dirty="0">
              <a:sym typeface="Wingdings"/>
            </a:endParaRPr>
          </a:p>
          <a:p>
            <a:pPr lvl="1">
              <a:buFont typeface="Wingdings" charset="2"/>
              <a:buChar char="à"/>
            </a:pPr>
            <a:r>
              <a:rPr lang="en-US" dirty="0">
                <a:sym typeface="Wingdings"/>
              </a:rPr>
              <a:t>more opportunities to find good solutions</a:t>
            </a:r>
          </a:p>
          <a:p>
            <a:pPr lvl="2">
              <a:buNone/>
            </a:pPr>
            <a:r>
              <a:rPr lang="en-US" dirty="0">
                <a:sym typeface="Wingdings"/>
              </a:rPr>
              <a:t>    Reduce bottlenecks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Elaborate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/>
              <a:t>Refine design space as you go</a:t>
            </a:r>
          </a:p>
          <a:p>
            <a:r>
              <a:rPr lang="en-US" dirty="0"/>
              <a:t>Ideally identify up front</a:t>
            </a:r>
          </a:p>
          <a:p>
            <a:r>
              <a:rPr lang="en-US" dirty="0"/>
              <a:t>Practice bottlenecks and challenges </a:t>
            </a:r>
          </a:p>
          <a:p>
            <a:pPr lvl="1"/>
            <a:r>
              <a:rPr lang="en-US" dirty="0"/>
              <a:t>will suggest new options / dimensions</a:t>
            </a:r>
          </a:p>
          <a:p>
            <a:pPr lvl="2"/>
            <a:r>
              <a:rPr lang="en-US" dirty="0"/>
              <a:t>If not initially expect memory bandwidth to be a bottleneck…</a:t>
            </a:r>
          </a:p>
          <a:p>
            <a:r>
              <a:rPr lang="en-US" dirty="0"/>
              <a:t>Some options only make sense in particular sub-spaces</a:t>
            </a:r>
          </a:p>
          <a:p>
            <a:pPr lvl="1"/>
            <a:r>
              <a:rPr lang="en-US" dirty="0" err="1"/>
              <a:t>Bitwidth</a:t>
            </a:r>
            <a:r>
              <a:rPr lang="en-US" dirty="0"/>
              <a:t> optimization not a big issue on the 64b processor</a:t>
            </a:r>
          </a:p>
          <a:p>
            <a:pPr lvl="2"/>
            <a:r>
              <a:rPr lang="en-US" dirty="0"/>
              <a:t>More interesting on vector, FPGA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-73350"/>
            <a:ext cx="7772400" cy="1143000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914400"/>
            <a:ext cx="7772400" cy="5486400"/>
          </a:xfrm>
        </p:spPr>
        <p:txBody>
          <a:bodyPr/>
          <a:lstStyle/>
          <a:p>
            <a:r>
              <a:rPr lang="en-US" dirty="0"/>
              <a:t>Sometimes tools will directly help you explore design space</a:t>
            </a:r>
          </a:p>
          <a:p>
            <a:pPr lvl="1"/>
            <a:r>
              <a:rPr lang="en-US" dirty="0"/>
              <a:t>Sometimes do it for you</a:t>
            </a:r>
          </a:p>
          <a:p>
            <a:pPr lvl="2"/>
            <a:r>
              <a:rPr lang="en-US" dirty="0" err="1"/>
              <a:t>Mimimize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In your hands, make easy</a:t>
            </a:r>
          </a:p>
          <a:p>
            <a:pPr lvl="2"/>
            <a:r>
              <a:rPr lang="en-US" sz="2000" dirty="0"/>
              <a:t>Unrolling, pipelining, II</a:t>
            </a:r>
          </a:p>
          <a:p>
            <a:pPr lvl="2"/>
            <a:r>
              <a:rPr lang="en-US" sz="2000" dirty="0"/>
              <a:t>Array packing and partitioning</a:t>
            </a:r>
          </a:p>
          <a:p>
            <a:pPr lvl="2"/>
            <a:r>
              <a:rPr lang="en-US" sz="2000" dirty="0"/>
              <a:t>Some choices for data movement</a:t>
            </a:r>
          </a:p>
          <a:p>
            <a:pPr lvl="2"/>
            <a:r>
              <a:rPr lang="en-US" sz="2000" dirty="0"/>
              <a:t>DMA pipelining and transfer sizes</a:t>
            </a:r>
          </a:p>
          <a:p>
            <a:pPr lvl="2"/>
            <a:r>
              <a:rPr lang="en-US" sz="2000" dirty="0"/>
              <a:t>Some loop transforms</a:t>
            </a:r>
          </a:p>
          <a:p>
            <a:pPr lvl="2"/>
            <a:r>
              <a:rPr lang="en-US" sz="2000" dirty="0"/>
              <a:t>Granularity to place on FPGA</a:t>
            </a:r>
          </a:p>
          <a:p>
            <a:pPr lvl="2"/>
            <a:r>
              <a:rPr lang="en-US" sz="2000" dirty="0" err="1"/>
              <a:t>ap_fixed</a:t>
            </a:r>
            <a:endParaRPr lang="en-US" sz="2000" dirty="0"/>
          </a:p>
          <a:p>
            <a:pPr lvl="2"/>
            <a:r>
              <a:rPr lang="en-US" sz="2000" dirty="0"/>
              <a:t>Number of data parallel accelerators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-73350"/>
            <a:ext cx="7772400" cy="1143000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219200"/>
            <a:ext cx="7772400" cy="4953000"/>
          </a:xfrm>
        </p:spPr>
        <p:txBody>
          <a:bodyPr/>
          <a:lstStyle/>
          <a:p>
            <a:r>
              <a:rPr lang="en-US" dirty="0"/>
              <a:t>Often tools will not help you with design space options</a:t>
            </a:r>
          </a:p>
          <a:p>
            <a:pPr lvl="1"/>
            <a:r>
              <a:rPr lang="en-US" sz="2400" dirty="0"/>
              <a:t>Need to reshape functions and loops</a:t>
            </a:r>
          </a:p>
          <a:p>
            <a:pPr lvl="1"/>
            <a:r>
              <a:rPr lang="en-US" sz="2400" dirty="0"/>
              <a:t>Line buffers</a:t>
            </a:r>
          </a:p>
          <a:p>
            <a:pPr lvl="1"/>
            <a:r>
              <a:rPr lang="en-US" sz="2400" dirty="0"/>
              <a:t>Data representations and sizes</a:t>
            </a:r>
          </a:p>
          <a:p>
            <a:pPr lvl="1"/>
            <a:r>
              <a:rPr lang="en-US" sz="2400" dirty="0"/>
              <a:t>C-slow sharing</a:t>
            </a:r>
          </a:p>
          <a:p>
            <a:pPr lvl="1"/>
            <a:r>
              <a:rPr lang="en-US" sz="2400" dirty="0"/>
              <a:t>Communications overlap</a:t>
            </a:r>
          </a:p>
          <a:p>
            <a:pPr lvl="1"/>
            <a:r>
              <a:rPr lang="en-US" sz="2400" dirty="0"/>
              <a:t>Picking hash function parameters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9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2CA6-F429-A840-84EB-F1D7467B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C13A-47F7-094F-A416-FC975DC7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write your code with parameters (#define) that can easily change to explore continuum?</a:t>
            </a:r>
          </a:p>
          <a:p>
            <a:pPr lvl="1"/>
            <a:r>
              <a:rPr lang="en-US" dirty="0"/>
              <a:t>Unroll factor?</a:t>
            </a:r>
          </a:p>
          <a:p>
            <a:pPr lvl="1"/>
            <a:r>
              <a:rPr lang="en-US" dirty="0"/>
              <a:t>Number of parallel tasks? </a:t>
            </a:r>
          </a:p>
          <a:p>
            <a:pPr lvl="1"/>
            <a:r>
              <a:rPr lang="en-US" dirty="0"/>
              <a:t>Size of data to move?</a:t>
            </a:r>
          </a:p>
          <a:p>
            <a:r>
              <a:rPr lang="en-US" dirty="0"/>
              <a:t>Want to make it easy to explore different points in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A005-B828-3245-BABF-9D73AAB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F0DF4-AF2B-464D-A416-59F27DB0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</a:t>
            </a:r>
            <a:br>
              <a:rPr lang="en-US" dirty="0"/>
            </a:br>
            <a:r>
              <a:rPr lang="en-US" dirty="0"/>
              <a:t>Design-Space Exploration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6CC86-01D0-9F43-A863-533163EDC2DE}"/>
              </a:ext>
            </a:extLst>
          </p:cNvPr>
          <p:cNvSpPr txBox="1"/>
          <p:nvPr/>
        </p:nvSpPr>
        <p:spPr>
          <a:xfrm>
            <a:off x="3505200" y="5436789"/>
            <a:ext cx="179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38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Sound Waves</a:t>
            </a:r>
          </a:p>
        </p:txBody>
      </p:sp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86600" y="1295400"/>
            <a:ext cx="13223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Hz = 1/s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2025" y="1828800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</p:spTree>
    <p:extLst>
      <p:ext uri="{BB962C8B-B14F-4D97-AF65-F5344CB8AC3E}">
        <p14:creationId xmlns:p14="http://schemas.microsoft.com/office/powerpoint/2010/main" val="33775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E6D79-C3CE-0F45-84B2-35126A96920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Discrete Sampling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Represent as time sequence</a:t>
            </a:r>
          </a:p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Discretely sample in time</a:t>
            </a:r>
          </a:p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What we can do directly with an Analog-to-Digital (A2D) converter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</p:spTree>
    <p:extLst>
      <p:ext uri="{BB962C8B-B14F-4D97-AF65-F5344CB8AC3E}">
        <p14:creationId xmlns:p14="http://schemas.microsoft.com/office/powerpoint/2010/main" val="13314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example…have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1460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2361" y="590577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0" y="2639516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9516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BC22B3-FB3C-2A49-97A9-40C72C29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</p:spTree>
    <p:extLst>
      <p:ext uri="{BB962C8B-B14F-4D97-AF65-F5344CB8AC3E}">
        <p14:creationId xmlns:p14="http://schemas.microsoft.com/office/powerpoint/2010/main" val="40395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4267200" cy="2514600"/>
          </a:xfrm>
        </p:spPr>
        <p:txBody>
          <a:bodyPr>
            <a:normAutofit/>
          </a:bodyPr>
          <a:lstStyle/>
          <a:p>
            <a:r>
              <a:rPr lang="en-US" dirty="0"/>
              <a:t>Can represent sound wave as linear sum of frequencies</a:t>
            </a: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0680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D207-1E5A-8440-B710-08CEADB8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728195"/>
      </p:ext>
    </p:extLst>
  </p:cSld>
  <p:clrMapOvr>
    <a:masterClrMapping/>
  </p:clrMapOvr>
  <p:transition advTm="16360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  <a:br>
              <a:rPr lang="en-US" dirty="0"/>
            </a:br>
            <a:r>
              <a:rPr lang="en-US" dirty="0"/>
              <a:t>Story so far….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22842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432889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Time vs.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ADC51-34C3-1747-B2BF-37D12FE7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</p:spTree>
    <p:extLst>
      <p:ext uri="{BB962C8B-B14F-4D97-AF65-F5344CB8AC3E}">
        <p14:creationId xmlns:p14="http://schemas.microsoft.com/office/powerpoint/2010/main" val="1465580983"/>
      </p:ext>
    </p:extLst>
  </p:cSld>
  <p:clrMapOvr>
    <a:masterClrMapping/>
  </p:clrMapOvr>
  <p:transition advTm="4994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901" y="4011221"/>
            <a:ext cx="4495800" cy="24384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 err="1"/>
              <a:t>nx</a:t>
            </a:r>
            <a:r>
              <a:rPr lang="en-US" dirty="0"/>
              <a:t>) and sin(</a:t>
            </a:r>
            <a:r>
              <a:rPr lang="en-US" dirty="0" err="1"/>
              <a:t>nx</a:t>
            </a:r>
            <a:r>
              <a:rPr lang="en-US" dirty="0"/>
              <a:t>) functions form an orthogonal basis: they allow us to represent any periodic signal by taking a linear combination of the basis components without interfering with one another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5" y="38989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6" y="1153438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61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F6788-A77B-3149-A779-93FB508C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</p:spTree>
    <p:extLst>
      <p:ext uri="{BB962C8B-B14F-4D97-AF65-F5344CB8AC3E}">
        <p14:creationId xmlns:p14="http://schemas.microsoft.com/office/powerpoint/2010/main" val="1463151378"/>
      </p:ext>
    </p:extLst>
  </p:cSld>
  <p:clrMapOvr>
    <a:masterClrMapping/>
  </p:clrMapOvr>
  <p:transition advTm="417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Identify spectral components (frequencies)</a:t>
            </a:r>
          </a:p>
          <a:p>
            <a:r>
              <a:rPr lang="en-US" dirty="0"/>
              <a:t>Convert between Time-domain to Frequency-domain</a:t>
            </a:r>
          </a:p>
          <a:p>
            <a:pPr lvl="1"/>
            <a:r>
              <a:rPr lang="en-US" dirty="0"/>
              <a:t>E.g. tones from data samples</a:t>
            </a:r>
          </a:p>
          <a:p>
            <a:pPr lvl="1"/>
            <a:r>
              <a:rPr lang="en-US" dirty="0"/>
              <a:t>Central to audio coding – e.g. MP3 audio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as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Fourier Transform is essentially performing a dot product with a frequency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much like a sine wave of freq.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4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Fast</a:t>
            </a:r>
            <a:r>
              <a:rPr lang="en-US" dirty="0"/>
              <a:t>-Fourier Transform (FFT)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way to compute FT</a:t>
            </a:r>
          </a:p>
          <a:p>
            <a:r>
              <a:rPr lang="en-US" dirty="0"/>
              <a:t>O(N*</a:t>
            </a:r>
            <a:r>
              <a:rPr lang="en-US" dirty="0" err="1"/>
              <a:t>log(N</a:t>
            </a:r>
            <a:r>
              <a:rPr lang="en-US" dirty="0"/>
              <a:t>)) computation</a:t>
            </a:r>
          </a:p>
          <a:p>
            <a:r>
              <a:rPr lang="en-US" dirty="0"/>
              <a:t>Contrast N</a:t>
            </a:r>
            <a:r>
              <a:rPr lang="en-US" baseline="30000" dirty="0"/>
              <a:t>2</a:t>
            </a:r>
            <a:r>
              <a:rPr lang="en-US" dirty="0"/>
              <a:t> for direct computation</a:t>
            </a:r>
          </a:p>
          <a:p>
            <a:pPr lvl="1"/>
            <a:r>
              <a:rPr lang="en-US" dirty="0"/>
              <a:t>N dot products</a:t>
            </a:r>
          </a:p>
          <a:p>
            <a:pPr lvl="2"/>
            <a:r>
              <a:rPr lang="en-US" dirty="0"/>
              <a:t>Each dot product has N points (multiply-adds)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Large space of </a:t>
            </a:r>
            <a:r>
              <a:rPr lang="en-US" dirty="0" err="1"/>
              <a:t>FFTs</a:t>
            </a:r>
            <a:endParaRPr lang="en-US" dirty="0"/>
          </a:p>
          <a:p>
            <a:r>
              <a:rPr lang="en-US" dirty="0"/>
              <a:t>Radix-2 FFT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208" y="2365251"/>
            <a:ext cx="3270882" cy="2019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BB03E-52B9-4D45-8E90-42BD5E78E76F}"/>
              </a:ext>
            </a:extLst>
          </p:cNvPr>
          <p:cNvSpPr txBox="1"/>
          <p:nvPr/>
        </p:nvSpPr>
        <p:spPr>
          <a:xfrm>
            <a:off x="232039" y="289113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68A0-DC62-334C-B720-EE45A3CB5703}"/>
              </a:ext>
            </a:extLst>
          </p:cNvPr>
          <p:cNvSpPr txBox="1"/>
          <p:nvPr/>
        </p:nvSpPr>
        <p:spPr>
          <a:xfrm>
            <a:off x="232039" y="317518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B36B3-0FDE-E24C-9A0B-3F5A80257732}"/>
              </a:ext>
            </a:extLst>
          </p:cNvPr>
          <p:cNvSpPr txBox="1"/>
          <p:nvPr/>
        </p:nvSpPr>
        <p:spPr>
          <a:xfrm>
            <a:off x="232039" y="585637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62002-8796-624A-8669-FCD8E4369B4F}"/>
              </a:ext>
            </a:extLst>
          </p:cNvPr>
          <p:cNvSpPr txBox="1"/>
          <p:nvPr/>
        </p:nvSpPr>
        <p:spPr>
          <a:xfrm>
            <a:off x="232039" y="853756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X[15]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CC10A-6D63-DC4F-B94F-F33C2E7FA6C2}"/>
              </a:ext>
            </a:extLst>
          </p:cNvPr>
          <p:cNvSpPr txBox="1"/>
          <p:nvPr/>
        </p:nvSpPr>
        <p:spPr>
          <a:xfrm>
            <a:off x="4343400" y="585637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Y[15]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DA467-2F15-6B40-8596-C733D8B2B28F}"/>
              </a:ext>
            </a:extLst>
          </p:cNvPr>
          <p:cNvSpPr txBox="1"/>
          <p:nvPr/>
        </p:nvSpPr>
        <p:spPr>
          <a:xfrm>
            <a:off x="4293618" y="293758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Y[0]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1F6A4-339F-C244-8666-8060F46EEC8B}"/>
              </a:ext>
            </a:extLst>
          </p:cNvPr>
          <p:cNvSpPr txBox="1"/>
          <p:nvPr/>
        </p:nvSpPr>
        <p:spPr>
          <a:xfrm>
            <a:off x="5633817" y="4509156"/>
            <a:ext cx="3210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– constant that </a:t>
            </a:r>
          </a:p>
          <a:p>
            <a:r>
              <a:rPr lang="en-US" dirty="0"/>
              <a:t>Differs for each instance</a:t>
            </a:r>
          </a:p>
          <a:p>
            <a:r>
              <a:rPr lang="en-US" dirty="0"/>
              <a:t>-- ``twiddle’’ factor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25D7BA-A646-8F4A-B631-8244EA06A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324" y="5745607"/>
            <a:ext cx="3281413" cy="11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9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FFT 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Y0=X0+W(stage,butterfly)*X1</a:t>
            </a:r>
          </a:p>
          <a:p>
            <a:r>
              <a:rPr lang="en-US" dirty="0"/>
              <a:t>Y1=X0-W(stage,butterfly)*X1</a:t>
            </a:r>
          </a:p>
          <a:p>
            <a:r>
              <a:rPr lang="en-US" dirty="0"/>
              <a:t>Common sub expression, compute once: </a:t>
            </a:r>
            <a:r>
              <a:rPr lang="en-US" dirty="0" err="1"/>
              <a:t>W(stage,butterfly</a:t>
            </a:r>
            <a:r>
              <a:rPr lang="en-US" dirty="0"/>
              <a:t>)*X1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3270882" cy="2019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7244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7244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8353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parallelism options exist?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Single FFT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Sequence of </a:t>
            </a:r>
            <a:r>
              <a:rPr lang="en-US" dirty="0" err="1">
                <a:solidFill>
                  <a:srgbClr val="FF6600"/>
                </a:solidFill>
              </a:rPr>
              <a:t>FFTs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1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FFT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/>
              <a:t>Spatial</a:t>
            </a:r>
          </a:p>
          <a:p>
            <a:r>
              <a:rPr lang="en-US" dirty="0"/>
              <a:t>Pipeline</a:t>
            </a:r>
          </a:p>
          <a:p>
            <a:r>
              <a:rPr lang="en-US" dirty="0"/>
              <a:t>Streaming</a:t>
            </a:r>
          </a:p>
          <a:p>
            <a:r>
              <a:rPr lang="en-US" dirty="0"/>
              <a:t>By column</a:t>
            </a:r>
          </a:p>
          <a:p>
            <a:pPr lvl="1"/>
            <a:r>
              <a:rPr lang="en-US" dirty="0"/>
              <a:t>Choose how many Butterflies to serialize on a PE</a:t>
            </a:r>
          </a:p>
          <a:p>
            <a:r>
              <a:rPr lang="en-US" dirty="0"/>
              <a:t>By </a:t>
            </a:r>
            <a:r>
              <a:rPr lang="en-US" dirty="0" err="1"/>
              <a:t>subgraph</a:t>
            </a:r>
            <a:endParaRPr lang="en-US" dirty="0"/>
          </a:p>
          <a:p>
            <a:r>
              <a:rPr lang="en-US" dirty="0"/>
              <a:t>Pipeline </a:t>
            </a:r>
            <a:r>
              <a:rPr lang="en-US" dirty="0" err="1"/>
              <a:t>subgraphs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29" y="1295400"/>
            <a:ext cx="4327871" cy="28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3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51800" cy="86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0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697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" y="1463697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large of a spatial FFT can implement with 360 multipliers?</a:t>
            </a:r>
          </a:p>
          <a:p>
            <a:pPr lvl="1"/>
            <a:r>
              <a:rPr lang="en-US" dirty="0"/>
              <a:t>1 multiply per butterfly</a:t>
            </a:r>
          </a:p>
          <a:p>
            <a:pPr lvl="1"/>
            <a:r>
              <a:rPr lang="en-US" dirty="0"/>
              <a:t>(N/2) log</a:t>
            </a:r>
            <a:r>
              <a:rPr lang="en-US" baseline="-25000" dirty="0"/>
              <a:t>2</a:t>
            </a:r>
            <a:r>
              <a:rPr lang="en-US" dirty="0"/>
              <a:t>(N) butterflies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48" y="3711893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4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Bit Serial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en-US" dirty="0"/>
              <a:t>Could compute the add/multiply bit serially</a:t>
            </a:r>
          </a:p>
          <a:p>
            <a:pPr lvl="1"/>
            <a:r>
              <a:rPr lang="en-US" dirty="0"/>
              <a:t>One full adder per adder</a:t>
            </a:r>
          </a:p>
          <a:p>
            <a:pPr lvl="1"/>
            <a:r>
              <a:rPr lang="en-US" dirty="0"/>
              <a:t>W full adders per multiply</a:t>
            </a:r>
          </a:p>
          <a:p>
            <a:pPr lvl="1"/>
            <a:r>
              <a:rPr lang="en-US" dirty="0"/>
              <a:t>W=16, maybe 20—30 LUTs</a:t>
            </a:r>
          </a:p>
          <a:p>
            <a:pPr lvl="1"/>
            <a:r>
              <a:rPr lang="en-US" dirty="0"/>
              <a:t>70,000 LUTs </a:t>
            </a:r>
          </a:p>
          <a:p>
            <a:pPr lvl="2"/>
            <a:r>
              <a:rPr lang="en-US" dirty="0">
                <a:sym typeface="Wingdings"/>
              </a:rPr>
              <a:t>~= 70,000/30 ~= 2330 butterflies</a:t>
            </a:r>
          </a:p>
          <a:p>
            <a:pPr lvl="3"/>
            <a:r>
              <a:rPr lang="en-US" dirty="0">
                <a:sym typeface="Wingdings"/>
              </a:rPr>
              <a:t>512-point FFT has 2304 butterflies</a:t>
            </a:r>
          </a:p>
          <a:p>
            <a:r>
              <a:rPr lang="en-US" dirty="0">
                <a:sym typeface="Wingdings"/>
              </a:rPr>
              <a:t>Another dimension to design space:</a:t>
            </a:r>
          </a:p>
          <a:p>
            <a:pPr lvl="1"/>
            <a:r>
              <a:rPr lang="en-US" dirty="0">
                <a:sym typeface="Wingdings"/>
              </a:rPr>
              <a:t>How much serialize word-wide operators</a:t>
            </a:r>
          </a:p>
          <a:p>
            <a:pPr lvl="1"/>
            <a:r>
              <a:rPr lang="en-US" dirty="0">
                <a:sym typeface="Wingdings"/>
              </a:rPr>
              <a:t>Use LUTs vs. DSPs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common subgraphs exist in the FFT?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270882" cy="20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7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Subgraphs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985000" cy="45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0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0799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map butterfly operations to processors?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Implications for communications?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426" y="3702314"/>
            <a:ext cx="4470400" cy="291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8BF12-E479-B542-B407-D5BCD119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2118"/>
            <a:ext cx="4470400" cy="29172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8BCC3E-BDB4-7745-8584-380E145B9C96}"/>
              </a:ext>
            </a:extLst>
          </p:cNvPr>
          <p:cNvSpPr/>
          <p:nvPr/>
        </p:nvSpPr>
        <p:spPr bwMode="auto">
          <a:xfrm>
            <a:off x="4671455" y="5083718"/>
            <a:ext cx="2872343" cy="139328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A390-75FF-2947-A441-844CC6674E40}"/>
              </a:ext>
            </a:extLst>
          </p:cNvPr>
          <p:cNvSpPr/>
          <p:nvPr/>
        </p:nvSpPr>
        <p:spPr bwMode="auto">
          <a:xfrm>
            <a:off x="4651662" y="3695473"/>
            <a:ext cx="2892137" cy="13932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24B611-841B-5448-BCEF-8512476593FF}"/>
              </a:ext>
            </a:extLst>
          </p:cNvPr>
          <p:cNvGrpSpPr/>
          <p:nvPr/>
        </p:nvGrpSpPr>
        <p:grpSpPr>
          <a:xfrm>
            <a:off x="800100" y="3764477"/>
            <a:ext cx="495300" cy="2679456"/>
            <a:chOff x="800100" y="3764477"/>
            <a:chExt cx="495300" cy="26794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BB50F3-0B23-3141-85DD-186D80F2504F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7C3241-987B-9D42-9F27-8BA27BEB7B9B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72733B-9607-B744-83CB-0DCFA720DA0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CADB02-9A63-E741-A3DE-5620AB5C30AD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CF2A82A-D061-194E-B530-32D49406D27C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AAC28D-8F2F-D34B-89C9-58FA7E1C4AF4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4E254C-8B69-3348-8742-F63231F0C899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56AB2C-25F6-A848-986E-2BE7935EBBA5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9FF588C-8B1E-464A-A457-7AA60FA4E960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F75378-5A7F-6B45-BA9F-A8F289B78150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EF57E78-FDAA-794F-98B8-04AB05864B95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45DFAC-715F-3A45-ACE9-255A19BD6BE6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7003AF-0480-384E-8762-062DD5C6CDB8}"/>
              </a:ext>
            </a:extLst>
          </p:cNvPr>
          <p:cNvGrpSpPr/>
          <p:nvPr/>
        </p:nvGrpSpPr>
        <p:grpSpPr>
          <a:xfrm>
            <a:off x="1543050" y="3779609"/>
            <a:ext cx="495300" cy="622059"/>
            <a:chOff x="800100" y="3764477"/>
            <a:chExt cx="495300" cy="6220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DBF3368-97D5-AE4E-ADCE-81B056E44559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9B2BA8-AFC9-DF49-911C-BBA45DFA9AD8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92A78D-E043-1347-BFCF-56609A11CCD5}"/>
              </a:ext>
            </a:extLst>
          </p:cNvPr>
          <p:cNvGrpSpPr/>
          <p:nvPr/>
        </p:nvGrpSpPr>
        <p:grpSpPr>
          <a:xfrm>
            <a:off x="1565563" y="4456914"/>
            <a:ext cx="495300" cy="622059"/>
            <a:chOff x="800100" y="3764477"/>
            <a:chExt cx="495300" cy="6220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3EB439-9393-3B4F-8A8C-91FF614BFB1C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FB1A3A-2803-5844-9D52-BAC1F403B794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898CA0-C8BC-A14D-AFB5-96CB15CD04AF}"/>
              </a:ext>
            </a:extLst>
          </p:cNvPr>
          <p:cNvGrpSpPr/>
          <p:nvPr/>
        </p:nvGrpSpPr>
        <p:grpSpPr>
          <a:xfrm>
            <a:off x="1588076" y="5134219"/>
            <a:ext cx="495300" cy="622059"/>
            <a:chOff x="800100" y="3764477"/>
            <a:chExt cx="495300" cy="6220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EF010B-0047-6842-94D6-C4F598FC7126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920A33-D9DC-B247-8C84-408C5CA17218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B35B9E-2D69-AB4D-8151-FDB2E887DD50}"/>
              </a:ext>
            </a:extLst>
          </p:cNvPr>
          <p:cNvGrpSpPr/>
          <p:nvPr/>
        </p:nvGrpSpPr>
        <p:grpSpPr>
          <a:xfrm>
            <a:off x="1610589" y="5811524"/>
            <a:ext cx="495300" cy="622059"/>
            <a:chOff x="800100" y="3764477"/>
            <a:chExt cx="495300" cy="62205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FA7049-CC75-4B48-A32C-89C9E88091A3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211C94-7E06-A449-A057-9DDD97B11271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09B6D8-716E-FF46-8D99-6CCB1EE5315C}"/>
              </a:ext>
            </a:extLst>
          </p:cNvPr>
          <p:cNvGrpSpPr/>
          <p:nvPr/>
        </p:nvGrpSpPr>
        <p:grpSpPr>
          <a:xfrm>
            <a:off x="2401948" y="3739245"/>
            <a:ext cx="495300" cy="2679456"/>
            <a:chOff x="800100" y="3764477"/>
            <a:chExt cx="495300" cy="267945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4832EC1-8E94-4B46-8122-38852D185BD0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EDDC1E-CB84-6D4B-8C63-53F593EBBBB1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2BD5FB-DCF8-DC4F-B8CF-9F43D70DD1E7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6DB5FBF-FDD2-7A44-B9AE-6D9503C7DDC7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B27E0D6-30C6-A745-BE41-2444C42F8FEA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51E3028-6139-7140-90B7-BFCDEA3F4C6E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652F6CD-626B-ED4D-BC30-E6DF13173ABC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97E597-0319-6F43-8823-1EDF6BCB9F16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78E3952-029A-8E45-94D7-9AB008B721B9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7DF7FBC-4AF1-1F48-A471-48476A125596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8C26C2B-7CFF-F741-8129-E495B9159E6E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11E9DD-CBEC-ED4F-9F35-1F852DBD4B74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B98FF65-375C-C949-8114-F9CE5E4C671F}"/>
              </a:ext>
            </a:extLst>
          </p:cNvPr>
          <p:cNvGrpSpPr/>
          <p:nvPr/>
        </p:nvGrpSpPr>
        <p:grpSpPr>
          <a:xfrm>
            <a:off x="3152733" y="3735466"/>
            <a:ext cx="495300" cy="2679456"/>
            <a:chOff x="800100" y="3764477"/>
            <a:chExt cx="495300" cy="26794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5DABE71-0A23-B743-9211-2F9C399ED8BD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13A81B9-E8DD-444E-B732-0F6AFF8BB296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08B1D3D-E9AA-4D47-B389-3F897B7892E2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D5CE6F-F5D6-6440-9A63-C79ACD1B6001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EF7A1E8-0B19-8E48-B669-C3E43BD6E8A8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4B765D5-AB88-0044-BF6A-DA0DE3E0935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067F757-FF3D-ED43-B7C0-860D55012988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E9FE12C-FF00-0143-89F7-573D8F7CE0BC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5AEEAC2-C1C8-BA4E-98D5-8B8509757E1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DC59C65-A0EA-DC43-A475-4E34CF8DD00A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7BC1A9-7DBB-5E46-A118-D26F04A97F5D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506E952-C53E-EB48-AB88-5DF225DFB55B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897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large local memory to communicate from stage to stage?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change evaluation order to reduce local storage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89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Evaluation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5308600" cy="346427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962400" y="3276600"/>
            <a:ext cx="1252954" cy="1526977"/>
            <a:chOff x="3962400" y="3276600"/>
            <a:chExt cx="1252954" cy="1526977"/>
          </a:xfrm>
        </p:grpSpPr>
        <p:sp>
          <p:nvSpPr>
            <p:cNvPr id="8" name="TextBox 7"/>
            <p:cNvSpPr txBox="1"/>
            <p:nvPr/>
          </p:nvSpPr>
          <p:spPr>
            <a:xfrm>
              <a:off x="3962400" y="3276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3657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3276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3657600"/>
              <a:ext cx="338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4114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4495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4038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6800" y="4495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91200" y="3276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1200" y="3657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4114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1200" y="4495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3921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51800" cy="86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34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implement the data shuffle between processors or accelerators?</a:t>
            </a:r>
          </a:p>
          <a:p>
            <a:pPr lvl="1"/>
            <a:r>
              <a:rPr lang="en-US" dirty="0"/>
              <a:t>Memories / interconnect ?</a:t>
            </a:r>
          </a:p>
          <a:p>
            <a:pPr lvl="1"/>
            <a:r>
              <a:rPr lang="en-US" dirty="0"/>
              <a:t>How serial / parallel ?</a:t>
            </a:r>
          </a:p>
          <a:p>
            <a:pPr lvl="1"/>
            <a:r>
              <a:rPr lang="en-US" dirty="0"/>
              <a:t>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log</a:t>
            </a:r>
            <a:r>
              <a:rPr lang="en-US" baseline="-25000" dirty="0"/>
              <a:t>2</a:t>
            </a:r>
            <a:r>
              <a:rPr lang="en-US" dirty="0"/>
              <a:t>(N) time</a:t>
            </a:r>
          </a:p>
          <a:p>
            <a:pPr lvl="1"/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(N) achieved with tree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data from A2D likely 12b</a:t>
            </a:r>
          </a:p>
          <a:p>
            <a:r>
              <a:rPr lang="en-US" dirty="0"/>
              <a:t>Output data, may only want 16b</a:t>
            </a:r>
          </a:p>
          <a:p>
            <a:r>
              <a:rPr lang="en-US" dirty="0">
                <a:solidFill>
                  <a:srgbClr val="FF6600"/>
                </a:solidFill>
              </a:rPr>
              <a:t>What should internal precision and representation be? 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5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Number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Floating-Point</a:t>
            </a:r>
          </a:p>
          <a:p>
            <a:pPr lvl="1"/>
            <a:r>
              <a:rPr lang="en-US" dirty="0"/>
              <a:t>IEEE standard  single (32b), double (64b)</a:t>
            </a:r>
          </a:p>
          <a:p>
            <a:pPr lvl="2"/>
            <a:r>
              <a:rPr lang="en-US" dirty="0"/>
              <a:t>With mantissa and exponent</a:t>
            </a:r>
          </a:p>
          <a:p>
            <a:pPr lvl="2"/>
            <a:r>
              <a:rPr lang="en-US" dirty="0"/>
              <a:t>…half, quad ….</a:t>
            </a:r>
          </a:p>
          <a:p>
            <a:r>
              <a:rPr lang="en-US" dirty="0"/>
              <a:t>Fixed-Point</a:t>
            </a:r>
          </a:p>
          <a:p>
            <a:pPr lvl="1"/>
            <a:r>
              <a:rPr lang="en-US" dirty="0"/>
              <a:t>Select total bits and fraction </a:t>
            </a:r>
          </a:p>
          <a:p>
            <a:pPr lvl="2"/>
            <a:r>
              <a:rPr lang="en-US" dirty="0"/>
              <a:t>E.g. 16.8 (16 total bits, 8 of which are fraction)</a:t>
            </a:r>
          </a:p>
          <a:p>
            <a:pPr lvl="3"/>
            <a:r>
              <a:rPr lang="en-US" dirty="0"/>
              <a:t>Represent 1/256 to 256-1/256</a:t>
            </a:r>
          </a:p>
          <a:p>
            <a:pPr lvl="1"/>
            <a:r>
              <a:rPr lang="en-US" dirty="0"/>
              <a:t>A(</a:t>
            </a:r>
            <a:r>
              <a:rPr lang="en-US" dirty="0" err="1"/>
              <a:t>mpy</a:t>
            </a:r>
            <a:r>
              <a:rPr lang="en-US" dirty="0"/>
              <a:t>) ~ W</a:t>
            </a:r>
            <a:r>
              <a:rPr lang="en-US" baseline="30000" dirty="0"/>
              <a:t>2</a:t>
            </a:r>
            <a:r>
              <a:rPr lang="en-US" dirty="0"/>
              <a:t>, A(add) ~ 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Operator Sizes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r>
                        <a:rPr lang="en-US" baseline="0" dirty="0"/>
                        <a:t> + </a:t>
                      </a:r>
                      <a:r>
                        <a:rPr lang="en-US" baseline="0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  <a:r>
                        <a:rPr lang="en-US" baseline="0" dirty="0"/>
                        <a:t> FP 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FP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219+2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Fixed-Point Add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Fixed-Point Add (</a:t>
                      </a:r>
                      <a:r>
                        <a:rPr lang="en-US" dirty="0" err="1"/>
                        <a:t>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 FP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223+10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  <a:r>
                        <a:rPr lang="en-US" baseline="0" dirty="0"/>
                        <a:t> FP 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(32x32)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Multiply (16x16)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DSP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(18x25)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0" dirty="0"/>
                        <a:t> DSP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Fixed Multiply (</a:t>
                      </a:r>
                      <a:r>
                        <a:rPr lang="en-US" baseline="0" dirty="0" err="1"/>
                        <a:t>n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 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678" y="5892225"/>
            <a:ext cx="834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FP (Floating Point) sizes from:</a:t>
            </a:r>
          </a:p>
          <a:p>
            <a:r>
              <a:rPr lang="en-US" sz="1600" dirty="0"/>
              <a:t>                 https://</a:t>
            </a:r>
            <a:r>
              <a:rPr lang="en-US" sz="1600" dirty="0" err="1"/>
              <a:t>www.xilinx.com</a:t>
            </a:r>
            <a:r>
              <a:rPr lang="en-US" sz="1600" dirty="0"/>
              <a:t>/support/documentation/</a:t>
            </a:r>
            <a:r>
              <a:rPr lang="en-US" sz="1600" dirty="0" err="1"/>
              <a:t>ip_documentation</a:t>
            </a:r>
            <a:r>
              <a:rPr lang="en-US" sz="1600" dirty="0"/>
              <a:t>/</a:t>
            </a:r>
            <a:r>
              <a:rPr lang="en-US" sz="1600" dirty="0" err="1"/>
              <a:t>ru</a:t>
            </a:r>
            <a:r>
              <a:rPr lang="en-US" sz="1600" dirty="0"/>
              <a:t>/floating-</a:t>
            </a:r>
            <a:r>
              <a:rPr lang="en-US" sz="1600" dirty="0" err="1"/>
              <a:t>point.html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9737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May not be same in every stage</a:t>
            </a:r>
          </a:p>
          <a:p>
            <a:pPr lvl="1"/>
            <a:r>
              <a:rPr lang="en-US" dirty="0"/>
              <a:t>W factors less than 1</a:t>
            </a:r>
          </a:p>
          <a:p>
            <a:pPr lvl="1"/>
            <a:r>
              <a:rPr lang="en-US" dirty="0"/>
              <a:t>Non-fraction grows at most 1b per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27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 Coefficients</a:t>
            </a:r>
            <a:br>
              <a:rPr lang="en-US" dirty="0"/>
            </a:br>
            <a:r>
              <a:rPr lang="en-US" dirty="0"/>
              <a:t>(w[stage][j])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98320"/>
            <a:ext cx="7772400" cy="4724400"/>
          </a:xfrm>
        </p:spPr>
        <p:txBody>
          <a:bodyPr/>
          <a:lstStyle/>
          <a:p>
            <a:r>
              <a:rPr lang="en-US" dirty="0" err="1"/>
              <a:t>Precompute</a:t>
            </a:r>
            <a:r>
              <a:rPr lang="en-US" dirty="0"/>
              <a:t> and store in arrays</a:t>
            </a:r>
          </a:p>
          <a:p>
            <a:r>
              <a:rPr lang="en-US" dirty="0"/>
              <a:t>Compute as needed</a:t>
            </a:r>
          </a:p>
          <a:p>
            <a:pPr lvl="1"/>
            <a:r>
              <a:rPr lang="en-US" dirty="0"/>
              <a:t>How?  </a:t>
            </a:r>
          </a:p>
          <a:p>
            <a:pPr lvl="2"/>
            <a:r>
              <a:rPr lang="en-US" dirty="0"/>
              <a:t>sin/cos hardware? </a:t>
            </a:r>
          </a:p>
          <a:p>
            <a:pPr lvl="2"/>
            <a:r>
              <a:rPr lang="en-US" dirty="0"/>
              <a:t>CORDIC? </a:t>
            </a:r>
          </a:p>
          <a:p>
            <a:pPr lvl="2"/>
            <a:r>
              <a:rPr lang="en-US" dirty="0" err="1"/>
              <a:t>Polynominal</a:t>
            </a:r>
            <a:r>
              <a:rPr lang="en-US" dirty="0"/>
              <a:t> approximation?</a:t>
            </a:r>
          </a:p>
          <a:p>
            <a:r>
              <a:rPr lang="en-US" dirty="0"/>
              <a:t>Specialize into computation</a:t>
            </a:r>
          </a:p>
          <a:p>
            <a:pPr lvl="1"/>
            <a:r>
              <a:rPr lang="en-US" dirty="0"/>
              <a:t>Many evaluate to 0, ±1, ±½, ….</a:t>
            </a:r>
          </a:p>
          <a:p>
            <a:pPr lvl="1"/>
            <a:r>
              <a:rPr lang="en-US" dirty="0"/>
              <a:t>Multiplication by 0, 1 not need multiplier…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E0F58-4ED1-AB41-A896-F52F99C7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926" y="2286000"/>
            <a:ext cx="3270882" cy="20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(partial)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Decompose</a:t>
            </a:r>
          </a:p>
          <a:p>
            <a:r>
              <a:rPr lang="en-US" dirty="0"/>
              <a:t>Size/granularity of accelerator</a:t>
            </a:r>
          </a:p>
          <a:p>
            <a:pPr lvl="1"/>
            <a:r>
              <a:rPr lang="en-US" dirty="0"/>
              <a:t>Area-time</a:t>
            </a:r>
          </a:p>
          <a:p>
            <a:r>
              <a:rPr lang="en-US" dirty="0"/>
              <a:t>Sequence/share</a:t>
            </a:r>
          </a:p>
          <a:p>
            <a:r>
              <a:rPr lang="en-US" dirty="0"/>
              <a:t>Communicate</a:t>
            </a:r>
          </a:p>
          <a:p>
            <a:r>
              <a:rPr lang="en-US" dirty="0"/>
              <a:t>Representation/precisions</a:t>
            </a:r>
          </a:p>
          <a:p>
            <a:r>
              <a:rPr lang="en-US" dirty="0"/>
              <a:t>Twiddle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8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0"/>
            <a:ext cx="8077200" cy="4648200"/>
          </a:xfrm>
        </p:spPr>
        <p:txBody>
          <a:bodyPr/>
          <a:lstStyle/>
          <a:p>
            <a:r>
              <a:rPr lang="en-US" dirty="0"/>
              <a:t>Near O(1) Map access </a:t>
            </a:r>
            <a:r>
              <a:rPr lang="en-US" dirty="0">
                <a:sym typeface="Wingdings"/>
              </a:rPr>
              <a:t> Hash Table</a:t>
            </a:r>
          </a:p>
          <a:p>
            <a:r>
              <a:rPr lang="en-US" dirty="0"/>
              <a:t>Large design space for implementations</a:t>
            </a:r>
          </a:p>
          <a:p>
            <a:pPr lvl="1"/>
            <a:r>
              <a:rPr lang="en-US" dirty="0"/>
              <a:t>Including associative maps</a:t>
            </a:r>
          </a:p>
          <a:p>
            <a:r>
              <a:rPr lang="en-US" dirty="0"/>
              <a:t>Worth elaborating and formulating systematically</a:t>
            </a:r>
          </a:p>
          <a:p>
            <a:pPr lvl="1"/>
            <a:r>
              <a:rPr lang="en-US" dirty="0"/>
              <a:t>Make sure don’t miss opportunities</a:t>
            </a:r>
          </a:p>
          <a:p>
            <a:r>
              <a:rPr lang="en-US" dirty="0"/>
              <a:t>Think about continuum for design axes</a:t>
            </a:r>
          </a:p>
          <a:p>
            <a:r>
              <a:rPr lang="en-US" dirty="0"/>
              <a:t>Model effects for guidance and understanding</a:t>
            </a:r>
          </a:p>
          <a:p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Reading for Monday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r>
              <a:rPr lang="en-US" dirty="0">
                <a:sym typeface="Wingdings"/>
              </a:rPr>
              <a:t>P2 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67805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89288" y="105787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0371" y="4801394"/>
            <a:ext cx="233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match_key</a:t>
            </a:r>
            <a:r>
              <a:rPr lang="en-US" dirty="0"/>
              <a:t>,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B2A9-E6F7-F448-B2EF-FD772EA436F2}"/>
              </a:ext>
            </a:extLst>
          </p:cNvPr>
          <p:cNvSpPr txBox="1"/>
          <p:nvPr/>
        </p:nvSpPr>
        <p:spPr>
          <a:xfrm>
            <a:off x="5756281" y="5523636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 =</a:t>
            </a:r>
          </a:p>
          <a:p>
            <a:r>
              <a:rPr lang="en-US" dirty="0"/>
              <a:t>(</a:t>
            </a:r>
            <a:r>
              <a:rPr lang="en-US" dirty="0" err="1"/>
              <a:t>match_key</a:t>
            </a:r>
            <a:r>
              <a:rPr lang="en-US" dirty="0"/>
              <a:t>!=</a:t>
            </a:r>
            <a:r>
              <a:rPr lang="en-US" dirty="0" err="1"/>
              <a:t>lookup_key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 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905000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8.9|4.3|11.9|2.1|99.3|2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59807</TotalTime>
  <Words>2613</Words>
  <Application>Microsoft Macintosh PowerPoint</Application>
  <PresentationFormat>On-screen Show (4:3)</PresentationFormat>
  <Paragraphs>627</Paragraphs>
  <Slides>67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Cambria Math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4K Chunk LZW Search Story so far….</vt:lpstr>
      <vt:lpstr>Hash Tables</vt:lpstr>
      <vt:lpstr>High Performance Map</vt:lpstr>
      <vt:lpstr>Hash Table</vt:lpstr>
      <vt:lpstr>Preclass 1</vt:lpstr>
      <vt:lpstr>Hash Table</vt:lpstr>
      <vt:lpstr>Hash Table</vt:lpstr>
      <vt:lpstr>Hardware Hash Tables</vt:lpstr>
      <vt:lpstr>Hardware Hash</vt:lpstr>
      <vt:lpstr>Hash Size Distribution</vt:lpstr>
      <vt:lpstr>Preclass 2</vt:lpstr>
      <vt:lpstr>Hash</vt:lpstr>
      <vt:lpstr>Idea</vt:lpstr>
      <vt:lpstr>Hybrid Hash+Assoc.</vt:lpstr>
      <vt:lpstr>LZW 4K Chunk Hybrid</vt:lpstr>
      <vt:lpstr>Further Optimization</vt:lpstr>
      <vt:lpstr>Allow Imperfect?</vt:lpstr>
      <vt:lpstr>Hash Complexity</vt:lpstr>
      <vt:lpstr>4K Chunk LZW Search</vt:lpstr>
      <vt:lpstr>Part 3 Design-Space Exploration</vt:lpstr>
      <vt:lpstr>Design Space</vt:lpstr>
      <vt:lpstr>Design Space</vt:lpstr>
      <vt:lpstr>Preclass 3</vt:lpstr>
      <vt:lpstr>Design-Space Choices</vt:lpstr>
      <vt:lpstr>Generalize Continuum</vt:lpstr>
      <vt:lpstr>Finding Optima</vt:lpstr>
      <vt:lpstr>Design Space Explore</vt:lpstr>
      <vt:lpstr>Elaborate Design Space</vt:lpstr>
      <vt:lpstr>Tools</vt:lpstr>
      <vt:lpstr>Tools</vt:lpstr>
      <vt:lpstr>Code for Exploration</vt:lpstr>
      <vt:lpstr>Part 4 Design-Space Exploration</vt:lpstr>
      <vt:lpstr>Sound Waves</vt:lpstr>
      <vt:lpstr>Discrete Sampling</vt:lpstr>
      <vt:lpstr>Time-Domain &amp; Frequency-domain</vt:lpstr>
      <vt:lpstr>Frequency-domain</vt:lpstr>
      <vt:lpstr>Time vs. Frequency</vt:lpstr>
      <vt:lpstr>Fourier Series</vt:lpstr>
      <vt:lpstr>Fourier Transform</vt:lpstr>
      <vt:lpstr>FT as Matching</vt:lpstr>
      <vt:lpstr>Fast-Fourier Transform (FFT)</vt:lpstr>
      <vt:lpstr>FFT</vt:lpstr>
      <vt:lpstr>Basic FFT Butterfly</vt:lpstr>
      <vt:lpstr>Preclass 4</vt:lpstr>
      <vt:lpstr>FFT Parallelism</vt:lpstr>
      <vt:lpstr>Streaming FFT</vt:lpstr>
      <vt:lpstr>Preclass 5</vt:lpstr>
      <vt:lpstr>Bit Serial</vt:lpstr>
      <vt:lpstr>Accelerator Building Blocks</vt:lpstr>
      <vt:lpstr>Common Subgraphs</vt:lpstr>
      <vt:lpstr>Processor Mapping</vt:lpstr>
      <vt:lpstr>Storage</vt:lpstr>
      <vt:lpstr>Evaluation Order</vt:lpstr>
      <vt:lpstr>Preclass</vt:lpstr>
      <vt:lpstr>Streaming FFT</vt:lpstr>
      <vt:lpstr>Communication</vt:lpstr>
      <vt:lpstr>Data Precision</vt:lpstr>
      <vt:lpstr>Number Representation</vt:lpstr>
      <vt:lpstr>Operator Sizes</vt:lpstr>
      <vt:lpstr>Heterogeneous Precision</vt:lpstr>
      <vt:lpstr>W Coefficients (w[stage][j])</vt:lpstr>
      <vt:lpstr>FFT (partial) Design Space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287</cp:revision>
  <cp:lastPrinted>2021-11-02T20:31:56Z</cp:lastPrinted>
  <dcterms:created xsi:type="dcterms:W3CDTF">2017-10-18T12:49:09Z</dcterms:created>
  <dcterms:modified xsi:type="dcterms:W3CDTF">2021-11-03T01:53:46Z</dcterms:modified>
</cp:coreProperties>
</file>