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81" r:id="rId2"/>
    <p:sldId id="382" r:id="rId3"/>
    <p:sldId id="383" r:id="rId4"/>
    <p:sldId id="429" r:id="rId5"/>
    <p:sldId id="495" r:id="rId6"/>
    <p:sldId id="430" r:id="rId7"/>
    <p:sldId id="431" r:id="rId8"/>
    <p:sldId id="438" r:id="rId9"/>
    <p:sldId id="439" r:id="rId10"/>
    <p:sldId id="440" r:id="rId11"/>
    <p:sldId id="441" r:id="rId12"/>
    <p:sldId id="442" r:id="rId13"/>
    <p:sldId id="443" r:id="rId14"/>
    <p:sldId id="509" r:id="rId15"/>
    <p:sldId id="444" r:id="rId16"/>
    <p:sldId id="445" r:id="rId17"/>
    <p:sldId id="510" r:id="rId18"/>
    <p:sldId id="512" r:id="rId19"/>
    <p:sldId id="446" r:id="rId20"/>
    <p:sldId id="447" r:id="rId21"/>
    <p:sldId id="448" r:id="rId22"/>
    <p:sldId id="432" r:id="rId23"/>
    <p:sldId id="433" r:id="rId24"/>
    <p:sldId id="434" r:id="rId25"/>
    <p:sldId id="435" r:id="rId26"/>
    <p:sldId id="436" r:id="rId27"/>
    <p:sldId id="437" r:id="rId28"/>
    <p:sldId id="475" r:id="rId29"/>
    <p:sldId id="452" r:id="rId30"/>
    <p:sldId id="497" r:id="rId31"/>
    <p:sldId id="493" r:id="rId32"/>
    <p:sldId id="477" r:id="rId33"/>
    <p:sldId id="449" r:id="rId34"/>
    <p:sldId id="450" r:id="rId35"/>
    <p:sldId id="451" r:id="rId36"/>
    <p:sldId id="453" r:id="rId37"/>
    <p:sldId id="454" r:id="rId38"/>
    <p:sldId id="455" r:id="rId39"/>
    <p:sldId id="456" r:id="rId40"/>
    <p:sldId id="457" r:id="rId41"/>
    <p:sldId id="476" r:id="rId42"/>
    <p:sldId id="474" r:id="rId43"/>
    <p:sldId id="511" r:id="rId44"/>
    <p:sldId id="488" r:id="rId45"/>
    <p:sldId id="458" r:id="rId46"/>
    <p:sldId id="473" r:id="rId47"/>
    <p:sldId id="498" r:id="rId48"/>
    <p:sldId id="505" r:id="rId49"/>
    <p:sldId id="480" r:id="rId50"/>
    <p:sldId id="481" r:id="rId51"/>
    <p:sldId id="482" r:id="rId52"/>
    <p:sldId id="483" r:id="rId53"/>
    <p:sldId id="484" r:id="rId54"/>
    <p:sldId id="486" r:id="rId55"/>
    <p:sldId id="487" r:id="rId56"/>
    <p:sldId id="485" r:id="rId57"/>
    <p:sldId id="461" r:id="rId58"/>
    <p:sldId id="462" r:id="rId59"/>
    <p:sldId id="463" r:id="rId60"/>
    <p:sldId id="464" r:id="rId61"/>
    <p:sldId id="465" r:id="rId62"/>
    <p:sldId id="499" r:id="rId63"/>
    <p:sldId id="467" r:id="rId64"/>
    <p:sldId id="468" r:id="rId65"/>
    <p:sldId id="470" r:id="rId66"/>
    <p:sldId id="472" r:id="rId67"/>
    <p:sldId id="490" r:id="rId68"/>
    <p:sldId id="504" r:id="rId69"/>
    <p:sldId id="503" r:id="rId70"/>
    <p:sldId id="496" r:id="rId71"/>
    <p:sldId id="428" r:id="rId72"/>
    <p:sldId id="300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FF00"/>
    <a:srgbClr val="FFCC66"/>
    <a:srgbClr val="99FF99"/>
    <a:srgbClr val="CC0099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0" autoAdjust="0"/>
    <p:restoredTop sz="94651" autoAdjust="0"/>
  </p:normalViewPr>
  <p:slideViewPr>
    <p:cSldViewPr>
      <p:cViewPr varScale="1">
        <p:scale>
          <a:sx n="77" d="100"/>
          <a:sy n="77" d="100"/>
        </p:scale>
        <p:origin x="20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49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53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pple_A13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22:  November 17,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won’t be manufactured perfectly</a:t>
            </a:r>
          </a:p>
          <a:p>
            <a:pPr lvl="1"/>
            <a:r>
              <a:rPr lang="en-US" dirty="0"/>
              <a:t>Dust particles can impact imaging</a:t>
            </a:r>
          </a:p>
          <a:p>
            <a:pPr lvl="1"/>
            <a:r>
              <a:rPr lang="en-US" dirty="0"/>
              <a:t>Manufacturing processes are statistical</a:t>
            </a:r>
          </a:p>
          <a:p>
            <a:r>
              <a:rPr lang="en-US" dirty="0"/>
              <a:t>If chips must be defect-free,</a:t>
            </a:r>
          </a:p>
          <a:p>
            <a:pPr lvl="1"/>
            <a:r>
              <a:rPr lang="en-US" dirty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Yield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region being perfect</a:t>
            </a:r>
          </a:p>
          <a:p>
            <a:pPr lvl="1"/>
            <a:r>
              <a:rPr lang="en-US" dirty="0"/>
              <a:t>E.g. probability of one sq. mm being defect-free</a:t>
            </a:r>
          </a:p>
          <a:p>
            <a:r>
              <a:rPr lang="en-US" dirty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defect-free probability per sq. mm</a:t>
            </a:r>
          </a:p>
          <a:p>
            <a:r>
              <a:rPr lang="en-US" dirty="0">
                <a:solidFill>
                  <a:srgbClr val="FF6600"/>
                </a:solidFill>
              </a:rPr>
              <a:t>What is probability a chip of A sq. mm yields (symbolic)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0D6A-8B39-D742-B9CD-785F9EF27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39226"/>
              </p:ext>
            </p:extLst>
          </p:nvPr>
        </p:nvGraphicFramePr>
        <p:xfrm>
          <a:off x="1524000" y="3733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3509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1357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 (mm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76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0D6A-8B39-D742-B9CD-785F9EF27A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3733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3509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1357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 (mm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7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03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a yield rate, Y, how many raw die need to manufacture per yielded die?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89911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13981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4CA76A-3687-2546-89C2-DC21BB9930D5}"/>
              </a:ext>
            </a:extLst>
          </p:cNvPr>
          <p:cNvSpPr txBox="1"/>
          <p:nvPr/>
        </p:nvSpPr>
        <p:spPr>
          <a:xfrm>
            <a:off x="5867400" y="1848719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 /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16.22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0.0066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4CA76A-3687-2546-89C2-DC21BB9930D5}"/>
              </a:ext>
            </a:extLst>
          </p:cNvPr>
          <p:cNvSpPr txBox="1"/>
          <p:nvPr/>
        </p:nvSpPr>
        <p:spPr>
          <a:xfrm>
            <a:off x="5867400" y="1848719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 / mm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96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56314"/>
              </p:ext>
            </p:extLst>
          </p:nvPr>
        </p:nvGraphicFramePr>
        <p:xfrm>
          <a:off x="1447800" y="3169284"/>
          <a:ext cx="6400800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6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69284"/>
                        <a:ext cx="6400800" cy="1307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 Chip Costs from Area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 Chip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 Some Areas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/>
              <a:t>Ultimately exponential in Area</a:t>
            </a:r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Expensive above knee in exponential curve</a:t>
            </a:r>
          </a:p>
          <a:p>
            <a:pPr lvl="1"/>
            <a:r>
              <a:rPr lang="en-US" dirty="0"/>
              <a:t>Close to linear below knee in curve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Below P</a:t>
            </a:r>
            <a:r>
              <a:rPr lang="en-US" baseline="30000" dirty="0"/>
              <a:t>A</a:t>
            </a:r>
            <a:r>
              <a:rPr lang="en-US" dirty="0"/>
              <a:t>=0.5</a:t>
            </a:r>
          </a:p>
          <a:p>
            <a:pPr lvl="2"/>
            <a:r>
              <a:rPr lang="en-US" dirty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0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105400" cy="100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Dependent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be design dependent</a:t>
            </a:r>
          </a:p>
          <a:p>
            <a:pPr lvl="1"/>
            <a:r>
              <a:rPr lang="en-US" dirty="0"/>
              <a:t>More aggressive designs have higher defect rates</a:t>
            </a:r>
          </a:p>
          <a:p>
            <a:pPr lvl="1"/>
            <a:r>
              <a:rPr lang="en-US" dirty="0"/>
              <a:t>Can tune design to ease manufacturing</a:t>
            </a:r>
          </a:p>
          <a:p>
            <a:endParaRPr lang="en-US" dirty="0"/>
          </a:p>
          <a:p>
            <a:r>
              <a:rPr lang="en-US" dirty="0"/>
              <a:t>Contrast with point that wafer manufacture cost independent of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Fuller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costs proportional to test time</a:t>
            </a:r>
          </a:p>
          <a:p>
            <a:pPr lvl="1"/>
            <a:r>
              <a:rPr lang="en-US" dirty="0"/>
              <a:t>Time on expensive test unit</a:t>
            </a:r>
          </a:p>
          <a:p>
            <a:pPr lvl="1"/>
            <a:r>
              <a:rPr lang="en-US" dirty="0"/>
              <a:t>Depends on complexity of tests need to run</a:t>
            </a:r>
          </a:p>
          <a:p>
            <a:pPr lvl="2"/>
            <a:r>
              <a:rPr lang="en-US" dirty="0"/>
              <a:t>Can motivate spending silicon area on on-chip test structures to reduce </a:t>
            </a:r>
          </a:p>
          <a:p>
            <a:r>
              <a:rPr lang="en-US" dirty="0"/>
              <a:t>Can dominate on small chips or complex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Plastic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/>
              <a:t>Simple plastic packages cheap</a:t>
            </a:r>
          </a:p>
          <a:p>
            <a:pPr lvl="1"/>
            <a:r>
              <a:rPr lang="en-US" dirty="0"/>
              <a:t>Limited number of pins</a:t>
            </a:r>
          </a:p>
          <a:p>
            <a:pPr lvl="2"/>
            <a:r>
              <a:rPr lang="en-US" dirty="0"/>
              <a:t>Limited to perimeter</a:t>
            </a:r>
          </a:p>
          <a:p>
            <a:pPr lvl="1"/>
            <a:r>
              <a:rPr lang="en-US" dirty="0"/>
              <a:t>Limited heat removal (few Watts)</a:t>
            </a:r>
          </a:p>
          <a:p>
            <a:pPr lvl="1"/>
            <a:r>
              <a:rPr lang="en-US" dirty="0"/>
              <a:t>Can be large (due to pins)</a:t>
            </a:r>
          </a:p>
          <a:p>
            <a:pPr lvl="1"/>
            <a:r>
              <a:rPr lang="en-US" dirty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wiki.electroons.com/doku.php?id</a:t>
            </a:r>
            <a:r>
              <a:rPr lang="en-US" dirty="0"/>
              <a:t>=</a:t>
            </a:r>
            <a:r>
              <a:rPr lang="en-US" dirty="0" err="1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Ceramic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Better thermal characteristics</a:t>
            </a:r>
          </a:p>
          <a:p>
            <a:pPr lvl="1"/>
            <a:r>
              <a:rPr lang="en-US" dirty="0"/>
              <a:t>Add heat-sink, tolerate hotter chips</a:t>
            </a:r>
          </a:p>
          <a:p>
            <a:pPr lvl="2"/>
            <a:r>
              <a:rPr lang="en-US" dirty="0"/>
              <a:t>To 100 W</a:t>
            </a:r>
          </a:p>
          <a:p>
            <a:pPr lvl="1"/>
            <a:r>
              <a:rPr lang="en-US" dirty="0"/>
              <a:t>More pins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</a:t>
            </a:r>
            <a:r>
              <a:rPr lang="en-US" sz="1800" dirty="0" err="1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Land Grid Package</a:t>
            </a:r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688848" y="16764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1C66F-F07A-9147-8640-93B21356ACE8}"/>
              </a:ext>
            </a:extLst>
          </p:cNvPr>
          <p:cNvSpPr txBox="1"/>
          <p:nvPr/>
        </p:nvSpPr>
        <p:spPr>
          <a:xfrm>
            <a:off x="1295400" y="5941368"/>
            <a:ext cx="635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SBVA 484 – flip chip, Ball-Grid Array (UG 1075)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about recurring costs</a:t>
            </a:r>
          </a:p>
          <a:p>
            <a:r>
              <a:rPr lang="en-US" sz="2800" dirty="0"/>
              <a:t>Cost = </a:t>
            </a:r>
            <a:r>
              <a:rPr lang="en-US" sz="2800" dirty="0" err="1"/>
              <a:t>RecurringCost</a:t>
            </a:r>
            <a:r>
              <a:rPr lang="en-US" sz="2800" dirty="0"/>
              <a:t> + (NRE/</a:t>
            </a:r>
            <a:r>
              <a:rPr lang="en-US" sz="2800" dirty="0" err="1"/>
              <a:t>NumParts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NRE</a:t>
            </a:r>
          </a:p>
          <a:p>
            <a:pPr lvl="1"/>
            <a:r>
              <a:rPr lang="en-US" dirty="0"/>
              <a:t>Mask costs in millions</a:t>
            </a:r>
          </a:p>
          <a:p>
            <a:pPr lvl="1"/>
            <a:r>
              <a:rPr lang="en-US" dirty="0"/>
              <a:t>Design costs in 10s to 100s of millions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DDC-6BA2-D04C-93E1-885DFC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265"/>
            <a:ext cx="7772400" cy="1143000"/>
          </a:xfrm>
        </p:spPr>
        <p:txBody>
          <a:bodyPr/>
          <a:lstStyle/>
          <a:p>
            <a:r>
              <a:rPr lang="en-US" dirty="0"/>
              <a:t>Bonus: Chip Design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33F5E-D5BF-9E41-877D-B9BB973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93177-B785-E74F-93F2-FB173E76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162E64C-F0E0-324A-8DBB-BCF43B86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86"/>
            <a:ext cx="9144000" cy="481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FF2A5-4646-1B4E-9495-CDBD6774904F}"/>
              </a:ext>
            </a:extLst>
          </p:cNvPr>
          <p:cNvSpPr txBox="1"/>
          <p:nvPr/>
        </p:nvSpPr>
        <p:spPr>
          <a:xfrm>
            <a:off x="827224" y="6015335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wccftech.com</a:t>
            </a:r>
            <a:r>
              <a:rPr lang="en-US" dirty="0">
                <a:latin typeface="+mn-lt"/>
              </a:rPr>
              <a:t>/apple-5nm-3nm-cost-transistors/</a:t>
            </a:r>
          </a:p>
        </p:txBody>
      </p:sp>
    </p:spTree>
    <p:extLst>
      <p:ext uri="{BB962C8B-B14F-4D97-AF65-F5344CB8AC3E}">
        <p14:creationId xmlns:p14="http://schemas.microsoft.com/office/powerpoint/2010/main" val="623072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4DBB-B176-1C43-A397-CCCF5CD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Putting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9E15-3FBB-3649-8E62-D9D6DF52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100mm</a:t>
            </a:r>
            <a:r>
              <a:rPr lang="en-US" baseline="30000" dirty="0"/>
              <a:t>2</a:t>
            </a:r>
            <a:r>
              <a:rPr lang="en-US" dirty="0"/>
              <a:t> die -- $5.6 raw</a:t>
            </a:r>
          </a:p>
          <a:p>
            <a:pPr lvl="1"/>
            <a:r>
              <a:rPr lang="en-US" dirty="0"/>
              <a:t>Maybe $6--16 yielded   --  call it $7</a:t>
            </a:r>
          </a:p>
          <a:p>
            <a:r>
              <a:rPr lang="en-US" dirty="0"/>
              <a:t>NRE $100 M -- $1</a:t>
            </a:r>
          </a:p>
          <a:p>
            <a:pPr lvl="1"/>
            <a:r>
              <a:rPr lang="en-US" dirty="0"/>
              <a:t>Sell 100 M units </a:t>
            </a:r>
          </a:p>
          <a:p>
            <a:r>
              <a:rPr lang="en-US" dirty="0"/>
              <a:t>Put in $1 </a:t>
            </a:r>
            <a:r>
              <a:rPr lang="en-US" dirty="0" err="1"/>
              <a:t>packge</a:t>
            </a:r>
            <a:r>
              <a:rPr lang="en-US" dirty="0"/>
              <a:t> -- $1</a:t>
            </a:r>
          </a:p>
          <a:p>
            <a:r>
              <a:rPr lang="en-US" dirty="0"/>
              <a:t>Test -- $1</a:t>
            </a:r>
          </a:p>
          <a:p>
            <a:endParaRPr lang="en-US" dirty="0"/>
          </a:p>
          <a:p>
            <a:r>
              <a:rPr lang="en-US" dirty="0"/>
              <a:t>Total: $10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87C1-87E0-B146-9A04-629D325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22C-2D41-2242-82FA-73AB059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this is all about </a:t>
            </a:r>
            <a:r>
              <a:rPr lang="en-US" b="1" dirty="0"/>
              <a:t>cost </a:t>
            </a:r>
          </a:p>
          <a:p>
            <a:pPr lvl="1"/>
            <a:r>
              <a:rPr lang="en-US" dirty="0"/>
              <a:t>What it takes to manufacture</a:t>
            </a:r>
          </a:p>
          <a:p>
            <a:r>
              <a:rPr lang="en-US" dirty="0"/>
              <a:t>Price </a:t>
            </a:r>
          </a:p>
          <a:p>
            <a:pPr lvl="1"/>
            <a:r>
              <a:rPr lang="en-US" dirty="0"/>
              <a:t>What people will pay for it</a:t>
            </a:r>
          </a:p>
          <a:p>
            <a:pPr lvl="1"/>
            <a:endParaRPr lang="en-US" dirty="0"/>
          </a:p>
          <a:p>
            <a:r>
              <a:rPr lang="en-US" dirty="0"/>
              <a:t>Profit = Price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story</a:t>
            </a:r>
          </a:p>
          <a:p>
            <a:pPr lvl="1"/>
            <a:r>
              <a:rPr lang="en-US" dirty="0"/>
              <a:t>Sum up component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2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61257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Simplistic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  <a:p>
            <a:pPr lvl="1"/>
            <a:r>
              <a:rPr lang="en-US" dirty="0"/>
              <a:t>…maybe linear overhead factor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I/O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Must go on edge for wire bonding</a:t>
            </a:r>
          </a:p>
          <a:p>
            <a:pPr lvl="1"/>
            <a:r>
              <a:rPr lang="en-US" dirty="0"/>
              <a:t>Esp. for cheap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https://</a:t>
            </a:r>
            <a:r>
              <a:rPr lang="en-US" sz="2000" dirty="0" err="1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Pad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/>
              <a:t>Pads must go on side of chip</a:t>
            </a:r>
          </a:p>
          <a:p>
            <a:r>
              <a:rPr lang="en-US" dirty="0"/>
              <a:t>Pad spacing large to </a:t>
            </a:r>
            <a:br>
              <a:rPr lang="en-US" dirty="0"/>
            </a:br>
            <a:r>
              <a:rPr lang="en-US" dirty="0"/>
              <a:t>permit bonding</a:t>
            </a:r>
          </a:p>
          <a:p>
            <a:r>
              <a:rPr lang="en-US" dirty="0"/>
              <a:t>I/O pads may set</a:t>
            </a:r>
            <a:br>
              <a:rPr lang="en-US" dirty="0"/>
            </a:br>
            <a:r>
              <a:rPr lang="en-US" dirty="0"/>
              <a:t>lower bound on chip size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pads</a:t>
            </a:r>
          </a:p>
          <a:p>
            <a:r>
              <a:rPr lang="en-US" dirty="0"/>
              <a:t>25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pad spacing</a:t>
            </a:r>
          </a:p>
          <a:p>
            <a:r>
              <a:rPr lang="en-US" dirty="0">
                <a:solidFill>
                  <a:srgbClr val="FF6600"/>
                </a:solidFill>
              </a:rPr>
              <a:t>Square chip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dimensions?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I/O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Perimeter grows as 4s</a:t>
            </a:r>
          </a:p>
          <a:p>
            <a:r>
              <a:rPr lang="en-US" dirty="0"/>
              <a:t>Area grows as s</a:t>
            </a:r>
            <a:r>
              <a:rPr lang="en-US" baseline="30000" dirty="0"/>
              <a:t>2</a:t>
            </a:r>
          </a:p>
          <a:p>
            <a:r>
              <a:rPr lang="en-US" dirty="0"/>
              <a:t>Area grows (NumIO/4)</a:t>
            </a:r>
            <a:r>
              <a:rPr lang="en-US" baseline="30000" dirty="0"/>
              <a:t>2</a:t>
            </a:r>
          </a:p>
          <a:p>
            <a:r>
              <a:rPr lang="en-US" dirty="0"/>
              <a:t>IO may drive chip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8163" y="4572000"/>
          <a:ext cx="831373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6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0"/>
                        <a:ext cx="8313737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Wafer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Incremental cost of producing a silicon wafer is fixed for a given technology</a:t>
            </a:r>
          </a:p>
          <a:p>
            <a:pPr lvl="1"/>
            <a:r>
              <a:rPr lang="en-US" dirty="0"/>
              <a:t>Independent of the specific design</a:t>
            </a:r>
          </a:p>
          <a:p>
            <a:pPr lvl="1"/>
            <a:r>
              <a:rPr lang="en-US" dirty="0"/>
              <a:t>E.g. $4,000</a:t>
            </a:r>
          </a:p>
          <a:p>
            <a:r>
              <a:rPr lang="en-US" dirty="0"/>
              <a:t>Can fill wafer with </a:t>
            </a:r>
            <a:br>
              <a:rPr lang="en-US" dirty="0"/>
            </a:br>
            <a:r>
              <a:rPr lang="en-US" dirty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By German </a:t>
            </a:r>
            <a:r>
              <a:rPr lang="en-US" sz="2000" dirty="0" err="1">
                <a:latin typeface="+mn-lt"/>
              </a:rPr>
              <a:t>Wikipediabiatch</a:t>
            </a:r>
            <a:r>
              <a:rPr lang="en-US" sz="2000" dirty="0">
                <a:latin typeface="+mn-lt"/>
              </a:rPr>
              <a:t>, original upload 7. </a:t>
            </a:r>
          </a:p>
          <a:p>
            <a:r>
              <a:rPr lang="en-US" sz="2000" dirty="0" err="1">
                <a:latin typeface="+mn-lt"/>
              </a:rPr>
              <a:t>Okt</a:t>
            </a:r>
            <a:r>
              <a:rPr lang="en-US" sz="2000" dirty="0">
                <a:latin typeface="+mn-lt"/>
              </a:rPr>
              <a:t> 2004 by </a:t>
            </a:r>
            <a:r>
              <a:rPr lang="en-US" sz="2000" dirty="0" err="1">
                <a:latin typeface="+mn-lt"/>
              </a:rPr>
              <a:t>Stahlkocher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de:Bild:Wafer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Zoll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bis</a:t>
            </a:r>
            <a:r>
              <a:rPr lang="en-US" sz="2000" dirty="0">
                <a:latin typeface="+mn-lt"/>
              </a:rPr>
              <a:t> 8 </a:t>
            </a:r>
            <a:r>
              <a:rPr lang="en-US" sz="2000" dirty="0" err="1">
                <a:latin typeface="+mn-lt"/>
              </a:rPr>
              <a:t>Zoll.jpg</a:t>
            </a:r>
            <a:r>
              <a:rPr lang="en-US" sz="2000" dirty="0">
                <a:latin typeface="+mn-lt"/>
              </a:rPr>
              <a:t>,</a:t>
            </a:r>
          </a:p>
          <a:p>
            <a:r>
              <a:rPr lang="en-US" sz="2000" dirty="0">
                <a:latin typeface="+mn-lt"/>
              </a:rPr>
              <a:t>CC BY-SA 3.0, https://</a:t>
            </a:r>
            <a:r>
              <a:rPr lang="en-US" sz="2000" dirty="0" err="1">
                <a:latin typeface="+mn-lt"/>
              </a:rPr>
              <a:t>commons.wikimedia.org/w/index.php?curid</a:t>
            </a:r>
            <a:r>
              <a:rPr lang="en-US" sz="2000" dirty="0">
                <a:latin typeface="+mn-lt"/>
              </a:rPr>
              <a:t>=928106</a:t>
            </a: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I/O in grid over chip</a:t>
            </a:r>
          </a:p>
          <a:p>
            <a:r>
              <a:rPr lang="en-US" dirty="0"/>
              <a:t>I/O pads still large and take up space</a:t>
            </a:r>
          </a:p>
          <a:p>
            <a:r>
              <a:rPr lang="en-US" dirty="0"/>
              <a:t>Avoid perimeter scaling</a:t>
            </a:r>
          </a:p>
          <a:p>
            <a:r>
              <a:rPr lang="en-US" dirty="0"/>
              <a:t>Requires more expensive flip-chip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Flip Chip I/O</a:t>
            </a:r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Source: https://</a:t>
            </a:r>
            <a:r>
              <a:rPr lang="en-US" dirty="0" err="1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114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1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need buffering</a:t>
            </a:r>
          </a:p>
          <a:p>
            <a:r>
              <a:rPr lang="en-US" dirty="0"/>
              <a:t>Buffers take up space</a:t>
            </a:r>
          </a:p>
          <a:p>
            <a:pPr lvl="1"/>
            <a:r>
              <a:rPr lang="en-US" dirty="0"/>
              <a:t>Weren’t in simple accounting of logic and memory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take up space</a:t>
            </a:r>
          </a:p>
          <a:p>
            <a:r>
              <a:rPr lang="en-US" dirty="0"/>
              <a:t>Similar issue to pad I/O</a:t>
            </a:r>
          </a:p>
          <a:p>
            <a:pPr lvl="1"/>
            <a:r>
              <a:rPr lang="en-US" dirty="0"/>
              <a:t>Wires crossing into region grow as perimeter</a:t>
            </a:r>
          </a:p>
          <a:p>
            <a:pPr lvl="1"/>
            <a:r>
              <a:rPr lang="en-US" dirty="0"/>
              <a:t>Logic inside grows as area</a:t>
            </a:r>
          </a:p>
          <a:p>
            <a:r>
              <a:rPr lang="en-US" dirty="0"/>
              <a:t>Region size may be dictated by wires entering/leaving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67968"/>
            <a:ext cx="4648200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How many wires fit across the side of one gate?</a:t>
            </a:r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3250A-DCE8-D94D-9B3A-78DE6187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92" y="1225296"/>
            <a:ext cx="5212409" cy="210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849" y="1002792"/>
            <a:ext cx="5012283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/>
              <a:t>Wires/gate side (</a:t>
            </a:r>
            <a:r>
              <a:rPr lang="en-US" sz="2800" dirty="0" err="1"/>
              <a:t>prev</a:t>
            </a:r>
            <a:r>
              <a:rPr lang="en-US" sz="2800" dirty="0"/>
              <a:t> slide)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If have </a:t>
            </a:r>
            <a:r>
              <a:rPr lang="en-US" sz="2800" dirty="0" err="1">
                <a:solidFill>
                  <a:srgbClr val="FF6600"/>
                </a:solidFill>
              </a:rPr>
              <a:t>SxS</a:t>
            </a:r>
            <a:r>
              <a:rPr lang="en-US" sz="2800" dirty="0">
                <a:solidFill>
                  <a:srgbClr val="FF6600"/>
                </a:solidFill>
              </a:rPr>
              <a:t> gate on left,</a:t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>how many wires can cross over the line of S gates at the right?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25426" y="285159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6FE7559-3666-EE47-8A70-EA410DDE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15" y="988672"/>
            <a:ext cx="4136299" cy="1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Need More Wires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012283" cy="1295400"/>
          </a:xfrm>
        </p:spPr>
        <p:txBody>
          <a:bodyPr/>
          <a:lstStyle/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27C19-DA74-8A4E-BE8B-B5A6A2C4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" y="2707640"/>
            <a:ext cx="4369242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F806C-BEDD-8E4A-A6E0-FFB1C4CF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590800"/>
            <a:ext cx="2959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49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 Width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 width</a:t>
            </a:r>
          </a:p>
          <a:p>
            <a:pPr lvl="1"/>
            <a:r>
              <a:rPr lang="en-US" dirty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bisection</a:t>
            </a:r>
          </a:p>
          <a:p>
            <a:r>
              <a:rPr lang="en-US" dirty="0"/>
              <a:t>   width</a:t>
            </a:r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55DA-6E7F-174C-9EC8-C6C13E37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2"/>
            <a:ext cx="7772400" cy="1143000"/>
          </a:xfrm>
        </p:spPr>
        <p:txBody>
          <a:bodyPr/>
          <a:lstStyle/>
          <a:p>
            <a:r>
              <a:rPr lang="en-US" dirty="0"/>
              <a:t>16nm Wafer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59179-EE1F-CB45-9BE7-8C33DA94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3C23-F514-C54F-BD00-F08551D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screen shot of a social media post&#13;&#10;&#13;&#10;Description automatically generated">
            <a:extLst>
              <a:ext uri="{FF2B5EF4-FFF2-40B4-BE49-F238E27FC236}">
                <a16:creationId xmlns:a16="http://schemas.microsoft.com/office/drawing/2014/main" id="{D5E32FF8-5720-A14E-9EFA-A609107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37361"/>
            <a:ext cx="5168900" cy="4135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787B4-DE1F-B94C-9DE9-666F408F9187}"/>
              </a:ext>
            </a:extLst>
          </p:cNvPr>
          <p:cNvSpPr txBox="1"/>
          <p:nvPr/>
        </p:nvSpPr>
        <p:spPr>
          <a:xfrm>
            <a:off x="304800" y="5879900"/>
            <a:ext cx="816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https://</a:t>
            </a:r>
            <a:r>
              <a:rPr lang="en-US" sz="1800" dirty="0" err="1">
                <a:latin typeface="+mn-lt"/>
              </a:rPr>
              <a:t>www.eetimes.com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err="1">
                <a:latin typeface="+mn-lt"/>
              </a:rPr>
              <a:t>author.asp?section_id</a:t>
            </a:r>
            <a:r>
              <a:rPr lang="en-US" sz="1800" dirty="0">
                <a:latin typeface="+mn-lt"/>
              </a:rPr>
              <a:t>=36&amp;doc_id=1329887</a:t>
            </a:r>
          </a:p>
        </p:txBody>
      </p:sp>
    </p:spTree>
    <p:extLst>
      <p:ext uri="{BB962C8B-B14F-4D97-AF65-F5344CB8AC3E}">
        <p14:creationId xmlns:p14="http://schemas.microsoft.com/office/powerpoint/2010/main" val="1181132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Rent’s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If we recursively bisect a graph, attempting to minimize the cut size, </a:t>
            </a:r>
            <a:br>
              <a:rPr lang="en-US" dirty="0"/>
            </a:br>
            <a:r>
              <a:rPr lang="en-US" dirty="0"/>
              <a:t>for an N-node graph, 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/>
              <a:t>BW=IO = </a:t>
            </a:r>
            <a:r>
              <a:rPr lang="en-US" sz="4800" dirty="0" err="1"/>
              <a:t>c</a:t>
            </a:r>
            <a:r>
              <a:rPr lang="en-US" sz="4800" dirty="0"/>
              <a:t> </a:t>
            </a:r>
            <a:r>
              <a:rPr lang="en-US" sz="4800" dirty="0" err="1"/>
              <a:t>N</a:t>
            </a:r>
            <a:r>
              <a:rPr lang="en-US" sz="4800" baseline="30000" dirty="0" err="1"/>
              <a:t>p</a:t>
            </a:r>
            <a:endParaRPr lang="en-US" sz="4800" baseline="30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0</a:t>
            </a:r>
            <a:r>
              <a:rPr lang="en-US" sz="3600" dirty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ym typeface="Symbol" pitchFamily="1" charset="2"/>
              </a:rPr>
              <a:t>p1 </a:t>
            </a:r>
            <a:r>
              <a:rPr lang="en-US" sz="3200" dirty="0">
                <a:sym typeface="Symbol" pitchFamily="1" charset="2"/>
              </a:rPr>
              <a:t>means many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inputs come from 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within a partition</a:t>
            </a:r>
            <a:endParaRPr lang="en-US" sz="3600" dirty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 IEEE TR Computers p1469, 1971]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IO = </a:t>
            </a:r>
            <a:r>
              <a:rPr lang="en-US" sz="4000" dirty="0" err="1">
                <a:latin typeface="+mn-lt"/>
              </a:rPr>
              <a:t>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</a:t>
            </a:r>
            <a:r>
              <a:rPr lang="en-US" sz="4000" baseline="30000" dirty="0" err="1">
                <a:latin typeface="+mn-lt"/>
              </a:rPr>
              <a:t>p</a:t>
            </a:r>
            <a:endParaRPr lang="en-US" sz="4000" baseline="30000" dirty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Shift-register, 1D filter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=0.5</a:t>
            </a:r>
          </a:p>
          <a:p>
            <a:pPr lvl="1"/>
            <a:r>
              <a:rPr lang="en-US" dirty="0"/>
              <a:t>Array multiplier</a:t>
            </a:r>
          </a:p>
          <a:p>
            <a:pPr lvl="1"/>
            <a:r>
              <a:rPr lang="en-US" dirty="0"/>
              <a:t>2D Window Filter</a:t>
            </a:r>
          </a:p>
          <a:p>
            <a:pPr lvl="1"/>
            <a:r>
              <a:rPr lang="en-US" dirty="0"/>
              <a:t>nearest-neighbor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=1.0</a:t>
            </a:r>
          </a:p>
          <a:p>
            <a:pPr lvl="1"/>
            <a:r>
              <a:rPr lang="en-US" dirty="0"/>
              <a:t>FFT,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53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VLSI Interconnect </a:t>
            </a:r>
            <a:br>
              <a:rPr lang="en-US" dirty="0"/>
            </a:br>
            <a:r>
              <a:rPr lang="en-US" dirty="0"/>
              <a:t>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 width is 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(recursively)</a:t>
            </a:r>
          </a:p>
          <a:p>
            <a:r>
              <a:rPr lang="en-US" sz="2800" dirty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CBEBA-0301-8445-AEEC-388DF77B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19800" y="139922"/>
            <a:ext cx="2022378" cy="190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48" y="228456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As a function of </a:t>
            </a:r>
            <a:br>
              <a:rPr lang="en-US" dirty="0"/>
            </a:br>
            <a:r>
              <a:rPr lang="en-US" dirty="0"/>
              <a:t>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CBDAF-F5FE-8B47-B670-7A2890CE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872" y="5226483"/>
            <a:ext cx="1566672" cy="1479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62721-4C78-C246-9FA9-E8B7DD84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3746280"/>
            <a:ext cx="1566672" cy="12372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D8B7FC73-702D-8D42-B618-8206277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9776" y="31860"/>
            <a:ext cx="2511552" cy="23616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/>
              <a:t>Rent Network Richness</a:t>
            </a:r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 (Phased-Lock-Loop) to generate and synchronize clock</a:t>
            </a:r>
          </a:p>
          <a:p>
            <a:r>
              <a:rPr lang="en-US" dirty="0"/>
              <a:t>Clock drivers are big (drive big load)</a:t>
            </a:r>
          </a:p>
          <a:p>
            <a:r>
              <a:rPr lang="en-US" dirty="0"/>
              <a:t>Need buffering all over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B70E6-0533-3F4A-B3A6-1CD3B038F635}"/>
                  </a:ext>
                </a:extLst>
              </p:cNvPr>
              <p:cNvSpPr txBox="1"/>
              <p:nvPr/>
            </p:nvSpPr>
            <p:spPr>
              <a:xfrm>
                <a:off x="1719072" y="4643486"/>
                <a:ext cx="5029200" cy="1643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B70E6-0533-3F4A-B3A6-1CD3B038F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72" y="4643486"/>
                <a:ext cx="5029200" cy="1643014"/>
              </a:xfrm>
              <a:prstGeom prst="rect">
                <a:avLst/>
              </a:prstGeom>
              <a:blipFill>
                <a:blip r:embed="rId2"/>
                <a:stretch>
                  <a:fillRect t="-148462" r="-9068" b="-20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many I/O Pads</a:t>
            </a:r>
          </a:p>
          <a:p>
            <a:pPr lvl="1"/>
            <a:r>
              <a:rPr lang="en-US" dirty="0"/>
              <a:t>Carry current</a:t>
            </a:r>
          </a:p>
          <a:p>
            <a:pPr lvl="1"/>
            <a:r>
              <a:rPr lang="en-US" dirty="0"/>
              <a:t>Keep inductance low</a:t>
            </a:r>
          </a:p>
          <a:p>
            <a:r>
              <a:rPr lang="en-US" dirty="0"/>
              <a:t>Wires to distribute over chip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Capacitance to stabilize power</a:t>
            </a:r>
          </a:p>
          <a:p>
            <a:pPr lvl="1"/>
            <a:r>
              <a:rPr lang="en-US" dirty="0"/>
              <a:t>Voltage converters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sum of components, but…</a:t>
            </a:r>
          </a:p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  A ≥ N</a:t>
            </a:r>
            <a:r>
              <a:rPr lang="en-US" baseline="30000" dirty="0"/>
              <a:t>2p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  <a:p>
            <a:pPr lvl="1"/>
            <a:r>
              <a:rPr lang="en-US" dirty="0"/>
              <a:t>Include as components</a:t>
            </a:r>
          </a:p>
          <a:p>
            <a:pPr lvl="1"/>
            <a:r>
              <a:rPr lang="en-US" dirty="0"/>
              <a:t>Then linear factor for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80D799-59FB-3546-A086-5EB63B76F137}"/>
                  </a:ext>
                </a:extLst>
              </p:cNvPr>
              <p:cNvSpPr txBox="1"/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80D799-59FB-3546-A086-5EB63B76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blipFill>
                <a:blip r:embed="rId2"/>
                <a:stretch>
                  <a:fillRect t="-146316" b="-20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$4000 for 300mm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Areas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Processor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596"/>
            <a:ext cx="7772400" cy="4114800"/>
          </a:xfrm>
        </p:spPr>
        <p:txBody>
          <a:bodyPr/>
          <a:lstStyle/>
          <a:p>
            <a:r>
              <a:rPr lang="en-US" dirty="0"/>
              <a:t>ARM Cortex A53 about 2mm</a:t>
            </a:r>
            <a:r>
              <a:rPr lang="en-US" baseline="30000" dirty="0"/>
              <a:t>2  </a:t>
            </a:r>
            <a:r>
              <a:rPr lang="en-US" dirty="0"/>
              <a:t>in 28nm</a:t>
            </a:r>
            <a:endParaRPr lang="en-US" baseline="30000" dirty="0"/>
          </a:p>
          <a:p>
            <a:pPr lvl="1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processor</a:t>
            </a:r>
          </a:p>
          <a:p>
            <a:pPr lvl="1"/>
            <a:r>
              <a:rPr lang="en-US" dirty="0" err="1"/>
              <a:t>SuperScalar</a:t>
            </a:r>
            <a:r>
              <a:rPr lang="en-US" dirty="0"/>
              <a:t> core</a:t>
            </a:r>
          </a:p>
          <a:p>
            <a:r>
              <a:rPr lang="en-US" dirty="0"/>
              <a:t>A5 (scalar) about 0.25mm</a:t>
            </a:r>
            <a:r>
              <a:rPr lang="en-US" baseline="30000" dirty="0"/>
              <a:t>2</a:t>
            </a:r>
          </a:p>
          <a:p>
            <a:r>
              <a:rPr lang="en-US" dirty="0"/>
              <a:t>A9 (superscalar) about 1mm</a:t>
            </a:r>
            <a:r>
              <a:rPr lang="en-US" baseline="30000" dirty="0"/>
              <a:t>2</a:t>
            </a:r>
          </a:p>
          <a:p>
            <a:r>
              <a:rPr lang="en-US" dirty="0"/>
              <a:t>A15 (higher performance)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A57 (big core to A53 little)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A72 (Amazon a1) about 4.6mm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(ARM claim1.15mm</a:t>
            </a:r>
            <a:r>
              <a:rPr lang="en-US" baseline="30000" dirty="0"/>
              <a:t>2</a:t>
            </a:r>
            <a:r>
              <a:rPr lang="en-US" dirty="0"/>
              <a:t> in 16nm </a:t>
            </a:r>
            <a:r>
              <a:rPr lang="en-US" dirty="0" err="1"/>
              <a:t>FinFet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D18-33BA-3D45-9117-71C4E0AB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R-Car H3 from </a:t>
            </a:r>
            <a:r>
              <a:rPr lang="en-US" dirty="0" err="1"/>
              <a:t>Rensas</a:t>
            </a:r>
            <a:br>
              <a:rPr lang="en-US" dirty="0"/>
            </a:br>
            <a:r>
              <a:rPr lang="en-US" dirty="0"/>
              <a:t>Quad A57, Quad A53</a:t>
            </a:r>
          </a:p>
        </p:txBody>
      </p:sp>
      <p:pic>
        <p:nvPicPr>
          <p:cNvPr id="8" name="Content Placeholder 7" descr="A sign on the side of a building&#13;&#10;&#13;&#10;Description automatically generated">
            <a:extLst>
              <a:ext uri="{FF2B5EF4-FFF2-40B4-BE49-F238E27FC236}">
                <a16:creationId xmlns:a16="http://schemas.microsoft.com/office/drawing/2014/main" id="{41817499-BDDC-ED48-ACB9-A35F52BC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237" y="1981200"/>
            <a:ext cx="5601525" cy="3429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CC01-4EC9-B24B-9707-9B0FF20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FF67E-8FEB-334C-8892-98923D5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B20B9-2CB2-DE49-B45F-143634140764}"/>
              </a:ext>
            </a:extLst>
          </p:cNvPr>
          <p:cNvSpPr txBox="1"/>
          <p:nvPr/>
        </p:nvSpPr>
        <p:spPr>
          <a:xfrm>
            <a:off x="457200" y="5818632"/>
            <a:ext cx="820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</a:t>
            </a:r>
            <a:r>
              <a:rPr lang="en-US" sz="2000" dirty="0" err="1">
                <a:latin typeface="+mn-lt"/>
              </a:rPr>
              <a:t>en.wikichip.org</a:t>
            </a:r>
            <a:r>
              <a:rPr lang="en-US" sz="2000" dirty="0">
                <a:latin typeface="+mn-lt"/>
              </a:rPr>
              <a:t>/wiki/</a:t>
            </a:r>
            <a:r>
              <a:rPr lang="en-US" sz="2000" dirty="0" err="1">
                <a:latin typeface="+mn-lt"/>
              </a:rPr>
              <a:t>arm_holdings</a:t>
            </a:r>
            <a:r>
              <a:rPr lang="en-US" sz="2000" dirty="0">
                <a:latin typeface="+mn-lt"/>
              </a:rPr>
              <a:t>/microarchitectures/cortex-a53</a:t>
            </a:r>
          </a:p>
        </p:txBody>
      </p:sp>
    </p:spTree>
    <p:extLst>
      <p:ext uri="{BB962C8B-B14F-4D97-AF65-F5344CB8AC3E}">
        <p14:creationId xmlns:p14="http://schemas.microsoft.com/office/powerpoint/2010/main" val="3935242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Compute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Crude estimate, including interconnect</a:t>
            </a:r>
          </a:p>
          <a:p>
            <a:r>
              <a:rPr lang="en-US" dirty="0"/>
              <a:t>2000 6-LUTs per sq. mm </a:t>
            </a:r>
          </a:p>
          <a:p>
            <a:r>
              <a:rPr lang="en-US" dirty="0"/>
              <a:t>DSP Block ~ 0.1 sq. mm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program for modeling memories and caches</a:t>
            </a:r>
          </a:p>
          <a:p>
            <a:pPr lvl="1"/>
            <a:r>
              <a:rPr lang="en-US" dirty="0"/>
              <a:t>More sophisticated version of the simple modeling we’ve been doing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CACTI – Memories on </a:t>
            </a:r>
            <a:r>
              <a:rPr lang="en-US" dirty="0" err="1"/>
              <a:t>Zynq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19600"/>
          </a:xfrm>
        </p:spPr>
        <p:txBody>
          <a:bodyPr/>
          <a:lstStyle/>
          <a:p>
            <a:r>
              <a:rPr lang="en-US" dirty="0"/>
              <a:t>32nm (closest technology it models to 28nm in </a:t>
            </a:r>
            <a:r>
              <a:rPr lang="en-US" dirty="0" err="1"/>
              <a:t>Zynq</a:t>
            </a:r>
            <a:r>
              <a:rPr lang="en-US" dirty="0"/>
              <a:t>)</a:t>
            </a:r>
          </a:p>
          <a:p>
            <a:r>
              <a:rPr lang="en-US" dirty="0"/>
              <a:t>36Kb BRAMs                           0.025mm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2 port, 72b output</a:t>
            </a:r>
          </a:p>
          <a:p>
            <a:r>
              <a:rPr lang="en-US" dirty="0"/>
              <a:t>ARM L1 cache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32KB 4-way associative </a:t>
            </a:r>
          </a:p>
          <a:p>
            <a:r>
              <a:rPr lang="en-US" dirty="0"/>
              <a:t>ARM L2 cache                         1.5 mm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512KB 8-way associative</a:t>
            </a:r>
          </a:p>
          <a:p>
            <a:pPr lvl="1"/>
            <a:r>
              <a:rPr lang="en-US" dirty="0"/>
              <a:t>(older, not yours)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Component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(512KB, 8-way)1.5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Cortex A53                        2.0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6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50F53-4A8A-6C43-A87E-86EB6BD7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95FDE-3530-CB4D-9DC9-FAD4C75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9385-9B43-2A4A-9DD8-818DFDD1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1218"/>
            <a:ext cx="7315200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silicon die cost is roughly proportional to area</a:t>
            </a:r>
          </a:p>
          <a:p>
            <a:pPr lvl="1"/>
            <a:r>
              <a:rPr lang="en-US" dirty="0"/>
              <a:t>Larger the die, the fewer we get on the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FDC4-C63E-1741-9593-E8B95D99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7015-929A-F940-8B21-F4BB6FD3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https://en.wikipedia.org/wiki/Apple_A13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58E0-87CF-BE42-B4E7-62348D09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C2E44-8B6E-0740-85B1-59B8A1D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B2C9E7-A270-7C47-89B9-7AB5D66A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95811"/>
              </p:ext>
            </p:extLst>
          </p:nvPr>
        </p:nvGraphicFramePr>
        <p:xfrm>
          <a:off x="1524000" y="279196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87164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0565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2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A13 (7 nm)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A12 (7 nm)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9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Process Node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9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Total Die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98.48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83.27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Big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4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Small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1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CPU Complex (incl. cores)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13.47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7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Total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14.88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1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NPU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06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754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2"/>
            <a:r>
              <a:rPr lang="en-US" dirty="0"/>
              <a:t>Limited range over which “linear” accurate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2DD5C-1FD3-B14D-A93D-E708C8231859}"/>
                  </a:ext>
                </a:extLst>
              </p:cNvPr>
              <p:cNvSpPr txBox="1"/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𝑖𝑛𝑓𝑟𝑎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2DD5C-1FD3-B14D-A93D-E708C8231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4390"/>
                <a:ext cx="6934200" cy="1195007"/>
              </a:xfrm>
              <a:prstGeom prst="rect">
                <a:avLst/>
              </a:prstGeom>
              <a:blipFill>
                <a:blip r:embed="rId2"/>
                <a:stretch>
                  <a:fillRect t="-146316" b="-20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2865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27" y="1155865"/>
            <a:ext cx="7772400" cy="4724400"/>
          </a:xfrm>
        </p:spPr>
        <p:txBody>
          <a:bodyPr/>
          <a:lstStyle/>
          <a:p>
            <a:r>
              <a:rPr lang="en-US" dirty="0">
                <a:sym typeface="Wingdings"/>
              </a:rPr>
              <a:t>Reading for Monday on Web</a:t>
            </a:r>
          </a:p>
          <a:p>
            <a:r>
              <a:rPr lang="en-US" dirty="0">
                <a:sym typeface="Wingdings"/>
              </a:rPr>
              <a:t>P3 due Friday</a:t>
            </a:r>
          </a:p>
          <a:p>
            <a:r>
              <a:rPr lang="en-US" dirty="0">
                <a:sym typeface="Wingdings"/>
              </a:rPr>
              <a:t>P4 posted </a:t>
            </a:r>
          </a:p>
          <a:p>
            <a:pPr lvl="1"/>
            <a:r>
              <a:rPr lang="en-US" dirty="0">
                <a:sym typeface="Wingdings"/>
              </a:rPr>
              <a:t>due 2 weeks, next Friday Thanksgiving break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to how big we can make chips</a:t>
            </a:r>
          </a:p>
          <a:p>
            <a:pPr lvl="1"/>
            <a:r>
              <a:rPr lang="en-US" dirty="0"/>
              <a:t>Manufactures are prepared to create</a:t>
            </a:r>
          </a:p>
          <a:p>
            <a:pPr lvl="1"/>
            <a:r>
              <a:rPr lang="en-US" dirty="0"/>
              <a:t>Can be reliably manufactured</a:t>
            </a:r>
          </a:p>
          <a:p>
            <a:r>
              <a:rPr lang="en-US" dirty="0"/>
              <a:t>…and how small we can make chips</a:t>
            </a:r>
          </a:p>
          <a:p>
            <a:pPr lvl="1"/>
            <a:r>
              <a:rPr lang="en-US" dirty="0"/>
              <a:t>I/O pads</a:t>
            </a:r>
          </a:p>
          <a:p>
            <a:pPr lvl="1"/>
            <a:r>
              <a:rPr lang="en-US" dirty="0"/>
              <a:t>Cutting/handling/marking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/>
              <a:t>Limit to how large optical imaging supports</a:t>
            </a:r>
          </a:p>
          <a:p>
            <a:r>
              <a:rPr lang="en-US" dirty="0" err="1"/>
              <a:t>Reticle</a:t>
            </a:r>
            <a:r>
              <a:rPr lang="en-US" dirty="0"/>
              <a:t> – </a:t>
            </a:r>
            <a:r>
              <a:rPr lang="en-US" dirty="0" err="1"/>
              <a:t>imagable</a:t>
            </a:r>
            <a:r>
              <a:rPr lang="en-US" dirty="0"/>
              <a:t> region for photo lithography </a:t>
            </a:r>
          </a:p>
          <a:p>
            <a:pPr lvl="1"/>
            <a:r>
              <a:rPr lang="en-US" dirty="0"/>
              <a:t>Around 600mm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</a:t>
            </a:r>
          </a:p>
          <a:p>
            <a:r>
              <a:rPr lang="en-US" sz="900" dirty="0"/>
              <a:t>https://www.asml.com/the-asml-exposure-apparatus-is-the-most-expensive-and-complex-step-in-the-chip-fabrication-process-what-is-involved-in-the-lithography-business/ja/s28145?rid=44709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40257</TotalTime>
  <Words>2607</Words>
  <Application>Microsoft Macintosh PowerPoint</Application>
  <PresentationFormat>On-screen Show (4:3)</PresentationFormat>
  <Paragraphs>660</Paragraphs>
  <Slides>72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Cambria Math</vt:lpstr>
      <vt:lpstr>Symbol</vt:lpstr>
      <vt:lpstr>Times New Roman</vt:lpstr>
      <vt:lpstr>Blank Presentation</vt:lpstr>
      <vt:lpstr>Equation</vt:lpstr>
      <vt:lpstr>ESE532: System-on-a-Chip Architecture</vt:lpstr>
      <vt:lpstr>Today</vt:lpstr>
      <vt:lpstr>Message</vt:lpstr>
      <vt:lpstr>Wafer Cost</vt:lpstr>
      <vt:lpstr>16nm Wafer Costs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Preclass 2</vt:lpstr>
      <vt:lpstr>Yielded Die</vt:lpstr>
      <vt:lpstr>Preclass 3</vt:lpstr>
      <vt:lpstr>Preclass 3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Zynq Land Grid Package</vt:lpstr>
      <vt:lpstr>Don’t Forget NRE</vt:lpstr>
      <vt:lpstr>Bonus: Chip Design Costs</vt:lpstr>
      <vt:lpstr>Putting Together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 I/O</vt:lpstr>
      <vt:lpstr>Flip Chip, Area IO</vt:lpstr>
      <vt:lpstr>Flip Chip Packages</vt:lpstr>
      <vt:lpstr>Interconnect</vt:lpstr>
      <vt:lpstr>Interconnect</vt:lpstr>
      <vt:lpstr>Wiring Requirements</vt:lpstr>
      <vt:lpstr>Wiring Requirements</vt:lpstr>
      <vt:lpstr>Need More Wires</vt:lpstr>
      <vt:lpstr>Bisection Width</vt:lpstr>
      <vt:lpstr>Rent’s Rule</vt:lpstr>
      <vt:lpstr>Rent and Locality</vt:lpstr>
      <vt:lpstr>Common  Applications</vt:lpstr>
      <vt:lpstr>VLSI Interconnect  Area</vt:lpstr>
      <vt:lpstr>As a function of 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R-Car H3 from Rensas Quad A57, Quad A53</vt:lpstr>
      <vt:lpstr>Zynq Compute Blocks</vt:lpstr>
      <vt:lpstr>CACTI</vt:lpstr>
      <vt:lpstr>CACTI – Memories on Zynq </vt:lpstr>
      <vt:lpstr>Zynq Component Estimates</vt:lpstr>
      <vt:lpstr>PowerPoint Presentation</vt:lpstr>
      <vt:lpstr>PowerPoint Presentation</vt:lpstr>
      <vt:lpstr>Apple A13 Bionic</vt:lpstr>
      <vt:lpstr>A13 Die Areas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186</cp:revision>
  <cp:lastPrinted>2021-11-16T22:05:36Z</cp:lastPrinted>
  <dcterms:created xsi:type="dcterms:W3CDTF">2017-11-12T20:06:07Z</dcterms:created>
  <dcterms:modified xsi:type="dcterms:W3CDTF">2021-11-16T22:05:40Z</dcterms:modified>
</cp:coreProperties>
</file>