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pdf" ContentType="application/pdf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8"/>
  </p:notesMasterIdLst>
  <p:handoutMasterIdLst>
    <p:handoutMasterId r:id="rId79"/>
  </p:handoutMasterIdLst>
  <p:sldIdLst>
    <p:sldId id="381" r:id="rId2"/>
    <p:sldId id="382" r:id="rId3"/>
    <p:sldId id="383" r:id="rId4"/>
    <p:sldId id="445" r:id="rId5"/>
    <p:sldId id="384" r:id="rId6"/>
    <p:sldId id="387" r:id="rId7"/>
    <p:sldId id="444" r:id="rId8"/>
    <p:sldId id="446" r:id="rId9"/>
    <p:sldId id="388" r:id="rId10"/>
    <p:sldId id="394" r:id="rId11"/>
    <p:sldId id="389" r:id="rId12"/>
    <p:sldId id="390" r:id="rId13"/>
    <p:sldId id="391" r:id="rId14"/>
    <p:sldId id="392" r:id="rId15"/>
    <p:sldId id="393" r:id="rId16"/>
    <p:sldId id="502" r:id="rId17"/>
    <p:sldId id="447" r:id="rId18"/>
    <p:sldId id="449" r:id="rId19"/>
    <p:sldId id="450" r:id="rId20"/>
    <p:sldId id="451" r:id="rId21"/>
    <p:sldId id="498" r:id="rId22"/>
    <p:sldId id="397" r:id="rId23"/>
    <p:sldId id="452" r:id="rId24"/>
    <p:sldId id="399" r:id="rId25"/>
    <p:sldId id="400" r:id="rId26"/>
    <p:sldId id="401" r:id="rId27"/>
    <p:sldId id="402" r:id="rId28"/>
    <p:sldId id="403" r:id="rId29"/>
    <p:sldId id="404" r:id="rId30"/>
    <p:sldId id="406" r:id="rId31"/>
    <p:sldId id="409" r:id="rId32"/>
    <p:sldId id="503" r:id="rId33"/>
    <p:sldId id="410" r:id="rId34"/>
    <p:sldId id="411" r:id="rId35"/>
    <p:sldId id="412" r:id="rId36"/>
    <p:sldId id="453" r:id="rId37"/>
    <p:sldId id="454" r:id="rId38"/>
    <p:sldId id="455" r:id="rId39"/>
    <p:sldId id="456" r:id="rId40"/>
    <p:sldId id="458" r:id="rId41"/>
    <p:sldId id="460" r:id="rId42"/>
    <p:sldId id="461" r:id="rId43"/>
    <p:sldId id="472" r:id="rId44"/>
    <p:sldId id="473" r:id="rId45"/>
    <p:sldId id="474" r:id="rId46"/>
    <p:sldId id="475" r:id="rId47"/>
    <p:sldId id="465" r:id="rId48"/>
    <p:sldId id="476" r:id="rId49"/>
    <p:sldId id="477" r:id="rId50"/>
    <p:sldId id="468" r:id="rId51"/>
    <p:sldId id="469" r:id="rId52"/>
    <p:sldId id="478" r:id="rId53"/>
    <p:sldId id="479" r:id="rId54"/>
    <p:sldId id="480" r:id="rId55"/>
    <p:sldId id="481" r:id="rId56"/>
    <p:sldId id="482" r:id="rId57"/>
    <p:sldId id="483" r:id="rId58"/>
    <p:sldId id="484" r:id="rId59"/>
    <p:sldId id="485" r:id="rId60"/>
    <p:sldId id="419" r:id="rId61"/>
    <p:sldId id="464" r:id="rId62"/>
    <p:sldId id="415" r:id="rId63"/>
    <p:sldId id="414" r:id="rId64"/>
    <p:sldId id="427" r:id="rId65"/>
    <p:sldId id="488" r:id="rId66"/>
    <p:sldId id="489" r:id="rId67"/>
    <p:sldId id="490" r:id="rId68"/>
    <p:sldId id="504" r:id="rId69"/>
    <p:sldId id="499" r:id="rId70"/>
    <p:sldId id="500" r:id="rId71"/>
    <p:sldId id="462" r:id="rId72"/>
    <p:sldId id="501" r:id="rId73"/>
    <p:sldId id="463" r:id="rId74"/>
    <p:sldId id="420" r:id="rId75"/>
    <p:sldId id="299" r:id="rId76"/>
    <p:sldId id="300" r:id="rId77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hiddenSlides="1" frameSlides="1"/>
  <p:clrMru>
    <a:srgbClr val="FF0000"/>
    <a:srgbClr val="FF6600"/>
    <a:srgbClr val="FFFF00"/>
    <a:srgbClr val="FFCC66"/>
    <a:srgbClr val="99FF99"/>
    <a:srgbClr val="CC0099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05" autoAdjust="0"/>
    <p:restoredTop sz="94651" autoAdjust="0"/>
  </p:normalViewPr>
  <p:slideViewPr>
    <p:cSldViewPr>
      <p:cViewPr varScale="1">
        <p:scale>
          <a:sx n="105" d="100"/>
          <a:sy n="105" d="100"/>
        </p:scale>
        <p:origin x="184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>
              <a:defRPr sz="1200"/>
            </a:lvl1pPr>
          </a:lstStyle>
          <a:p>
            <a:endParaRPr lang="en-U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>
              <a:defRPr sz="1200"/>
            </a:lvl1pPr>
          </a:lstStyle>
          <a:p>
            <a:endParaRPr lang="en-US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>
              <a:defRPr sz="1200"/>
            </a:lvl1pPr>
          </a:lstStyle>
          <a:p>
            <a:endParaRPr lang="en-US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>
              <a:defRPr sz="1200"/>
            </a:lvl1pPr>
          </a:lstStyle>
          <a:p>
            <a:fld id="{30C01E42-ABD8-EA44-9CAE-6B80BEC7AA5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>
              <a:defRPr sz="1200"/>
            </a:lvl1pPr>
          </a:lstStyle>
          <a:p>
            <a:fld id="{0D55D7D4-95B1-2C43-8C33-5CC94E21247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D7D4-95B1-2C43-8C33-5CC94E21247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811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67C56E-C3E7-8D43-A2AA-B03684AA6AA1}" type="slidenum">
              <a:rPr lang="en-US"/>
              <a:pPr/>
              <a:t>44</a:t>
            </a:fld>
            <a:endParaRPr lang="en-US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0444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218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BAF12A-604A-AB4D-A1D0-30E5816FCBEB}" type="slidenum">
              <a:rPr lang="en-US"/>
              <a:pPr/>
              <a:t>75</a:t>
            </a:fld>
            <a:endParaRPr lang="en-US"/>
          </a:p>
        </p:txBody>
      </p:sp>
      <p:sp>
        <p:nvSpPr>
          <p:cNvPr id="491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211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656" tIns="48328" rIns="96656" bIns="48328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0FEE5E-49C2-F247-A6A5-FE703B123AA5}" type="slidenum">
              <a:rPr lang="en-US"/>
              <a:pPr/>
              <a:t>76</a:t>
            </a:fld>
            <a:endParaRPr lang="en-US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2021 -- DeHon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513AE9D-CBE0-3341-962F-AA55D33A014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2021 -- DeHon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DDE0466-8914-AA47-9101-097FB8DA3B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2021 -- DeHon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54E29A1-061B-3F45-9FEB-DDB3E5A56F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2021 -- DeHon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514D6331-A7F4-8A4C-85DD-5ED2264266F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2021 -- DeHon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DE900AE-33EB-4B44-A210-A459697512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2021 -- DeHon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883F1A2-0E21-3245-8003-930CE496157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2021 -- DeHon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8C097EA-9F3D-1D4C-B69A-9C7CDAAB5CE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2021 -- DeHon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0C1D593-8ACC-044C-B494-230EE3891E5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2021 -- DeHon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F9FFC49-41D8-8A43-847F-7BD0DD7105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2021 -- DeHon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97FEA8B-6C58-734B-B26A-3B8F41F6BFD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Penn ESE532 Fall 2021 -- DeHon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E5DA2A5-4AC9-AE45-A09B-4CD0CE02AB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7000"/>
            <a:ext cx="3505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6600"/>
                </a:solidFill>
                <a:latin typeface="+mn-lt"/>
              </a:defRPr>
            </a:lvl1pPr>
          </a:lstStyle>
          <a:p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400">
                <a:latin typeface="+mn-lt"/>
              </a:defRPr>
            </a:lvl1pPr>
          </a:lstStyle>
          <a:p>
            <a:fld id="{672E3D69-622D-0143-A778-90B17198F99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.pd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d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d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d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.pd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9.pd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1.pd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130.pd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0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50.pd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0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7.pd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9.pd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1.pd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3.pd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5.pd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d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9.pd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9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31.pd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d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" Target="slide75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d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d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10.pd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10.pd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0.pd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0.pd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4AF2E4-C780-3047-9B22-3CF860E98A49}" type="slidenum">
              <a:rPr lang="en-US" smtClean="0">
                <a:latin typeface="Times New Roman" pitchFamily="1" charset="0"/>
              </a:rPr>
              <a:pPr/>
              <a:t>1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33400"/>
            <a:ext cx="80010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ESE532:</a:t>
            </a:r>
            <a:br>
              <a:rPr lang="en-US" dirty="0">
                <a:ea typeface="ＭＳ Ｐゴシック" pitchFamily="1" charset="-128"/>
                <a:cs typeface="ＭＳ Ｐゴシック" pitchFamily="1" charset="-128"/>
              </a:rPr>
            </a:b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System-on-a-Chip Architecture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Day 24:  November 29, 2021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Real Time</a:t>
            </a:r>
          </a:p>
        </p:txBody>
      </p:sp>
      <p:pic>
        <p:nvPicPr>
          <p:cNvPr id="16390" name="Picture 5" descr="penn_logo_nona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5867400"/>
            <a:ext cx="29527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915400" cy="4114800"/>
          </a:xfrm>
        </p:spPr>
        <p:txBody>
          <a:bodyPr/>
          <a:lstStyle/>
          <a:p>
            <a:r>
              <a:rPr lang="en-US" dirty="0"/>
              <a:t>Assume clocked at 100Hz (application cycle)</a:t>
            </a:r>
          </a:p>
          <a:p>
            <a:r>
              <a:rPr lang="en-US" dirty="0">
                <a:solidFill>
                  <a:srgbClr val="FF6600"/>
                </a:solidFill>
              </a:rPr>
              <a:t>Worst-case delay from (L)eft press to change in heading?</a:t>
            </a:r>
          </a:p>
          <a:p>
            <a:r>
              <a:rPr lang="en-US" dirty="0">
                <a:solidFill>
                  <a:srgbClr val="FF6600"/>
                </a:solidFill>
              </a:rPr>
              <a:t>(Circuit) Cycle time could operate?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0" name="Picture 9" descr="steering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90600" y="3356586"/>
            <a:ext cx="7729025" cy="31204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Historically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Real-Time concerns grew up in EE</a:t>
            </a:r>
          </a:p>
          <a:p>
            <a:pPr lvl="1"/>
            <a:r>
              <a:rPr lang="en-US" dirty="0"/>
              <a:t>Because an analog circuit was the only way could meet frequency demands</a:t>
            </a:r>
          </a:p>
          <a:p>
            <a:pPr lvl="1"/>
            <a:r>
              <a:rPr lang="en-US" dirty="0"/>
              <a:t>…later a dedicated digital circuit…</a:t>
            </a:r>
          </a:p>
          <a:p>
            <a:r>
              <a:rPr lang="en-US" dirty="0"/>
              <a:t>Applications</a:t>
            </a:r>
          </a:p>
          <a:p>
            <a:pPr lvl="1"/>
            <a:r>
              <a:rPr lang="en-US" dirty="0"/>
              <a:t>Signal processing, video, control, …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764" y="277368"/>
            <a:ext cx="7772400" cy="1143000"/>
          </a:xfrm>
        </p:spPr>
        <p:txBody>
          <a:bodyPr/>
          <a:lstStyle/>
          <a:p>
            <a:pPr algn="l"/>
            <a:r>
              <a:rPr lang="en-US" dirty="0"/>
              <a:t>Technological </a:t>
            </a:r>
            <a:br>
              <a:rPr lang="en-US" dirty="0"/>
            </a:br>
            <a:r>
              <a:rPr lang="en-US" dirty="0"/>
              <a:t>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Area units for spatial design shown (</a:t>
            </a:r>
            <a:r>
              <a:rPr lang="en-US" dirty="0" err="1">
                <a:solidFill>
                  <a:srgbClr val="FF6600"/>
                </a:solidFill>
              </a:rPr>
              <a:t>preclass</a:t>
            </a:r>
            <a:r>
              <a:rPr lang="en-US" dirty="0">
                <a:solidFill>
                  <a:srgbClr val="FF6600"/>
                </a:solidFill>
              </a:rPr>
              <a:t> 2c)</a:t>
            </a:r>
          </a:p>
          <a:p>
            <a:r>
              <a:rPr lang="en-US" dirty="0">
                <a:solidFill>
                  <a:srgbClr val="FF6600"/>
                </a:solidFill>
              </a:rPr>
              <a:t>Fraction of processor capacity required (</a:t>
            </a:r>
            <a:r>
              <a:rPr lang="en-US" dirty="0" err="1">
                <a:solidFill>
                  <a:srgbClr val="FF6600"/>
                </a:solidFill>
              </a:rPr>
              <a:t>Prelcass</a:t>
            </a:r>
            <a:r>
              <a:rPr lang="en-US" dirty="0">
                <a:solidFill>
                  <a:srgbClr val="FF6600"/>
                </a:solidFill>
              </a:rPr>
              <a:t> 2d)</a:t>
            </a:r>
          </a:p>
          <a:p>
            <a:r>
              <a:rPr lang="en-US" dirty="0">
                <a:solidFill>
                  <a:srgbClr val="FF6600"/>
                </a:solidFill>
              </a:rPr>
              <a:t>Why not be satisfied with dedicating a synchronous circuit for all real-time tasks today?</a:t>
            </a:r>
          </a:p>
          <a:p>
            <a:pPr lvl="1"/>
            <a:r>
              <a:rPr lang="en-US" dirty="0"/>
              <a:t>Hint: What does </a:t>
            </a:r>
            <a:r>
              <a:rPr lang="en-US" dirty="0" err="1"/>
              <a:t>preclass</a:t>
            </a:r>
            <a:r>
              <a:rPr lang="en-US" dirty="0"/>
              <a:t> 2c,d suggest?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8" name="Picture 7" descr="steering.pdf">
            <a:extLst>
              <a:ext uri="{FF2B5EF4-FFF2-40B4-BE49-F238E27FC236}">
                <a16:creationId xmlns:a16="http://schemas.microsoft.com/office/drawing/2014/main" id="{EC9AE3EC-08EE-524D-95E9-9D9768254338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800600" y="154293"/>
            <a:ext cx="4147625" cy="16745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Performance Scaling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876800"/>
          </a:xfrm>
        </p:spPr>
        <p:txBody>
          <a:bodyPr/>
          <a:lstStyle/>
          <a:p>
            <a:r>
              <a:rPr lang="en-US" dirty="0"/>
              <a:t>As circuit speeds increased</a:t>
            </a:r>
          </a:p>
          <a:p>
            <a:pPr lvl="1"/>
            <a:r>
              <a:rPr lang="en-US" dirty="0"/>
              <a:t>Can meet real-time performance demands with heavy </a:t>
            </a:r>
            <a:r>
              <a:rPr lang="en-US" dirty="0" err="1"/>
              <a:t>sequentialization</a:t>
            </a:r>
            <a:endParaRPr lang="en-US" dirty="0"/>
          </a:p>
          <a:p>
            <a:r>
              <a:rPr lang="en-US" dirty="0"/>
              <a:t>Circuit and processor clocks </a:t>
            </a:r>
          </a:p>
          <a:p>
            <a:pPr lvl="1"/>
            <a:r>
              <a:rPr lang="en-US" dirty="0"/>
              <a:t>from MHz to GHz</a:t>
            </a:r>
          </a:p>
          <a:p>
            <a:r>
              <a:rPr lang="en-US" dirty="0"/>
              <a:t>Many real-time task rates unchanged</a:t>
            </a:r>
          </a:p>
          <a:p>
            <a:pPr lvl="1"/>
            <a:r>
              <a:rPr lang="en-US" dirty="0"/>
              <a:t>44KHz audio, 33 frames/second video</a:t>
            </a:r>
          </a:p>
          <a:p>
            <a:r>
              <a:rPr lang="en-US" dirty="0"/>
              <a:t>Even 100MHz processor</a:t>
            </a:r>
          </a:p>
          <a:p>
            <a:pPr lvl="1"/>
            <a:r>
              <a:rPr lang="en-US" dirty="0"/>
              <a:t>Can implement audio in a small fraction of its computational throughput capacity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HW/SW Co-Design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Computer Engineers – know can implement anything as hardware or software</a:t>
            </a:r>
          </a:p>
          <a:p>
            <a:r>
              <a:rPr lang="en-US" dirty="0"/>
              <a:t>Want freedom to move between hardware and software to meet requirements</a:t>
            </a:r>
          </a:p>
          <a:p>
            <a:pPr lvl="1"/>
            <a:r>
              <a:rPr lang="en-US" dirty="0"/>
              <a:t>Performance, costs, energy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Real-Time 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Meet real-time demands / guarantees</a:t>
            </a:r>
          </a:p>
          <a:p>
            <a:pPr lvl="1"/>
            <a:r>
              <a:rPr lang="en-US" dirty="0"/>
              <a:t>Economically using programmable architectures</a:t>
            </a:r>
          </a:p>
          <a:p>
            <a:r>
              <a:rPr lang="en-US" dirty="0" err="1"/>
              <a:t>Sequentialize</a:t>
            </a:r>
            <a:r>
              <a:rPr lang="en-US" dirty="0"/>
              <a:t> and share resources with deterministic, guaranteed timing</a:t>
            </a:r>
          </a:p>
          <a:p>
            <a:r>
              <a:rPr lang="en-US" dirty="0"/>
              <a:t>Spatial (all hardware, HLS synthesized) implementations are good at meeting real-time guarantees, but may be bigger than necessary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99EC22A-7507-7742-82C2-6557D4A59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41DABEE-C979-CD45-9E42-16FE940650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 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ACE31-7A61-9045-B480-893E697EC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A27F6D-BF14-5A4D-9A8D-63A80C035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442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/>
              <a:t>Processor Data Caches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7772400" cy="4648200"/>
          </a:xfrm>
        </p:spPr>
        <p:txBody>
          <a:bodyPr/>
          <a:lstStyle/>
          <a:p>
            <a:r>
              <a:rPr lang="en-US" dirty="0"/>
              <a:t>Traditional Processor Data Caches are a heuristic instance of this</a:t>
            </a:r>
          </a:p>
          <a:p>
            <a:pPr lvl="1"/>
            <a:r>
              <a:rPr lang="en-US" dirty="0"/>
              <a:t>Add a small memory local to the processor</a:t>
            </a:r>
          </a:p>
          <a:p>
            <a:pPr lvl="2"/>
            <a:r>
              <a:rPr lang="en-US" dirty="0"/>
              <a:t>It is fast, low latency</a:t>
            </a:r>
          </a:p>
          <a:p>
            <a:pPr lvl="1"/>
            <a:r>
              <a:rPr lang="en-US" dirty="0"/>
              <a:t>Store anything fetched from large/remote memory in local memory</a:t>
            </a:r>
          </a:p>
          <a:p>
            <a:pPr lvl="2"/>
            <a:r>
              <a:rPr lang="en-US" dirty="0"/>
              <a:t>Hoping for reuse in near future</a:t>
            </a:r>
          </a:p>
          <a:p>
            <a:pPr lvl="1"/>
            <a:r>
              <a:rPr lang="en-US" dirty="0"/>
              <a:t>On every fetch, check local memory before go to large memory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5074090"/>
            <a:ext cx="4800600" cy="17839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15741" y="0"/>
            <a:ext cx="988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  <a:latin typeface="+mn-lt"/>
              </a:rPr>
              <a:t>Day 3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/>
              <a:t>Processor Data Caches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267200"/>
          </a:xfrm>
        </p:spPr>
        <p:txBody>
          <a:bodyPr/>
          <a:lstStyle/>
          <a:p>
            <a:r>
              <a:rPr lang="en-US" dirty="0"/>
              <a:t>Demands more than a small memory</a:t>
            </a:r>
          </a:p>
          <a:p>
            <a:pPr lvl="1"/>
            <a:r>
              <a:rPr lang="en-US" dirty="0"/>
              <a:t>Need to sparsely store address/data mappings from large memory</a:t>
            </a:r>
          </a:p>
          <a:p>
            <a:pPr lvl="1"/>
            <a:r>
              <a:rPr lang="en-US" dirty="0"/>
              <a:t>Makes more area/delay/energy expensive than just a simple memory of capacity</a:t>
            </a:r>
          </a:p>
          <a:p>
            <a:r>
              <a:rPr lang="en-US" dirty="0"/>
              <a:t>Don’t need explicit data movement</a:t>
            </a:r>
          </a:p>
          <a:p>
            <a:r>
              <a:rPr lang="en-US" dirty="0"/>
              <a:t>Cannot control when data moved/saved</a:t>
            </a:r>
          </a:p>
          <a:p>
            <a:pPr lvl="1"/>
            <a:r>
              <a:rPr lang="en-US" dirty="0"/>
              <a:t>Bad for determinism</a:t>
            </a:r>
          </a:p>
          <a:p>
            <a:r>
              <a:rPr lang="en-US" dirty="0"/>
              <a:t>Limited ability to control what stays in small memory simultaneously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215741" y="0"/>
            <a:ext cx="988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  <a:latin typeface="+mn-lt"/>
              </a:rPr>
              <a:t>Day 3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/>
              <a:t>Processor Data Caches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7772400" cy="4648200"/>
          </a:xfrm>
        </p:spPr>
        <p:txBody>
          <a:bodyPr/>
          <a:lstStyle/>
          <a:p>
            <a:r>
              <a:rPr lang="en-US" dirty="0"/>
              <a:t>Traditional Processor Data Caches are a heuristic instance of this</a:t>
            </a:r>
          </a:p>
          <a:p>
            <a:pPr lvl="1"/>
            <a:r>
              <a:rPr lang="en-US" dirty="0"/>
              <a:t>Store anything fetched from large/remote memory in local memory</a:t>
            </a:r>
          </a:p>
          <a:p>
            <a:pPr lvl="2"/>
            <a:r>
              <a:rPr lang="en-US" dirty="0"/>
              <a:t>Hoping for reuse in near future</a:t>
            </a:r>
          </a:p>
          <a:p>
            <a:pPr lvl="1"/>
            <a:r>
              <a:rPr lang="en-US" dirty="0"/>
              <a:t>On every fetch, check local memory before go to large memory</a:t>
            </a:r>
          </a:p>
          <a:p>
            <a:pPr lvl="1"/>
            <a:r>
              <a:rPr lang="en-US" dirty="0">
                <a:solidFill>
                  <a:srgbClr val="3366FF"/>
                </a:solidFill>
              </a:rPr>
              <a:t>Stall processor while waiting for data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5074090"/>
            <a:ext cx="4800600" cy="178390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174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E42B669-2AB5-1C45-A868-3081C4E642FE}" type="slidenum">
              <a:rPr lang="en-US" smtClean="0">
                <a:latin typeface="Times New Roman" pitchFamily="1" charset="0"/>
              </a:rPr>
              <a:pPr/>
              <a:t>2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Today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pPr>
              <a:buNone/>
            </a:pP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Real Time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Part 1: Demands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Part 2: Challenges</a:t>
            </a:r>
          </a:p>
          <a:p>
            <a:pPr lvl="1"/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Algorithms</a:t>
            </a:r>
          </a:p>
          <a:p>
            <a:pPr lvl="1"/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Architecture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Part 3: Disciplines to achieve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Part 4: Multithreaded Processors</a:t>
            </a:r>
          </a:p>
          <a:p>
            <a:pPr lvl="1"/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(time permitting)</a:t>
            </a:r>
          </a:p>
          <a:p>
            <a:endParaRPr lang="en-US" dirty="0"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34526" y="437147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3: </a:t>
            </a:r>
            <a:br>
              <a:rPr lang="en-US" dirty="0"/>
            </a:br>
            <a:r>
              <a:rPr lang="en-US" dirty="0"/>
              <a:t>Processor Cache Timing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534400" cy="4114800"/>
          </a:xfrm>
        </p:spPr>
        <p:txBody>
          <a:bodyPr/>
          <a:lstStyle/>
          <a:p>
            <a:r>
              <a:rPr lang="en-US" dirty="0"/>
              <a:t>Assume </a:t>
            </a:r>
          </a:p>
          <a:p>
            <a:pPr lvl="1"/>
            <a:r>
              <a:rPr lang="en-US" dirty="0"/>
              <a:t>cache miss (go to large memory) takes 10 cycles</a:t>
            </a:r>
          </a:p>
          <a:p>
            <a:pPr lvl="1"/>
            <a:r>
              <a:rPr lang="en-US" dirty="0"/>
              <a:t>Cache hit (small memory) takes 1</a:t>
            </a:r>
          </a:p>
          <a:p>
            <a:pPr lvl="1"/>
            <a:r>
              <a:rPr lang="en-US" dirty="0"/>
              <a:t>Start with empty cache</a:t>
            </a:r>
          </a:p>
          <a:p>
            <a:r>
              <a:rPr lang="en-US" dirty="0"/>
              <a:t>Due to memory delay, </a:t>
            </a:r>
            <a:r>
              <a:rPr lang="en-US" dirty="0">
                <a:solidFill>
                  <a:srgbClr val="FF6600"/>
                </a:solidFill>
              </a:rPr>
              <a:t>how long to execute</a:t>
            </a:r>
            <a:r>
              <a:rPr lang="en-US" dirty="0"/>
              <a:t>: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4400" y="4800600"/>
            <a:ext cx="18786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b=a[0]+a[1];</a:t>
            </a:r>
          </a:p>
          <a:p>
            <a:r>
              <a:rPr lang="en-US" dirty="0">
                <a:latin typeface="+mn-lt"/>
              </a:rPr>
              <a:t>c=a[1]+a[2];</a:t>
            </a:r>
          </a:p>
          <a:p>
            <a:r>
              <a:rPr lang="en-US" dirty="0">
                <a:latin typeface="+mn-lt"/>
              </a:rPr>
              <a:t>d=a[2]+a[0];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4876800"/>
            <a:ext cx="19127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b=</a:t>
            </a:r>
            <a:r>
              <a:rPr lang="en-US" dirty="0" err="1">
                <a:latin typeface="+mn-lt"/>
              </a:rPr>
              <a:t>a[i]+a[j</a:t>
            </a:r>
            <a:r>
              <a:rPr lang="en-US" dirty="0">
                <a:latin typeface="+mn-lt"/>
              </a:rPr>
              <a:t>];</a:t>
            </a:r>
          </a:p>
          <a:p>
            <a:r>
              <a:rPr lang="en-US" dirty="0">
                <a:latin typeface="+mn-lt"/>
              </a:rPr>
              <a:t>c=</a:t>
            </a:r>
            <a:r>
              <a:rPr lang="en-US" dirty="0" err="1">
                <a:latin typeface="+mn-lt"/>
              </a:rPr>
              <a:t>a[k]+a[l</a:t>
            </a:r>
            <a:r>
              <a:rPr lang="en-US" dirty="0">
                <a:latin typeface="+mn-lt"/>
              </a:rPr>
              <a:t>];</a:t>
            </a:r>
          </a:p>
          <a:p>
            <a:r>
              <a:rPr lang="en-US" dirty="0">
                <a:latin typeface="+mn-lt"/>
              </a:rPr>
              <a:t>d=</a:t>
            </a:r>
            <a:r>
              <a:rPr lang="en-US" dirty="0" err="1">
                <a:latin typeface="+mn-lt"/>
              </a:rPr>
              <a:t>a[m]+a[n</a:t>
            </a:r>
            <a:r>
              <a:rPr lang="en-US" dirty="0">
                <a:latin typeface="+mn-lt"/>
              </a:rPr>
              <a:t>];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E4D7A-9A5E-7842-BD8F-E239A163B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Scratchpad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6D4C5-3EDA-2640-B7F6-F66CA1B94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8153400" cy="4114800"/>
          </a:xfrm>
        </p:spPr>
        <p:txBody>
          <a:bodyPr/>
          <a:lstStyle/>
          <a:p>
            <a:r>
              <a:rPr lang="en-US" dirty="0"/>
              <a:t>Recall, scratchpad memory </a:t>
            </a:r>
          </a:p>
          <a:p>
            <a:pPr lvl="1"/>
            <a:r>
              <a:rPr lang="en-US" dirty="0"/>
              <a:t>Small </a:t>
            </a:r>
          </a:p>
          <a:p>
            <a:pPr lvl="1"/>
            <a:r>
              <a:rPr lang="en-US" dirty="0"/>
              <a:t>Explicitly managed (not dynamic like cache)</a:t>
            </a:r>
          </a:p>
          <a:p>
            <a:r>
              <a:rPr lang="en-US" dirty="0"/>
              <a:t>If move (DMA) data to scratchpad memory, would be deterministic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6DE6EA-6EC8-F047-953A-7892CC84D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E1EA4A-8C7E-2244-865F-BA5D8EAF7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3E5C82-D705-FC47-8756-5E974A2CFEED}"/>
              </a:ext>
            </a:extLst>
          </p:cNvPr>
          <p:cNvSpPr txBox="1"/>
          <p:nvPr/>
        </p:nvSpPr>
        <p:spPr>
          <a:xfrm>
            <a:off x="5257800" y="4876800"/>
            <a:ext cx="19127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b=</a:t>
            </a:r>
            <a:r>
              <a:rPr lang="en-US" dirty="0" err="1">
                <a:latin typeface="+mn-lt"/>
              </a:rPr>
              <a:t>a[i]+a[j</a:t>
            </a:r>
            <a:r>
              <a:rPr lang="en-US" dirty="0">
                <a:latin typeface="+mn-lt"/>
              </a:rPr>
              <a:t>];</a:t>
            </a:r>
          </a:p>
          <a:p>
            <a:r>
              <a:rPr lang="en-US" dirty="0">
                <a:latin typeface="+mn-lt"/>
              </a:rPr>
              <a:t>c=</a:t>
            </a:r>
            <a:r>
              <a:rPr lang="en-US" dirty="0" err="1">
                <a:latin typeface="+mn-lt"/>
              </a:rPr>
              <a:t>a[k]+a[l</a:t>
            </a:r>
            <a:r>
              <a:rPr lang="en-US" dirty="0">
                <a:latin typeface="+mn-lt"/>
              </a:rPr>
              <a:t>];</a:t>
            </a:r>
          </a:p>
          <a:p>
            <a:r>
              <a:rPr lang="en-US" dirty="0">
                <a:latin typeface="+mn-lt"/>
              </a:rPr>
              <a:t>d=</a:t>
            </a:r>
            <a:r>
              <a:rPr lang="en-US" dirty="0" err="1">
                <a:latin typeface="+mn-lt"/>
              </a:rPr>
              <a:t>a[m]+a[n</a:t>
            </a:r>
            <a:r>
              <a:rPr lang="en-US" dirty="0">
                <a:latin typeface="+mn-lt"/>
              </a:rPr>
              <a:t>];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EF6560-C33B-7B43-B1DC-FC8F33BBC960}"/>
              </a:ext>
            </a:extLst>
          </p:cNvPr>
          <p:cNvSpPr txBox="1"/>
          <p:nvPr/>
        </p:nvSpPr>
        <p:spPr>
          <a:xfrm>
            <a:off x="914400" y="4800600"/>
            <a:ext cx="18786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b=a[0]+a[1];</a:t>
            </a:r>
          </a:p>
          <a:p>
            <a:r>
              <a:rPr lang="en-US" dirty="0">
                <a:latin typeface="+mn-lt"/>
              </a:rPr>
              <a:t>c=a[1]+a[2];</a:t>
            </a:r>
          </a:p>
          <a:p>
            <a:r>
              <a:rPr lang="en-US" dirty="0">
                <a:latin typeface="+mn-lt"/>
              </a:rPr>
              <a:t>d=a[2]+a[0];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2213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Instructions on “General Purpose” processors take variable number of cycles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7772400" cy="41148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many cycles?</a:t>
            </a:r>
          </a:p>
          <a:p>
            <a:pPr lvl="1"/>
            <a:r>
              <a:rPr lang="en-US" dirty="0"/>
              <a:t>sin, </a:t>
            </a:r>
            <a:r>
              <a:rPr lang="en-US" dirty="0" err="1"/>
              <a:t>cos</a:t>
            </a:r>
            <a:r>
              <a:rPr lang="en-US" dirty="0"/>
              <a:t> 100 cycles each</a:t>
            </a:r>
          </a:p>
          <a:p>
            <a:pPr lvl="1"/>
            <a:r>
              <a:rPr lang="en-US" dirty="0"/>
              <a:t>Assignments take 1 cycle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" y="3200400"/>
            <a:ext cx="849598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3600" dirty="0">
                <a:latin typeface="Courier"/>
                <a:cs typeface="Courier"/>
              </a:rPr>
              <a:t> </a:t>
            </a:r>
            <a:r>
              <a:rPr lang="en-US" sz="3600" dirty="0" err="1">
                <a:latin typeface="Courier"/>
                <a:cs typeface="Courier"/>
              </a:rPr>
              <a:t>old_sh</a:t>
            </a:r>
            <a:r>
              <a:rPr lang="en-US" sz="3600" dirty="0">
                <a:latin typeface="Courier"/>
                <a:cs typeface="Courier"/>
              </a:rPr>
              <a:t>=</a:t>
            </a:r>
            <a:r>
              <a:rPr lang="en-US" sz="3600" dirty="0" err="1">
                <a:latin typeface="Courier"/>
                <a:cs typeface="Courier"/>
              </a:rPr>
              <a:t>sh</a:t>
            </a:r>
            <a:r>
              <a:rPr lang="en-US" sz="3600" dirty="0">
                <a:latin typeface="Courier"/>
                <a:cs typeface="Courier"/>
              </a:rPr>
              <a:t>; </a:t>
            </a:r>
            <a:r>
              <a:rPr lang="en-US" sz="3600" dirty="0" err="1">
                <a:latin typeface="Courier"/>
                <a:cs typeface="Courier"/>
              </a:rPr>
              <a:t>old_ch</a:t>
            </a:r>
            <a:r>
              <a:rPr lang="en-US" sz="3600" dirty="0">
                <a:latin typeface="Courier"/>
                <a:cs typeface="Courier"/>
              </a:rPr>
              <a:t>=</a:t>
            </a:r>
            <a:r>
              <a:rPr lang="en-US" sz="3600" dirty="0" err="1">
                <a:latin typeface="Courier"/>
                <a:cs typeface="Courier"/>
              </a:rPr>
              <a:t>ch</a:t>
            </a:r>
            <a:r>
              <a:rPr lang="en-US" sz="3600" dirty="0">
                <a:latin typeface="Courier"/>
                <a:cs typeface="Courier"/>
              </a:rPr>
              <a:t>;</a:t>
            </a:r>
          </a:p>
          <a:p>
            <a:r>
              <a:rPr lang="en-US" sz="3600" dirty="0">
                <a:latin typeface="Courier"/>
                <a:cs typeface="Courier"/>
              </a:rPr>
              <a:t>   if (!left || !right) </a:t>
            </a:r>
          </a:p>
          <a:p>
            <a:r>
              <a:rPr lang="en-US" sz="3600" dirty="0">
                <a:latin typeface="Courier"/>
                <a:cs typeface="Courier"/>
              </a:rPr>
              <a:t>        {</a:t>
            </a:r>
            <a:r>
              <a:rPr lang="en-US" sz="3600" dirty="0" err="1">
                <a:latin typeface="Courier"/>
                <a:cs typeface="Courier"/>
              </a:rPr>
              <a:t>sh</a:t>
            </a:r>
            <a:r>
              <a:rPr lang="en-US" sz="3600" dirty="0">
                <a:latin typeface="Courier"/>
                <a:cs typeface="Courier"/>
              </a:rPr>
              <a:t>=</a:t>
            </a:r>
            <a:r>
              <a:rPr lang="en-US" sz="3600" dirty="0" err="1">
                <a:latin typeface="Courier"/>
                <a:cs typeface="Courier"/>
              </a:rPr>
              <a:t>old_sh;ch</a:t>
            </a:r>
            <a:r>
              <a:rPr lang="en-US" sz="3600" dirty="0">
                <a:latin typeface="Courier"/>
                <a:cs typeface="Courier"/>
              </a:rPr>
              <a:t>=</a:t>
            </a:r>
            <a:r>
              <a:rPr lang="en-US" sz="3600" dirty="0" err="1">
                <a:latin typeface="Courier"/>
                <a:cs typeface="Courier"/>
              </a:rPr>
              <a:t>old_ch</a:t>
            </a:r>
            <a:r>
              <a:rPr lang="en-US" sz="3600" dirty="0">
                <a:latin typeface="Courier"/>
                <a:cs typeface="Courier"/>
              </a:rPr>
              <a:t>;}</a:t>
            </a:r>
          </a:p>
          <a:p>
            <a:r>
              <a:rPr lang="en-US" sz="3600" dirty="0">
                <a:latin typeface="Courier"/>
                <a:cs typeface="Courier"/>
              </a:rPr>
              <a:t>   else </a:t>
            </a:r>
          </a:p>
          <a:p>
            <a:r>
              <a:rPr lang="en-US" sz="3600" dirty="0">
                <a:latin typeface="Courier"/>
                <a:cs typeface="Courier"/>
              </a:rPr>
              <a:t>        {</a:t>
            </a:r>
            <a:r>
              <a:rPr lang="en-US" sz="3600" dirty="0" err="1">
                <a:latin typeface="Courier"/>
                <a:cs typeface="Courier"/>
              </a:rPr>
              <a:t>sh</a:t>
            </a:r>
            <a:r>
              <a:rPr lang="en-US" sz="3600" dirty="0">
                <a:latin typeface="Courier"/>
                <a:cs typeface="Courier"/>
              </a:rPr>
              <a:t>=sin(heading); </a:t>
            </a:r>
          </a:p>
          <a:p>
            <a:r>
              <a:rPr lang="en-US" sz="3600" dirty="0">
                <a:latin typeface="Courier"/>
                <a:cs typeface="Courier"/>
              </a:rPr>
              <a:t>         </a:t>
            </a:r>
            <a:r>
              <a:rPr lang="en-US" sz="3600" dirty="0" err="1">
                <a:latin typeface="Courier"/>
                <a:cs typeface="Courier"/>
              </a:rPr>
              <a:t>ch</a:t>
            </a:r>
            <a:r>
              <a:rPr lang="en-US" sz="3600" dirty="0">
                <a:latin typeface="Courier"/>
                <a:cs typeface="Courier"/>
              </a:rPr>
              <a:t>=cos(heading);}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many cycles?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2819400"/>
            <a:ext cx="5295900" cy="33401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many cycles?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2819400"/>
            <a:ext cx="5156200" cy="31369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Data-dependent branching, looping</a:t>
            </a:r>
          </a:p>
          <a:p>
            <a:pPr lvl="1"/>
            <a:r>
              <a:rPr lang="en-US" dirty="0"/>
              <a:t>Means variable time for operations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1148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Architecture – Hardware have variable (data-dependent) delay</a:t>
            </a:r>
          </a:p>
          <a:p>
            <a:pPr lvl="1"/>
            <a:r>
              <a:rPr lang="en-US" dirty="0"/>
              <a:t>Esp. for General-Purpose processors</a:t>
            </a:r>
          </a:p>
          <a:p>
            <a:pPr lvl="2"/>
            <a:r>
              <a:rPr lang="en-US" dirty="0"/>
              <a:t>Instructions take different number of cycles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Algorithm – computational specification have variable (data-dependent) operations</a:t>
            </a:r>
          </a:p>
          <a:p>
            <a:pPr lvl="1"/>
            <a:r>
              <a:rPr lang="en-US" dirty="0"/>
              <a:t>Different number of instructions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27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238625" y="5846763"/>
          <a:ext cx="3792538" cy="1011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287" name="Equation" r:id="rId3" imgW="1333500" imgH="355600" progId="Equation.3">
                  <p:embed/>
                </p:oleObj>
              </mc:Choice>
              <mc:Fallback>
                <p:oleObj name="Equation" r:id="rId3" imgW="1333500" imgH="355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8625" y="5846763"/>
                        <a:ext cx="3792538" cy="10112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 programming constructs are data-dependent (variable delay)?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Programming Constructs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5029200"/>
          </a:xfrm>
        </p:spPr>
        <p:txBody>
          <a:bodyPr/>
          <a:lstStyle/>
          <a:p>
            <a:r>
              <a:rPr lang="en-US" dirty="0"/>
              <a:t>Conditionals: if/then/else</a:t>
            </a:r>
          </a:p>
          <a:p>
            <a:r>
              <a:rPr lang="en-US" dirty="0"/>
              <a:t>Loops without compile-time determined bounds</a:t>
            </a:r>
          </a:p>
          <a:p>
            <a:pPr lvl="1"/>
            <a:r>
              <a:rPr lang="en-US" dirty="0"/>
              <a:t>While with termination expressions</a:t>
            </a:r>
          </a:p>
          <a:p>
            <a:pPr lvl="1"/>
            <a:r>
              <a:rPr lang="en-US" dirty="0"/>
              <a:t>For with data-dependent bounds</a:t>
            </a:r>
          </a:p>
          <a:p>
            <a:r>
              <a:rPr lang="en-US" dirty="0"/>
              <a:t>Data-dependent recursion</a:t>
            </a:r>
          </a:p>
          <a:p>
            <a:r>
              <a:rPr lang="en-US" dirty="0"/>
              <a:t>Interrupts</a:t>
            </a:r>
          </a:p>
          <a:p>
            <a:pPr lvl="1"/>
            <a:r>
              <a:rPr lang="en-US" dirty="0"/>
              <a:t>I/O events, time-slice</a:t>
            </a:r>
          </a:p>
          <a:p>
            <a:r>
              <a:rPr lang="en-US" dirty="0">
                <a:solidFill>
                  <a:schemeClr val="accent2"/>
                </a:solidFill>
              </a:rPr>
              <a:t>Note: 1</a:t>
            </a:r>
            <a:r>
              <a:rPr lang="en-US" baseline="30000" dirty="0">
                <a:solidFill>
                  <a:schemeClr val="accent2"/>
                </a:solidFill>
              </a:rPr>
              <a:t>st</a:t>
            </a:r>
            <a:r>
              <a:rPr lang="en-US" dirty="0">
                <a:solidFill>
                  <a:schemeClr val="accent2"/>
                </a:solidFill>
              </a:rPr>
              <a:t> three were issue for HLS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For same reason – </a:t>
            </a:r>
            <a:r>
              <a:rPr lang="en-US" dirty="0">
                <a:solidFill>
                  <a:srgbClr val="FF6600"/>
                </a:solidFill>
              </a:rPr>
              <a:t>how did we address?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876800"/>
          </a:xfrm>
        </p:spPr>
        <p:txBody>
          <a:bodyPr/>
          <a:lstStyle/>
          <a:p>
            <a:r>
              <a:rPr lang="en-US" dirty="0"/>
              <a:t>Real-Time applications demand different discipline from best-effort tasks</a:t>
            </a:r>
          </a:p>
          <a:p>
            <a:r>
              <a:rPr lang="en-US" dirty="0"/>
              <a:t>Look more like synchronous circuits</a:t>
            </a:r>
          </a:p>
          <a:p>
            <a:r>
              <a:rPr lang="en-US" dirty="0"/>
              <a:t>Can </a:t>
            </a:r>
            <a:r>
              <a:rPr lang="en-US" dirty="0" err="1"/>
              <a:t>sequentialize</a:t>
            </a:r>
            <a:r>
              <a:rPr lang="en-US" dirty="0"/>
              <a:t>, like processor</a:t>
            </a:r>
          </a:p>
          <a:p>
            <a:pPr lvl="1"/>
            <a:r>
              <a:rPr lang="en-US" dirty="0"/>
              <a:t>But must avoid/rethink typical general-purpose processor common-case optimizations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Constructs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Dynamic Dataflow (from Day 5)</a:t>
            </a:r>
          </a:p>
          <a:p>
            <a:pPr lvl="1"/>
            <a:r>
              <a:rPr lang="en-US" dirty="0"/>
              <a:t>Variable rates</a:t>
            </a:r>
          </a:p>
          <a:p>
            <a:pPr lvl="1"/>
            <a:r>
              <a:rPr lang="en-US" dirty="0"/>
              <a:t>Switch/select operators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 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typical (471,571) processor “optimizations” can cause variable delay</a:t>
            </a:r>
          </a:p>
          <a:p>
            <a:pPr lvl="1"/>
            <a:r>
              <a:rPr lang="en-US" dirty="0"/>
              <a:t>Caches</a:t>
            </a:r>
          </a:p>
          <a:p>
            <a:pPr lvl="1"/>
            <a:r>
              <a:rPr lang="en-US" dirty="0"/>
              <a:t>Branch prediction</a:t>
            </a:r>
          </a:p>
          <a:p>
            <a:pPr lvl="1"/>
            <a:r>
              <a:rPr lang="en-US" dirty="0"/>
              <a:t>Common-case optimizations</a:t>
            </a:r>
          </a:p>
          <a:p>
            <a:pPr lvl="1"/>
            <a:r>
              <a:rPr lang="en-US" dirty="0"/>
              <a:t>Pipeline stalls</a:t>
            </a:r>
          </a:p>
          <a:p>
            <a:pPr lvl="1"/>
            <a:r>
              <a:rPr lang="en-US" dirty="0"/>
              <a:t>Speculative issue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99EC22A-7507-7742-82C2-6557D4A59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Disciplines to achieve Real-Time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41DABEE-C979-CD45-9E42-16FE940650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 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ACE31-7A61-9045-B480-893E697EC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A27F6D-BF14-5A4D-9A8D-63A80C035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5134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we do</a:t>
            </a:r>
            <a:br>
              <a:rPr lang="en-US" dirty="0"/>
            </a:br>
            <a:r>
              <a:rPr lang="en-US" dirty="0"/>
              <a:t>to make architecture more deterministic?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362200"/>
            <a:ext cx="7772400" cy="4114800"/>
          </a:xfrm>
        </p:spPr>
        <p:txBody>
          <a:bodyPr/>
          <a:lstStyle/>
          <a:p>
            <a:r>
              <a:rPr lang="en-US" dirty="0"/>
              <a:t>Explicitly managed memory</a:t>
            </a:r>
          </a:p>
          <a:p>
            <a:r>
              <a:rPr lang="en-US" dirty="0"/>
              <a:t>Eliminate Branching (too severe?)</a:t>
            </a:r>
          </a:p>
          <a:p>
            <a:r>
              <a:rPr lang="en-US" dirty="0" err="1"/>
              <a:t>Unpipelined</a:t>
            </a:r>
            <a:r>
              <a:rPr lang="en-US" dirty="0"/>
              <a:t> processors</a:t>
            </a:r>
          </a:p>
          <a:p>
            <a:r>
              <a:rPr lang="en-US" dirty="0"/>
              <a:t>Fixed-delay pipelines</a:t>
            </a:r>
          </a:p>
          <a:p>
            <a:pPr lvl="1"/>
            <a:r>
              <a:rPr lang="en-US" dirty="0"/>
              <a:t>Offline-scheduled resource sharing</a:t>
            </a:r>
          </a:p>
          <a:p>
            <a:pPr lvl="1"/>
            <a:r>
              <a:rPr lang="en-US" dirty="0"/>
              <a:t>Multi-threaded</a:t>
            </a:r>
          </a:p>
          <a:p>
            <a:r>
              <a:rPr lang="en-US" dirty="0"/>
              <a:t>Deadlines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2130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Explicitly Managed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8229600" cy="4114800"/>
          </a:xfrm>
        </p:spPr>
        <p:txBody>
          <a:bodyPr/>
          <a:lstStyle/>
          <a:p>
            <a:r>
              <a:rPr lang="en-US" dirty="0"/>
              <a:t>Make memory hierarchy visible</a:t>
            </a:r>
          </a:p>
          <a:p>
            <a:pPr lvl="1"/>
            <a:r>
              <a:rPr lang="en-US" dirty="0"/>
              <a:t>Use Scratchpad memories instead of caches</a:t>
            </a:r>
          </a:p>
          <a:p>
            <a:r>
              <a:rPr lang="en-US" dirty="0"/>
              <a:t>Explicitly move data between memories</a:t>
            </a:r>
          </a:p>
          <a:p>
            <a:pPr lvl="1"/>
            <a:r>
              <a:rPr lang="en-US" dirty="0"/>
              <a:t>E.g. movement into local memory</a:t>
            </a:r>
          </a:p>
          <a:p>
            <a:r>
              <a:rPr lang="en-US" dirty="0"/>
              <a:t>Already do for Register File in Processor</a:t>
            </a:r>
          </a:p>
          <a:p>
            <a:pPr lvl="1"/>
            <a:r>
              <a:rPr lang="en-US" dirty="0"/>
              <a:t>Load/store between memory and RF slot</a:t>
            </a:r>
          </a:p>
          <a:p>
            <a:pPr lvl="1"/>
            <a:r>
              <a:rPr lang="en-US" dirty="0"/>
              <a:t>…but don’t do for memory hierarchy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Explicitly Managed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2362200"/>
            <a:ext cx="5232400" cy="3592309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Offline Schedule Resource Sharing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343400"/>
          </a:xfrm>
        </p:spPr>
        <p:txBody>
          <a:bodyPr/>
          <a:lstStyle/>
          <a:p>
            <a:r>
              <a:rPr lang="en-US" dirty="0"/>
              <a:t>Don’t arbitrate</a:t>
            </a:r>
          </a:p>
          <a:p>
            <a:r>
              <a:rPr lang="en-US" dirty="0"/>
              <a:t>Decide up-front when each shared resource can be used by each thread or processor</a:t>
            </a:r>
          </a:p>
          <a:p>
            <a:pPr lvl="1"/>
            <a:r>
              <a:rPr lang="en-US" dirty="0"/>
              <a:t>Simple fixed schedule</a:t>
            </a:r>
          </a:p>
          <a:p>
            <a:pPr lvl="1"/>
            <a:r>
              <a:rPr lang="en-US" dirty="0"/>
              <a:t>Detailed Schedule</a:t>
            </a:r>
          </a:p>
          <a:p>
            <a:r>
              <a:rPr lang="en-US" dirty="0"/>
              <a:t>What</a:t>
            </a:r>
          </a:p>
          <a:p>
            <a:pPr lvl="1"/>
            <a:r>
              <a:rPr lang="en-US" dirty="0"/>
              <a:t>Memory bank, bus, I/O, network link, …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2133600"/>
            <a:ext cx="6286500" cy="44362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Time-Multiplexed Bus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419600" cy="4114800"/>
          </a:xfrm>
        </p:spPr>
        <p:txBody>
          <a:bodyPr/>
          <a:lstStyle/>
          <a:p>
            <a:pPr>
              <a:buNone/>
            </a:pPr>
            <a:r>
              <a:rPr lang="en-US" dirty="0"/>
              <a:t>Fixed by hardware master</a:t>
            </a:r>
          </a:p>
          <a:p>
            <a:r>
              <a:rPr lang="en-US" dirty="0"/>
              <a:t>4 masters share a bus</a:t>
            </a:r>
          </a:p>
          <a:p>
            <a:r>
              <a:rPr lang="en-US" dirty="0"/>
              <a:t>Each master gets to make a request on the bus every 4</a:t>
            </a:r>
            <a:r>
              <a:rPr lang="en-US" baseline="30000" dirty="0"/>
              <a:t>th</a:t>
            </a:r>
            <a:r>
              <a:rPr lang="en-US" dirty="0"/>
              <a:t> cycle</a:t>
            </a:r>
          </a:p>
          <a:p>
            <a:pPr lvl="1"/>
            <a:r>
              <a:rPr lang="en-US" dirty="0"/>
              <a:t>If doesn’t use it, goes idle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Time-Multiplexed Bus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4495800"/>
          </a:xfrm>
        </p:spPr>
        <p:txBody>
          <a:bodyPr/>
          <a:lstStyle/>
          <a:p>
            <a:r>
              <a:rPr lang="en-US" dirty="0"/>
              <a:t>Regular schedule</a:t>
            </a:r>
          </a:p>
          <a:p>
            <a:r>
              <a:rPr lang="en-US" dirty="0"/>
              <a:t>Fixed bus slot schedule of length N &gt; masters</a:t>
            </a:r>
          </a:p>
          <a:p>
            <a:pPr lvl="1"/>
            <a:r>
              <a:rPr lang="en-US" dirty="0"/>
              <a:t>(probably a multiple)</a:t>
            </a:r>
          </a:p>
          <a:p>
            <a:r>
              <a:rPr lang="en-US" dirty="0"/>
              <a:t>Assign owner for each slot</a:t>
            </a:r>
          </a:p>
          <a:p>
            <a:pPr lvl="1"/>
            <a:r>
              <a:rPr lang="en-US" dirty="0"/>
              <a:t>Can assign more slots to one </a:t>
            </a:r>
          </a:p>
          <a:p>
            <a:r>
              <a:rPr lang="en-US" dirty="0"/>
              <a:t>E.g. N=8, for 4 masters</a:t>
            </a:r>
          </a:p>
          <a:p>
            <a:pPr lvl="1"/>
            <a:r>
              <a:rPr lang="en-US" dirty="0"/>
              <a:t>Schedule (1 2 1 3 1 2 1 4)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Fully Scheduled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extreme, fully schedule which tasks gets resource on each cycle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581400"/>
            <a:ext cx="8585200" cy="252887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“Real” – refers to physical time</a:t>
            </a:r>
          </a:p>
          <a:p>
            <a:pPr lvl="1"/>
            <a:r>
              <a:rPr lang="en-US" dirty="0"/>
              <a:t>Connection to Real or Physical World</a:t>
            </a:r>
          </a:p>
          <a:p>
            <a:r>
              <a:rPr lang="en-US" dirty="0"/>
              <a:t>Contrast with “virtual” or “variable” time</a:t>
            </a:r>
          </a:p>
          <a:p>
            <a:r>
              <a:rPr lang="en-US" dirty="0"/>
              <a:t>Handles events with absolute guarantees on timing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Deterministic Processor with Multiplier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" y="1828800"/>
            <a:ext cx="441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branching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 kern="0" dirty="0" err="1">
                <a:latin typeface="+mn-lt"/>
              </a:rPr>
              <a:t>Unpipelined</a:t>
            </a:r>
            <a:endParaRPr lang="en-US" sz="2800" kern="0" dirty="0"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Every operation completes in fixed time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800" kern="0" dirty="0"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Cycle time?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800" kern="0" dirty="0">
              <a:solidFill>
                <a:srgbClr val="FF6600"/>
              </a:solidFill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 kern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What’s unfortunate about this?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pic>
        <p:nvPicPr>
          <p:cNvPr id="9" name="Content Placeholder 8" descr="proc_nobranch_mpy_unpipe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l="-93523" r="-93523"/>
              <a:stretch>
                <a:fillRect/>
              </a:stretch>
            </p:blipFill>
          </mc:Choice>
          <mc:Fallback>
            <p:blipFill>
              <a:blip r:embed="rId3"/>
              <a:srcRect l="-93523" r="-93523"/>
              <a:stretch>
                <a:fillRect/>
              </a:stretch>
            </p:blipFill>
          </mc:Fallback>
        </mc:AlternateContent>
        <p:spPr>
          <a:xfrm>
            <a:off x="2971800" y="2286000"/>
            <a:ext cx="7772400" cy="4114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09600"/>
            <a:ext cx="8077200" cy="1143000"/>
          </a:xfrm>
        </p:spPr>
        <p:txBody>
          <a:bodyPr/>
          <a:lstStyle/>
          <a:p>
            <a:r>
              <a:rPr lang="en-US" dirty="0"/>
              <a:t>Simple Deterministic Processor with some Pipelining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" y="1828800"/>
            <a:ext cx="441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branching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Every operation completes in fixed time</a:t>
            </a:r>
            <a:endParaRPr lang="en-US" sz="2800" kern="0" dirty="0"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Retimed cycle time?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800" kern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Hint what are cycles?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 kern="0" noProof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How </a:t>
            </a:r>
            <a:r>
              <a:rPr lang="en-US" sz="2800" kern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pipelines added </a:t>
            </a:r>
            <a:r>
              <a:rPr lang="en-US" sz="2800" kern="0" noProof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change </a:t>
            </a:r>
            <a:r>
              <a:rPr lang="en-US" sz="2800" kern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behavior?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Hint: what is sequence of addresses into Instr.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Mem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892651-3935-5745-8E23-B0591AE4D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8404" y="2009127"/>
            <a:ext cx="3092196" cy="4658373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D6148D2-4BB7-AC4F-B0C2-BBCD8E2A2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6115"/>
            <a:ext cx="8077200" cy="1143000"/>
          </a:xfrm>
        </p:spPr>
        <p:txBody>
          <a:bodyPr/>
          <a:lstStyle/>
          <a:p>
            <a:r>
              <a:rPr lang="en-US" dirty="0"/>
              <a:t>Simple Deterministic </a:t>
            </a:r>
            <a:br>
              <a:rPr lang="en-US" dirty="0"/>
            </a:br>
            <a:r>
              <a:rPr lang="en-US" dirty="0"/>
              <a:t>Pipelined Processor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" y="1828800"/>
            <a:ext cx="441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branching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Every operation completes in fixed time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800" kern="0" dirty="0"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800" kern="0" dirty="0">
              <a:solidFill>
                <a:srgbClr val="FF6600"/>
              </a:solidFill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 kern="0" noProof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How </a:t>
            </a:r>
            <a:r>
              <a:rPr lang="en-US" sz="2800" kern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pipelines added </a:t>
            </a:r>
            <a:r>
              <a:rPr lang="en-US" sz="2800" kern="0" noProof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change </a:t>
            </a:r>
            <a:r>
              <a:rPr lang="en-US" sz="2800" kern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behavior?</a:t>
            </a:r>
            <a:endParaRPr lang="en-US" kern="0" dirty="0">
              <a:solidFill>
                <a:srgbClr val="FF6600"/>
              </a:solidFill>
              <a:latin typeface="+mn-lt"/>
              <a:ea typeface="ＭＳ Ｐゴシック" charset="-128"/>
            </a:endParaRPr>
          </a:p>
          <a:p>
            <a:pPr marL="800100" lvl="1" indent="-342900">
              <a:spcBef>
                <a:spcPct val="20000"/>
              </a:spcBef>
              <a:buFont typeface="Arial"/>
              <a:buChar char="•"/>
            </a:pPr>
            <a:r>
              <a:rPr lang="en-US" sz="2800" kern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Hint R1 value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A8A2D74-6555-A942-AB17-3C48C285A6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01184" y="1768057"/>
            <a:ext cx="3252216" cy="489944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231865"/>
            <a:ext cx="8077200" cy="1143000"/>
          </a:xfrm>
        </p:spPr>
        <p:txBody>
          <a:bodyPr/>
          <a:lstStyle/>
          <a:p>
            <a:r>
              <a:rPr lang="en-US" dirty="0"/>
              <a:t>Simple Deterministic </a:t>
            </a:r>
            <a:br>
              <a:rPr lang="en-US" dirty="0"/>
            </a:br>
            <a:r>
              <a:rPr lang="en-US" dirty="0"/>
              <a:t>Pipelined Processor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" y="1828800"/>
            <a:ext cx="441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branching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Every operation completes in fixed time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800" kern="0" dirty="0"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Retimed cycle time?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2800" kern="0" dirty="0">
              <a:solidFill>
                <a:srgbClr val="FF66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C8EFDF-F399-1841-8146-BF87E5BD94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BC990FE-DF96-E14B-B047-9F1576068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4901184" y="1768057"/>
            <a:ext cx="3252216" cy="4899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4929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DEE0E-2F42-5542-BDB9-93A3CEC0AE9F}" type="slidenum">
              <a:rPr lang="en-US"/>
              <a:pPr/>
              <a:t>44</a:t>
            </a:fld>
            <a:endParaRPr lang="en-US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Legal Register Moves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Retiming Lag/Lead</a:t>
            </a:r>
          </a:p>
        </p:txBody>
      </p:sp>
      <p:pic>
        <p:nvPicPr>
          <p:cNvPr id="14340" name="Picture 4" descr="lag_lea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2971800"/>
            <a:ext cx="5829300" cy="24384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215741" y="0"/>
            <a:ext cx="928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Day 7</a:t>
            </a:r>
          </a:p>
        </p:txBody>
      </p:sp>
    </p:spTree>
    <p:extLst>
      <p:ext uri="{BB962C8B-B14F-4D97-AF65-F5344CB8AC3E}">
        <p14:creationId xmlns:p14="http://schemas.microsoft.com/office/powerpoint/2010/main" val="12061060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Reminder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Able to pipeline and retime to reduce cycle time on acyclic dataflow graphs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6" name="Picture 5" descr="two_adder_pipeline_highlight_lag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81000" y="4090572"/>
            <a:ext cx="8534400" cy="13069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15741" y="0"/>
            <a:ext cx="928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Day 8</a:t>
            </a:r>
          </a:p>
        </p:txBody>
      </p:sp>
    </p:spTree>
    <p:extLst>
      <p:ext uri="{BB962C8B-B14F-4D97-AF65-F5344CB8AC3E}">
        <p14:creationId xmlns:p14="http://schemas.microsoft.com/office/powerpoint/2010/main" val="89975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1: lead </a:t>
            </a:r>
            <a:r>
              <a:rPr lang="en-US" dirty="0" err="1"/>
              <a:t>Mux</a:t>
            </a:r>
            <a:endParaRPr lang="en-US" dirty="0"/>
          </a:p>
        </p:txBody>
      </p:sp>
      <p:pic>
        <p:nvPicPr>
          <p:cNvPr id="7" name="Content Placeholder 6" descr="proc_nobranch_mpy_pipe_retime1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-93523" r="-93523"/>
              <a:stretch>
                <a:fillRect/>
              </a:stretch>
            </p:blipFill>
          </mc:Choice>
          <mc:Fallback>
            <p:blipFill>
              <a:blip r:embed="rId3"/>
              <a:srcRect l="-93523" r="-93523"/>
              <a:stretch>
                <a:fillRect/>
              </a:stretch>
            </p:blipFill>
          </mc:Fallback>
        </mc:AlternateContent>
        <p:spPr>
          <a:xfrm>
            <a:off x="2743200" y="1905000"/>
            <a:ext cx="7772400" cy="41148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6" name="Content Placeholder 8" descr="proc_nobranch_mpy_pipe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rcRect l="-93523" r="-93523"/>
              <a:stretch>
                <a:fillRect/>
              </a:stretch>
            </p:blipFill>
          </mc:Choice>
          <mc:Fallback>
            <p:blipFill>
              <a:blip r:embed="rId5"/>
              <a:srcRect l="-93523" r="-93523"/>
              <a:stretch>
                <a:fillRect/>
              </a:stretch>
            </p:blipFill>
          </mc:Fallback>
        </mc:AlternateContent>
        <p:spPr bwMode="auto">
          <a:xfrm>
            <a:off x="-16764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392616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2: lead M3</a:t>
            </a:r>
          </a:p>
        </p:txBody>
      </p:sp>
      <p:pic>
        <p:nvPicPr>
          <p:cNvPr id="7" name="Content Placeholder 6" descr="proc_nobranch_mpy_pipe_retime1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-93523" r="-93523"/>
              <a:stretch>
                <a:fillRect/>
              </a:stretch>
            </p:blipFill>
          </mc:Choice>
          <mc:Fallback>
            <p:blipFill>
              <a:blip r:embed="rId3"/>
              <a:srcRect l="-93523" r="-93523"/>
              <a:stretch>
                <a:fillRect/>
              </a:stretch>
            </p:blipFill>
          </mc:Fallback>
        </mc:AlternateContent>
        <p:spPr>
          <a:xfrm>
            <a:off x="-1143000" y="1905000"/>
            <a:ext cx="7772400" cy="41148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8" name="Picture 7" descr="proc_nobranch_mpy_pipe_retime2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800600" y="1676400"/>
            <a:ext cx="29083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1732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3: lead M2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8" name="Picture 7" descr="proc_nobranch_mpy_pipe_retime2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838200" y="1752600"/>
            <a:ext cx="2908300" cy="4419600"/>
          </a:xfrm>
          <a:prstGeom prst="rect">
            <a:avLst/>
          </a:prstGeom>
        </p:spPr>
      </p:pic>
      <p:pic>
        <p:nvPicPr>
          <p:cNvPr id="10" name="Content Placeholder 9" descr="proc_nobranch_mpy_pipe_retime3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rcRect l="-93523" r="-93523"/>
              <a:stretch>
                <a:fillRect/>
              </a:stretch>
            </p:blipFill>
          </mc:Choice>
          <mc:Fallback>
            <p:blipFill>
              <a:blip r:embed="rId5"/>
              <a:srcRect l="-93523" r="-93523"/>
              <a:stretch>
                <a:fillRect/>
              </a:stretch>
            </p:blipFill>
          </mc:Fallback>
        </mc:AlternateContent>
        <p:spPr>
          <a:xfrm>
            <a:off x="2209800" y="1752600"/>
            <a:ext cx="8492067" cy="4495800"/>
          </a:xfrm>
        </p:spPr>
      </p:pic>
    </p:spTree>
    <p:extLst>
      <p:ext uri="{BB962C8B-B14F-4D97-AF65-F5344CB8AC3E}">
        <p14:creationId xmlns:p14="http://schemas.microsoft.com/office/powerpoint/2010/main" val="41011496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4: lead M1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10" name="Content Placeholder 9" descr="proc_nobranch_mpy_pipe_retime3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-93523" r="-93523"/>
              <a:stretch>
                <a:fillRect/>
              </a:stretch>
            </p:blipFill>
          </mc:Choice>
          <mc:Fallback>
            <p:blipFill>
              <a:blip r:embed="rId3"/>
              <a:srcRect l="-93523" r="-93523"/>
              <a:stretch>
                <a:fillRect/>
              </a:stretch>
            </p:blipFill>
          </mc:Fallback>
        </mc:AlternateContent>
        <p:spPr>
          <a:xfrm>
            <a:off x="-2133600" y="1752600"/>
            <a:ext cx="8492067" cy="4495800"/>
          </a:xfrm>
        </p:spPr>
      </p:pic>
      <p:pic>
        <p:nvPicPr>
          <p:cNvPr id="7" name="Picture 6" descr="proc_nobranch_mpy_pipe_retime4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410200" y="1828800"/>
            <a:ext cx="29083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410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Real-Time Tasks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7772400" cy="49530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 timing guarantees might you like for the following tasks?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Turn steering wheel on a drive-by-wire car</a:t>
            </a:r>
          </a:p>
          <a:p>
            <a:pPr lvl="2"/>
            <a:r>
              <a:rPr lang="en-US" dirty="0">
                <a:solidFill>
                  <a:srgbClr val="FF6600"/>
                </a:solidFill>
              </a:rPr>
              <a:t>Delay to recognized and car turns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Self-driving car detects an object in its path</a:t>
            </a:r>
          </a:p>
          <a:p>
            <a:pPr lvl="2"/>
            <a:r>
              <a:rPr lang="en-US" dirty="0">
                <a:solidFill>
                  <a:srgbClr val="FF6600"/>
                </a:solidFill>
              </a:rPr>
              <a:t>Delay from object appearing to detection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Pacemaker stimulates your heart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Video playback (frame to frame delay)</a:t>
            </a:r>
          </a:p>
          <a:p>
            <a:pPr lvl="1"/>
            <a:endParaRPr lang="en-US" dirty="0">
              <a:solidFill>
                <a:srgbClr val="FF6600"/>
              </a:solidFill>
            </a:endParaRPr>
          </a:p>
          <a:p>
            <a:pPr lvl="1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5: Lead ALU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7" name="Picture 6" descr="proc_nobranch_mpy_pipe_retime4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85800" y="1828800"/>
            <a:ext cx="2908300" cy="4419600"/>
          </a:xfrm>
          <a:prstGeom prst="rect">
            <a:avLst/>
          </a:prstGeom>
        </p:spPr>
      </p:pic>
      <p:pic>
        <p:nvPicPr>
          <p:cNvPr id="9" name="Content Placeholder 8" descr="proc_nobranch_mpy_pipe_retime5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rcRect l="-93523" r="-93523"/>
              <a:stretch>
                <a:fillRect/>
              </a:stretch>
            </p:blipFill>
          </mc:Choice>
          <mc:Fallback>
            <p:blipFill>
              <a:blip r:embed="rId5"/>
              <a:srcRect l="-93523" r="-93523"/>
              <a:stretch>
                <a:fillRect/>
              </a:stretch>
            </p:blipFill>
          </mc:Fallback>
        </mc:AlternateContent>
        <p:spPr>
          <a:xfrm>
            <a:off x="2667000" y="2057400"/>
            <a:ext cx="7772400" cy="4114800"/>
          </a:xfrm>
        </p:spPr>
      </p:pic>
    </p:spTree>
    <p:extLst>
      <p:ext uri="{BB962C8B-B14F-4D97-AF65-F5344CB8AC3E}">
        <p14:creationId xmlns:p14="http://schemas.microsoft.com/office/powerpoint/2010/main" val="18418140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6: Lead Data </a:t>
            </a:r>
            <a:r>
              <a:rPr lang="en-US" dirty="0" err="1"/>
              <a:t>Mem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9" name="Content Placeholder 8" descr="proc_nobranch_mpy_pipe_retime5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-93523" r="-93523"/>
              <a:stretch>
                <a:fillRect/>
              </a:stretch>
            </p:blipFill>
          </mc:Choice>
          <mc:Fallback>
            <p:blipFill>
              <a:blip r:embed="rId3"/>
              <a:srcRect l="-93523" r="-93523"/>
              <a:stretch>
                <a:fillRect/>
              </a:stretch>
            </p:blipFill>
          </mc:Fallback>
        </mc:AlternateContent>
        <p:spPr>
          <a:xfrm>
            <a:off x="-1752600" y="1981200"/>
            <a:ext cx="7772400" cy="4114800"/>
          </a:xfrm>
        </p:spPr>
      </p:pic>
      <p:pic>
        <p:nvPicPr>
          <p:cNvPr id="8" name="Picture 7" descr="proc_nobranch_mpy_pipe_retime6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029200" y="1905000"/>
            <a:ext cx="29083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454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7: Lag Instr. </a:t>
            </a:r>
            <a:r>
              <a:rPr lang="en-US" dirty="0" err="1"/>
              <a:t>Mem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8" name="Picture 7" descr="proc_nobranch_mpy_pipe_retime6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762000" y="1981200"/>
            <a:ext cx="2908300" cy="4419600"/>
          </a:xfrm>
          <a:prstGeom prst="rect">
            <a:avLst/>
          </a:prstGeom>
        </p:spPr>
      </p:pic>
      <p:pic>
        <p:nvPicPr>
          <p:cNvPr id="10" name="Content Placeholder 9" descr="proc_nobranch_mpy_pipe_retime7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rcRect l="-93523" r="-93523"/>
              <a:stretch>
                <a:fillRect/>
              </a:stretch>
            </p:blipFill>
          </mc:Choice>
          <mc:Fallback>
            <p:blipFill>
              <a:blip r:embed="rId5"/>
              <a:srcRect l="-93523" r="-93523"/>
              <a:stretch>
                <a:fillRect/>
              </a:stretch>
            </p:blipFill>
          </mc:Fallback>
        </mc:AlternateContent>
        <p:spPr>
          <a:xfrm>
            <a:off x="2514600" y="1905000"/>
            <a:ext cx="8636000" cy="4572000"/>
          </a:xfrm>
        </p:spPr>
      </p:pic>
    </p:spTree>
    <p:extLst>
      <p:ext uri="{BB962C8B-B14F-4D97-AF65-F5344CB8AC3E}">
        <p14:creationId xmlns:p14="http://schemas.microsoft.com/office/powerpoint/2010/main" val="31637667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8: Lead </a:t>
            </a:r>
            <a:r>
              <a:rPr lang="en-US" dirty="0" err="1"/>
              <a:t>Mux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10" name="Content Placeholder 9" descr="proc_nobranch_mpy_pipe_retime7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-93523" r="-93523"/>
              <a:stretch>
                <a:fillRect/>
              </a:stretch>
            </p:blipFill>
          </mc:Choice>
          <mc:Fallback>
            <p:blipFill>
              <a:blip r:embed="rId3"/>
              <a:srcRect l="-93523" r="-93523"/>
              <a:stretch>
                <a:fillRect/>
              </a:stretch>
            </p:blipFill>
          </mc:Fallback>
        </mc:AlternateContent>
        <p:spPr>
          <a:xfrm>
            <a:off x="-1981200" y="1828800"/>
            <a:ext cx="8636000" cy="4572000"/>
          </a:xfrm>
        </p:spPr>
      </p:pic>
      <p:pic>
        <p:nvPicPr>
          <p:cNvPr id="7" name="Picture 6" descr="proc_nobranch_mpy_pipe_retime8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876800" y="1752600"/>
            <a:ext cx="3159016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8752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9: Lead M3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7" name="Picture 6" descr="proc_nobranch_mpy_pipe_retime8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09600" y="1676400"/>
            <a:ext cx="3159016" cy="4800600"/>
          </a:xfrm>
          <a:prstGeom prst="rect">
            <a:avLst/>
          </a:prstGeom>
        </p:spPr>
      </p:pic>
      <p:pic>
        <p:nvPicPr>
          <p:cNvPr id="9" name="Content Placeholder 8" descr="proc_nobranch_mpy_pipe_retime9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rcRect l="-93523" r="-93523"/>
              <a:stretch>
                <a:fillRect/>
              </a:stretch>
            </p:blipFill>
          </mc:Choice>
          <mc:Fallback>
            <p:blipFill>
              <a:blip r:embed="rId5"/>
              <a:srcRect l="-93523" r="-93523"/>
              <a:stretch>
                <a:fillRect/>
              </a:stretch>
            </p:blipFill>
          </mc:Fallback>
        </mc:AlternateContent>
        <p:spPr>
          <a:xfrm>
            <a:off x="2057399" y="1600200"/>
            <a:ext cx="9211733" cy="4876800"/>
          </a:xfrm>
        </p:spPr>
      </p:pic>
    </p:spTree>
    <p:extLst>
      <p:ext uri="{BB962C8B-B14F-4D97-AF65-F5344CB8AC3E}">
        <p14:creationId xmlns:p14="http://schemas.microsoft.com/office/powerpoint/2010/main" val="2137274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10: Lead M2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9" name="Content Placeholder 8" descr="proc_nobranch_mpy_pipe_retime9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-93523" r="-93523"/>
              <a:stretch>
                <a:fillRect/>
              </a:stretch>
            </p:blipFill>
          </mc:Choice>
          <mc:Fallback>
            <p:blipFill>
              <a:blip r:embed="rId3"/>
              <a:srcRect l="-93523" r="-93523"/>
              <a:stretch>
                <a:fillRect/>
              </a:stretch>
            </p:blipFill>
          </mc:Fallback>
        </mc:AlternateContent>
        <p:spPr>
          <a:xfrm>
            <a:off x="-2209800" y="1524000"/>
            <a:ext cx="9211733" cy="4876800"/>
          </a:xfrm>
        </p:spPr>
      </p:pic>
      <p:pic>
        <p:nvPicPr>
          <p:cNvPr id="8" name="Picture 7" descr="proc_nobranch_mpy_pipe_retime10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181600" y="1447800"/>
            <a:ext cx="3359588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238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11: Lead </a:t>
            </a:r>
            <a:r>
              <a:rPr lang="en-US" dirty="0" err="1"/>
              <a:t>Mux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8" name="Picture 7" descr="proc_nobranch_mpy_pipe_retime10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762000" y="1371600"/>
            <a:ext cx="3359588" cy="5105400"/>
          </a:xfrm>
          <a:prstGeom prst="rect">
            <a:avLst/>
          </a:prstGeom>
        </p:spPr>
      </p:pic>
      <p:pic>
        <p:nvPicPr>
          <p:cNvPr id="10" name="Content Placeholder 9" descr="proc_nobranch_mpy_pipe_retime11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rcRect l="-93523" r="-93523"/>
              <a:stretch>
                <a:fillRect/>
              </a:stretch>
            </p:blipFill>
          </mc:Choice>
          <mc:Fallback>
            <p:blipFill>
              <a:blip r:embed="rId5"/>
              <a:srcRect l="-93523" r="-93523"/>
              <a:stretch>
                <a:fillRect/>
              </a:stretch>
            </p:blipFill>
          </mc:Fallback>
        </mc:AlternateContent>
        <p:spPr>
          <a:xfrm>
            <a:off x="1828800" y="1295400"/>
            <a:ext cx="9931400" cy="5257800"/>
          </a:xfrm>
        </p:spPr>
      </p:pic>
    </p:spTree>
    <p:extLst>
      <p:ext uri="{BB962C8B-B14F-4D97-AF65-F5344CB8AC3E}">
        <p14:creationId xmlns:p14="http://schemas.microsoft.com/office/powerpoint/2010/main" val="13412441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12: Lead M3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10" name="Content Placeholder 9" descr="proc_nobranch_mpy_pipe_retime11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-93523" r="-93523"/>
              <a:stretch>
                <a:fillRect/>
              </a:stretch>
            </p:blipFill>
          </mc:Choice>
          <mc:Fallback>
            <p:blipFill>
              <a:blip r:embed="rId3"/>
              <a:srcRect l="-93523" r="-93523"/>
              <a:stretch>
                <a:fillRect/>
              </a:stretch>
            </p:blipFill>
          </mc:Fallback>
        </mc:AlternateContent>
        <p:spPr>
          <a:xfrm>
            <a:off x="-2438400" y="1272988"/>
            <a:ext cx="9829800" cy="5204012"/>
          </a:xfrm>
        </p:spPr>
      </p:pic>
      <p:pic>
        <p:nvPicPr>
          <p:cNvPr id="7" name="Picture 6" descr="proc_nobranch_mpy_pipe_retime12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800600" y="1219200"/>
            <a:ext cx="3459874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896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Step 13: Lead </a:t>
            </a:r>
            <a:r>
              <a:rPr lang="en-US" dirty="0" err="1"/>
              <a:t>Mux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7" name="Picture 6" descr="proc_nobranch_mpy_pipe_retime12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07628" y="1447800"/>
            <a:ext cx="3309445" cy="5029200"/>
          </a:xfrm>
          <a:prstGeom prst="rect">
            <a:avLst/>
          </a:prstGeom>
        </p:spPr>
      </p:pic>
      <p:pic>
        <p:nvPicPr>
          <p:cNvPr id="9" name="Content Placeholder 8" descr="proc_nobranch_mpy_pipe_retime13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rcRect l="-93523" r="-93523"/>
              <a:stretch>
                <a:fillRect/>
              </a:stretch>
            </p:blipFill>
          </mc:Choice>
          <mc:Fallback>
            <p:blipFill>
              <a:blip r:embed="rId5"/>
              <a:srcRect l="-93523" r="-93523"/>
              <a:stretch>
                <a:fillRect/>
              </a:stretch>
            </p:blipFill>
          </mc:Fallback>
        </mc:AlternateContent>
        <p:spPr>
          <a:xfrm>
            <a:off x="1828800" y="1447800"/>
            <a:ext cx="9643533" cy="5105400"/>
          </a:xfrm>
        </p:spPr>
      </p:pic>
    </p:spTree>
    <p:extLst>
      <p:ext uri="{BB962C8B-B14F-4D97-AF65-F5344CB8AC3E}">
        <p14:creationId xmlns:p14="http://schemas.microsoft.com/office/powerpoint/2010/main" val="26761769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Retimed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9" name="Content Placeholder 8" descr="proc_nobranch_mpy_pipe_retime13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-93523" r="-93523"/>
              <a:stretch>
                <a:fillRect/>
              </a:stretch>
            </p:blipFill>
          </mc:Choice>
          <mc:Fallback>
            <p:blipFill>
              <a:blip r:embed="rId3"/>
              <a:srcRect l="-93523" r="-93523"/>
              <a:stretch>
                <a:fillRect/>
              </a:stretch>
            </p:blipFill>
          </mc:Fallback>
        </mc:AlternateContent>
        <p:spPr>
          <a:xfrm>
            <a:off x="1828800" y="1447800"/>
            <a:ext cx="9643533" cy="5105400"/>
          </a:xfrm>
        </p:spPr>
      </p:pic>
      <p:sp>
        <p:nvSpPr>
          <p:cNvPr id="8" name="TextBox 7"/>
          <p:cNvSpPr txBox="1"/>
          <p:nvPr/>
        </p:nvSpPr>
        <p:spPr>
          <a:xfrm>
            <a:off x="463183" y="2587752"/>
            <a:ext cx="41088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Max delay between </a:t>
            </a:r>
          </a:p>
          <a:p>
            <a:r>
              <a:rPr lang="en-US" dirty="0">
                <a:latin typeface="+mn-lt"/>
              </a:rPr>
              <a:t>registers 1ns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Extra slides show retiming</a:t>
            </a:r>
          </a:p>
        </p:txBody>
      </p:sp>
    </p:spTree>
    <p:extLst>
      <p:ext uri="{BB962C8B-B14F-4D97-AF65-F5344CB8AC3E}">
        <p14:creationId xmlns:p14="http://schemas.microsoft.com/office/powerpoint/2010/main" val="1981354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Real-Time Guarantees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Attention/processing within fixed interval</a:t>
            </a:r>
          </a:p>
          <a:p>
            <a:pPr lvl="1"/>
            <a:r>
              <a:rPr lang="en-US" dirty="0"/>
              <a:t>Sample new value every XX ms</a:t>
            </a:r>
          </a:p>
          <a:p>
            <a:pPr lvl="1"/>
            <a:r>
              <a:rPr lang="en-US" dirty="0"/>
              <a:t>Produce new frame every 30 ms</a:t>
            </a:r>
          </a:p>
          <a:p>
            <a:pPr lvl="1"/>
            <a:r>
              <a:rPr lang="en-US" dirty="0"/>
              <a:t>Both: schedule to act and complete action</a:t>
            </a:r>
          </a:p>
          <a:p>
            <a:r>
              <a:rPr lang="en-US" dirty="0"/>
              <a:t>Bounded response time</a:t>
            </a:r>
          </a:p>
          <a:p>
            <a:pPr lvl="1"/>
            <a:r>
              <a:rPr lang="en-US" dirty="0"/>
              <a:t>Respond to </a:t>
            </a:r>
            <a:r>
              <a:rPr lang="en-US" dirty="0" err="1"/>
              <a:t>keypress</a:t>
            </a:r>
            <a:r>
              <a:rPr lang="en-US" dirty="0"/>
              <a:t> within 20 ms</a:t>
            </a:r>
          </a:p>
          <a:p>
            <a:pPr lvl="1"/>
            <a:r>
              <a:rPr lang="en-US" dirty="0"/>
              <a:t>Detect object within 100 ms</a:t>
            </a:r>
          </a:p>
          <a:p>
            <a:pPr lvl="1"/>
            <a:r>
              <a:rPr lang="en-US" dirty="0"/>
              <a:t>Return search results within 200 ms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Deadline Instruction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534400" cy="5334000"/>
          </a:xfrm>
        </p:spPr>
        <p:txBody>
          <a:bodyPr/>
          <a:lstStyle/>
          <a:p>
            <a:r>
              <a:rPr lang="en-US" dirty="0"/>
              <a:t>Deal with algorithmic (branching) variability</a:t>
            </a:r>
          </a:p>
          <a:p>
            <a:r>
              <a:rPr lang="en-US" dirty="0"/>
              <a:t>Set a hardware counter for thread</a:t>
            </a:r>
          </a:p>
          <a:p>
            <a:r>
              <a:rPr lang="en-US" dirty="0"/>
              <a:t>Decrement counter on each cycle</a:t>
            </a:r>
          </a:p>
          <a:p>
            <a:r>
              <a:rPr lang="en-US" dirty="0"/>
              <a:t>Demand counter reach 0 before thread allowed to continue at deadline instruction</a:t>
            </a:r>
          </a:p>
          <a:p>
            <a:r>
              <a:rPr lang="en-US" dirty="0"/>
              <a:t>Model: fixed rate of attention</a:t>
            </a:r>
          </a:p>
          <a:p>
            <a:pPr lvl="1"/>
            <a:r>
              <a:rPr lang="en-US" dirty="0"/>
              <a:t>Stall if get there early</a:t>
            </a:r>
          </a:p>
          <a:p>
            <a:pPr lvl="1"/>
            <a:r>
              <a:rPr lang="en-US" dirty="0">
                <a:solidFill>
                  <a:schemeClr val="accent6"/>
                </a:solidFill>
              </a:rPr>
              <a:t>Similar to flip-flop on a logic path </a:t>
            </a:r>
          </a:p>
          <a:p>
            <a:pPr lvl="2"/>
            <a:r>
              <a:rPr lang="en-US" dirty="0"/>
              <a:t>Wait for clock edge to change or sample value</a:t>
            </a:r>
          </a:p>
          <a:p>
            <a:r>
              <a:rPr lang="en-US" dirty="0"/>
              <a:t>Model: fixed execution time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r>
              <a:rPr lang="en-US" dirty="0"/>
              <a:t>WCET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81000" y="1219200"/>
            <a:ext cx="8305800" cy="5181600"/>
          </a:xfrm>
        </p:spPr>
        <p:txBody>
          <a:bodyPr/>
          <a:lstStyle/>
          <a:p>
            <a:r>
              <a:rPr lang="en-US" dirty="0"/>
              <a:t>WCET – Worst-Case Execution Time</a:t>
            </a:r>
          </a:p>
          <a:p>
            <a:r>
              <a:rPr lang="en-US" dirty="0"/>
              <a:t>Analysis when working with algorithms and architectures with data-dependent delay</a:t>
            </a:r>
          </a:p>
          <a:p>
            <a:pPr lvl="1"/>
            <a:r>
              <a:rPr lang="en-US" dirty="0"/>
              <a:t>Need to meet real time</a:t>
            </a:r>
          </a:p>
          <a:p>
            <a:pPr lvl="1"/>
            <a:r>
              <a:rPr lang="en-US" dirty="0"/>
              <a:t>Calculate the worst-case runtime of a task</a:t>
            </a:r>
          </a:p>
          <a:p>
            <a:pPr lvl="2"/>
            <a:r>
              <a:rPr lang="en-US" dirty="0">
                <a:solidFill>
                  <a:schemeClr val="accent6"/>
                </a:solidFill>
              </a:rPr>
              <a:t>Like calculating the critical path</a:t>
            </a:r>
            <a:r>
              <a:rPr lang="en-US" dirty="0"/>
              <a:t> (but harder)</a:t>
            </a:r>
          </a:p>
          <a:p>
            <a:pPr lvl="2"/>
            <a:r>
              <a:rPr lang="en-US" dirty="0"/>
              <a:t>Worst-case delay of instructions</a:t>
            </a:r>
          </a:p>
          <a:p>
            <a:pPr lvl="2"/>
            <a:r>
              <a:rPr lang="en-US" dirty="0"/>
              <a:t>Worst-case path through code</a:t>
            </a:r>
          </a:p>
          <a:p>
            <a:pPr lvl="2"/>
            <a:r>
              <a:rPr lang="en-US" dirty="0"/>
              <a:t>Worst-case # loop iterations</a:t>
            </a:r>
          </a:p>
          <a:p>
            <a:pPr lvl="1"/>
            <a:r>
              <a:rPr lang="en-US" dirty="0"/>
              <a:t>Rationale for setting Deadlines </a:t>
            </a:r>
          </a:p>
          <a:p>
            <a:pPr lvl="2"/>
            <a:r>
              <a:rPr lang="en-US" dirty="0"/>
              <a:t>(like a cycle time)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3F1A2-0E21-3245-8003-930CE4961577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bldLvl="3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/>
              <a:t>Deterministic Pipelines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7772400" cy="4343400"/>
          </a:xfrm>
        </p:spPr>
        <p:txBody>
          <a:bodyPr/>
          <a:lstStyle/>
          <a:p>
            <a:r>
              <a:rPr lang="en-US" dirty="0"/>
              <a:t>Not how ARM, Intel (471, 571) processor are pipelined</a:t>
            </a:r>
          </a:p>
          <a:p>
            <a:r>
              <a:rPr lang="en-US" dirty="0"/>
              <a:t>Those include operations that make timing variable</a:t>
            </a:r>
          </a:p>
          <a:p>
            <a:pPr lvl="1"/>
            <a:r>
              <a:rPr lang="en-US" dirty="0"/>
              <a:t> dynamic data hazards, branch speculation</a:t>
            </a:r>
          </a:p>
          <a:p>
            <a:r>
              <a:rPr lang="en-US" dirty="0"/>
              <a:t>Here, data becomes available after a predictable time</a:t>
            </a:r>
          </a:p>
          <a:p>
            <a:r>
              <a:rPr lang="en-US" dirty="0"/>
              <a:t>Branches take effect at a fixed time</a:t>
            </a:r>
          </a:p>
          <a:p>
            <a:pPr lvl="1"/>
            <a:r>
              <a:rPr lang="en-US" dirty="0"/>
              <a:t>Likely delayed</a:t>
            </a:r>
          </a:p>
          <a:p>
            <a:r>
              <a:rPr lang="en-US" dirty="0"/>
              <a:t>Schedule to delays to get correct data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r>
              <a:rPr lang="en-US" dirty="0"/>
              <a:t>Different Goals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304800" y="1828800"/>
            <a:ext cx="4038600" cy="4419600"/>
          </a:xfrm>
        </p:spPr>
        <p:txBody>
          <a:bodyPr/>
          <a:lstStyle/>
          <a:p>
            <a:pPr>
              <a:buNone/>
            </a:pPr>
            <a:r>
              <a:rPr lang="en-US" dirty="0"/>
              <a:t>Real-Time</a:t>
            </a:r>
          </a:p>
          <a:p>
            <a:r>
              <a:rPr lang="en-US" dirty="0"/>
              <a:t>Willing to recompile to new hardware</a:t>
            </a:r>
          </a:p>
          <a:p>
            <a:r>
              <a:rPr lang="en-US" dirty="0"/>
              <a:t>Want time on hardware predictable</a:t>
            </a:r>
          </a:p>
          <a:p>
            <a:r>
              <a:rPr lang="en-US" dirty="0"/>
              <a:t>Willing to schedule for delays in particular hardware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419600" y="1676400"/>
            <a:ext cx="4724400" cy="4495800"/>
          </a:xfrm>
        </p:spPr>
        <p:txBody>
          <a:bodyPr/>
          <a:lstStyle/>
          <a:p>
            <a:pPr>
              <a:buNone/>
            </a:pPr>
            <a:r>
              <a:rPr lang="en-US" dirty="0"/>
              <a:t>General Purpose/Best Effort</a:t>
            </a:r>
          </a:p>
          <a:p>
            <a:r>
              <a:rPr lang="en-US" dirty="0"/>
              <a:t>ISA fixed</a:t>
            </a:r>
          </a:p>
          <a:p>
            <a:r>
              <a:rPr lang="en-US" dirty="0"/>
              <a:t>Want to run same assembly on different implementations</a:t>
            </a:r>
          </a:p>
          <a:p>
            <a:r>
              <a:rPr lang="en-US" dirty="0"/>
              <a:t>Tolerate different delays for different hardware</a:t>
            </a:r>
          </a:p>
          <a:p>
            <a:r>
              <a:rPr lang="en-US" dirty="0"/>
              <a:t>Run faster on newer, larger implementations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err="1"/>
              <a:t>SoC</a:t>
            </a:r>
            <a:r>
              <a:rPr lang="en-US" dirty="0"/>
              <a:t> Opportunity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r>
              <a:rPr lang="en-US" dirty="0"/>
              <a:t>Can choose which resources are shared</a:t>
            </a:r>
          </a:p>
          <a:p>
            <a:r>
              <a:rPr lang="en-US" dirty="0"/>
              <a:t>Can dedicate resources to tasks</a:t>
            </a:r>
          </a:p>
          <a:p>
            <a:r>
              <a:rPr lang="en-US" dirty="0"/>
              <a:t>Isolate real-time tasks/portions of tasks from best-effort</a:t>
            </a:r>
          </a:p>
          <a:p>
            <a:pPr lvl="1"/>
            <a:r>
              <a:rPr lang="en-US" dirty="0"/>
              <a:t>Separate hardware/processors</a:t>
            </a:r>
          </a:p>
          <a:p>
            <a:pPr lvl="1"/>
            <a:r>
              <a:rPr lang="en-US" dirty="0"/>
              <a:t>Separate memories, network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CCD74-88B9-2646-8B24-8C8A7BF99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" y="419100"/>
            <a:ext cx="7772400" cy="1143000"/>
          </a:xfrm>
        </p:spPr>
        <p:txBody>
          <a:bodyPr/>
          <a:lstStyle/>
          <a:p>
            <a:r>
              <a:rPr lang="en-US" dirty="0" err="1"/>
              <a:t>UltraScale</a:t>
            </a:r>
            <a:r>
              <a:rPr lang="en-US" dirty="0"/>
              <a:t>+ Zynq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A3F9F9-768C-D141-B54A-7F648EAEA9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560" y="1580388"/>
            <a:ext cx="7772400" cy="4114800"/>
          </a:xfrm>
        </p:spPr>
        <p:txBody>
          <a:bodyPr/>
          <a:lstStyle/>
          <a:p>
            <a:r>
              <a:rPr lang="en-US" dirty="0"/>
              <a:t>Has 2  “Real-Time Processor”</a:t>
            </a:r>
          </a:p>
          <a:p>
            <a:pPr lvl="1"/>
            <a:r>
              <a:rPr lang="en-US" dirty="0"/>
              <a:t>ARM Cortex-R5</a:t>
            </a:r>
          </a:p>
          <a:p>
            <a:pPr lvl="2"/>
            <a:r>
              <a:rPr lang="en-US" dirty="0"/>
              <a:t>32b (vs. 64b for A53 APU processor)</a:t>
            </a:r>
          </a:p>
          <a:p>
            <a:pPr lvl="2"/>
            <a:r>
              <a:rPr lang="en-US" dirty="0"/>
              <a:t>ARMv7-R (vs. ARMv8)</a:t>
            </a:r>
          </a:p>
          <a:p>
            <a:pPr lvl="2"/>
            <a:r>
              <a:rPr lang="en-US" dirty="0"/>
              <a:t>Single ALU, dual issue</a:t>
            </a:r>
          </a:p>
          <a:p>
            <a:pPr lvl="2"/>
            <a:r>
              <a:rPr lang="en-US" dirty="0"/>
              <a:t>Branch prediction</a:t>
            </a:r>
          </a:p>
          <a:p>
            <a:r>
              <a:rPr lang="en-US" dirty="0"/>
              <a:t>Explicitly managed scratchpads</a:t>
            </a:r>
          </a:p>
          <a:p>
            <a:pPr lvl="2"/>
            <a:r>
              <a:rPr lang="en-US" dirty="0"/>
              <a:t>Tightly-Coupled Memories</a:t>
            </a:r>
          </a:p>
          <a:p>
            <a:pPr lvl="2"/>
            <a:r>
              <a:rPr lang="en-US" dirty="0"/>
              <a:t>On-Chip Memory (OCM)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1998C-1955-9147-902A-14C0E43E8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8242D-016D-B341-9FD1-269A26D84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5892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02" y="884338"/>
            <a:ext cx="5781196" cy="5854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</p:spTree>
    <p:extLst>
      <p:ext uri="{BB962C8B-B14F-4D97-AF65-F5344CB8AC3E}">
        <p14:creationId xmlns:p14="http://schemas.microsoft.com/office/powerpoint/2010/main" val="83992491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82E22-E8EB-434E-8864-F9A74A2FC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43000"/>
          </a:xfrm>
        </p:spPr>
        <p:txBody>
          <a:bodyPr/>
          <a:lstStyle/>
          <a:p>
            <a:r>
              <a:rPr lang="en-US" dirty="0"/>
              <a:t>RPU Subsystem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39AA1-B56E-784F-85FE-6B41DCD664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2E252-3A65-E54D-8784-3F66435EB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2D44BE-FD32-5D48-90EF-8FA978069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687D0B-15AE-C943-9AC0-EB76B9AF6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280" y="1225550"/>
            <a:ext cx="6832600" cy="5283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A48857-CAA6-8448-A3C4-3E38AD4F5DF6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(p65)</a:t>
            </a:r>
          </a:p>
        </p:txBody>
      </p:sp>
    </p:spTree>
    <p:extLst>
      <p:ext uri="{BB962C8B-B14F-4D97-AF65-F5344CB8AC3E}">
        <p14:creationId xmlns:p14="http://schemas.microsoft.com/office/powerpoint/2010/main" val="2383382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99EC22A-7507-7742-82C2-6557D4A59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Multithreaded Processor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41DABEE-C979-CD45-9E42-16FE940650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 4 (time permitting)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ACE31-7A61-9045-B480-893E697EC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A27F6D-BF14-5A4D-9A8D-63A80C035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54A525-BCE3-A244-BFB7-68C5F8B306BF}"/>
              </a:ext>
            </a:extLst>
          </p:cNvPr>
          <p:cNvSpPr txBox="1"/>
          <p:nvPr/>
        </p:nvSpPr>
        <p:spPr>
          <a:xfrm>
            <a:off x="5715000" y="5768975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 action="ppaction://hlinksldjump"/>
              </a:rPr>
              <a:t>Skip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2689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316BF-10D1-E849-8DD3-CDD3F931C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62852"/>
            <a:ext cx="7772400" cy="1143000"/>
          </a:xfrm>
        </p:spPr>
        <p:txBody>
          <a:bodyPr/>
          <a:lstStyle/>
          <a:p>
            <a:r>
              <a:rPr lang="en-US" dirty="0"/>
              <a:t>Recall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021CA-6653-4F4B-8328-579DC3B27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A87E7-05C3-184D-A067-F1F12AD9E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8EFD77-7618-A148-90D7-3D6ECD257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69</a:t>
            </a:fld>
            <a:endParaRPr lang="en-US"/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60F3B481-DE7E-6B4E-8C5D-D8D9CD108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46176" y="1981200"/>
            <a:ext cx="2859024" cy="4307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Content Placeholder 8" descr="proc_nobranch_mpy_pipe_retime13.pdf">
            <a:extLst>
              <a:ext uri="{FF2B5EF4-FFF2-40B4-BE49-F238E27FC236}">
                <a16:creationId xmlns:a16="http://schemas.microsoft.com/office/drawing/2014/main" id="{D4828FCD-E09B-8746-864D-F42BAC5E42EE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rcRect l="-93523" r="-93523"/>
              <a:stretch>
                <a:fillRect/>
              </a:stretch>
            </p:blipFill>
          </mc:Choice>
          <mc:Fallback>
            <p:blipFill>
              <a:blip r:embed="rId4"/>
              <a:srcRect l="-93523" r="-93523"/>
              <a:stretch>
                <a:fillRect/>
              </a:stretch>
            </p:blipFill>
          </mc:Fallback>
        </mc:AlternateContent>
        <p:spPr bwMode="auto">
          <a:xfrm>
            <a:off x="2075688" y="1537447"/>
            <a:ext cx="9186333" cy="4863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14326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Response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What do these things indicate?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When will the computer complete the task?</a:t>
            </a:r>
          </a:p>
          <a:p>
            <a:pPr lvl="1"/>
            <a:endParaRPr lang="en-US" dirty="0">
              <a:solidFill>
                <a:srgbClr val="FF6600"/>
              </a:solidFill>
            </a:endParaRPr>
          </a:p>
          <a:p>
            <a:pPr lvl="1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Content Placeholder 5" descr="WaitCursor-300p.gif"/>
          <p:cNvPicPr>
            <a:picLocks noChangeAspect="1"/>
          </p:cNvPicPr>
          <p:nvPr/>
        </p:nvPicPr>
        <p:blipFill>
          <a:blip r:embed="rId2"/>
          <a:srcRect l="-51190" r="-51190"/>
          <a:stretch>
            <a:fillRect/>
          </a:stretch>
        </p:blipFill>
        <p:spPr bwMode="auto">
          <a:xfrm>
            <a:off x="5410200" y="3657600"/>
            <a:ext cx="2878666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038600" y="5867400"/>
            <a:ext cx="46858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https://en.wikipedia.org/wiki/File:WaitCursor-300p.gif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5562600"/>
            <a:ext cx="6135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https://en.wikipedia.org/wiki/File:Windows_8_%2B_10_wait_cursor.gif</a:t>
            </a:r>
          </a:p>
        </p:txBody>
      </p:sp>
      <p:pic>
        <p:nvPicPr>
          <p:cNvPr id="9" name="Picture 8" descr="Windows_8_+_10_wait_curso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3581400"/>
            <a:ext cx="1219200" cy="12192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To Multithreaded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70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41B74-7A29-7A4A-B1BD-B13DF8C57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53397882-CA9C-A247-BFE6-501651253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46176" y="1981200"/>
            <a:ext cx="2859024" cy="4307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Content Placeholder 8" descr="proc_nobranch_mpy_multithread4.pdf">
            <a:extLst>
              <a:ext uri="{FF2B5EF4-FFF2-40B4-BE49-F238E27FC236}">
                <a16:creationId xmlns:a16="http://schemas.microsoft.com/office/drawing/2014/main" id="{7E89F6C2-7401-3B4B-B4E3-C42C07AB1AFA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rcRect l="-21605" r="-21605"/>
              <a:stretch>
                <a:fillRect/>
              </a:stretch>
            </p:blipFill>
          </mc:Choice>
          <mc:Fallback>
            <p:blipFill>
              <a:blip r:embed="rId4"/>
              <a:srcRect l="-21605" r="-21605"/>
              <a:stretch>
                <a:fillRect/>
              </a:stretch>
            </p:blipFill>
          </mc:Fallback>
        </mc:AlternateContent>
        <p:spPr bwMode="auto">
          <a:xfrm>
            <a:off x="3124200" y="1886851"/>
            <a:ext cx="8492067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365228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077200" cy="1143000"/>
          </a:xfrm>
        </p:spPr>
        <p:txBody>
          <a:bodyPr/>
          <a:lstStyle/>
          <a:p>
            <a:r>
              <a:rPr lang="en-US" dirty="0"/>
              <a:t>Multithreaded Processor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0" y="1828800"/>
            <a:ext cx="441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branching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Every operation completes in fixed time</a:t>
            </a:r>
            <a:endParaRPr lang="en-US" sz="2800" kern="0" dirty="0"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1ns cycle time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 kern="0" dirty="0">
                <a:latin typeface="+mn-lt"/>
                <a:ea typeface="ＭＳ Ｐゴシック" charset="-128"/>
              </a:rPr>
              <a:t>Each PC (color) is a separate thread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 kern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How interact?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800" kern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What does this act like?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800" kern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Compare </a:t>
            </a:r>
            <a:r>
              <a:rPr lang="en-US" sz="2800" kern="0" dirty="0" err="1">
                <a:solidFill>
                  <a:srgbClr val="FF6600"/>
                </a:solidFill>
                <a:latin typeface="+mn-lt"/>
                <a:ea typeface="ＭＳ Ｐゴシック" charset="-128"/>
              </a:rPr>
              <a:t>unpipe</a:t>
            </a:r>
            <a:r>
              <a:rPr lang="en-US" sz="2800" kern="0" dirty="0">
                <a:solidFill>
                  <a:srgbClr val="FF6600"/>
                </a:solidFill>
                <a:latin typeface="+mn-lt"/>
                <a:ea typeface="ＭＳ Ｐゴシック" charset="-128"/>
              </a:rPr>
              <a:t>?</a:t>
            </a:r>
          </a:p>
        </p:txBody>
      </p:sp>
      <p:pic>
        <p:nvPicPr>
          <p:cNvPr id="9" name="Content Placeholder 8" descr="proc_nobranch_mpy_multithread4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l="-21605" r="-21605"/>
              <a:stretch>
                <a:fillRect/>
              </a:stretch>
            </p:blipFill>
          </mc:Choice>
          <mc:Fallback>
            <p:blipFill>
              <a:blip r:embed="rId3"/>
              <a:srcRect l="-21605" r="-21605"/>
              <a:stretch>
                <a:fillRect/>
              </a:stretch>
            </p:blipFill>
          </mc:Fallback>
        </mc:AlternateContent>
        <p:spPr>
          <a:xfrm>
            <a:off x="1981200" y="1371600"/>
            <a:ext cx="8492067" cy="4495800"/>
          </a:xfrm>
        </p:spPr>
      </p:pic>
    </p:spTree>
    <p:extLst>
      <p:ext uri="{BB962C8B-B14F-4D97-AF65-F5344CB8AC3E}">
        <p14:creationId xmlns:p14="http://schemas.microsoft.com/office/powerpoint/2010/main" val="23457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867"/>
            <a:ext cx="8077200" cy="1143000"/>
          </a:xfrm>
        </p:spPr>
        <p:txBody>
          <a:bodyPr/>
          <a:lstStyle/>
          <a:p>
            <a:r>
              <a:rPr lang="en-US" dirty="0"/>
              <a:t>Multithreaded Processor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72</a:t>
            </a:fld>
            <a:endParaRPr lang="en-US"/>
          </a:p>
        </p:txBody>
      </p:sp>
      <p:pic>
        <p:nvPicPr>
          <p:cNvPr id="9" name="Content Placeholder 8" descr="proc_nobranch_mpy_multithread4.pdf"/>
          <p:cNvPicPr>
            <a:picLocks noGrp="1" noChangeAspect="1"/>
          </p:cNvPicPr>
          <p:nvPr>
            <p:ph idx="1"/>
          </p:nvPr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l="-21605" r="-21605"/>
              <a:stretch>
                <a:fillRect/>
              </a:stretch>
            </p:blipFill>
          </mc:Choice>
          <mc:Fallback>
            <p:blipFill>
              <a:blip r:embed="rId3"/>
              <a:srcRect l="-21605" r="-21605"/>
              <a:stretch>
                <a:fillRect/>
              </a:stretch>
            </p:blipFill>
          </mc:Fallback>
        </mc:AlternateContent>
        <p:spPr>
          <a:xfrm>
            <a:off x="3733800" y="2459735"/>
            <a:ext cx="6333067" cy="33528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92ED93-F679-B947-807E-5D2B790E1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061" y="1665730"/>
            <a:ext cx="1466852" cy="22098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047FA5-A21E-9A46-BA4C-23DBE2128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104" y="4136135"/>
            <a:ext cx="1466851" cy="22098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48D64E-7324-9A44-9861-7E0F95E967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95" y="1687066"/>
            <a:ext cx="1466852" cy="22098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90F24E-59EE-1E49-8F79-83FC76EFD7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95" y="4136135"/>
            <a:ext cx="1466852" cy="22098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F16B7F-EA5D-D343-85CF-1CDF062D2D75}"/>
              </a:ext>
            </a:extLst>
          </p:cNvPr>
          <p:cNvSpPr txBox="1"/>
          <p:nvPr/>
        </p:nvSpPr>
        <p:spPr>
          <a:xfrm>
            <a:off x="1524000" y="1049431"/>
            <a:ext cx="1468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4ns cycle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51D3E7-C03B-A140-8D34-44A4A4FBE5A0}"/>
              </a:ext>
            </a:extLst>
          </p:cNvPr>
          <p:cNvSpPr txBox="1"/>
          <p:nvPr/>
        </p:nvSpPr>
        <p:spPr>
          <a:xfrm>
            <a:off x="6400800" y="1131649"/>
            <a:ext cx="1468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1ns cycle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D5FC4C9-AD05-D84D-810E-B7E028CF5E70}"/>
              </a:ext>
            </a:extLst>
          </p:cNvPr>
          <p:cNvCxnSpPr>
            <a:stCxn id="2" idx="2"/>
          </p:cNvCxnSpPr>
          <p:nvPr/>
        </p:nvCxnSpPr>
        <p:spPr bwMode="auto">
          <a:xfrm>
            <a:off x="4495800" y="1213867"/>
            <a:ext cx="0" cy="557326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71698343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Branching?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4114800" cy="4114800"/>
          </a:xfrm>
        </p:spPr>
        <p:txBody>
          <a:bodyPr/>
          <a:lstStyle/>
          <a:p>
            <a:r>
              <a:rPr lang="en-US" dirty="0"/>
              <a:t>Could add branching</a:t>
            </a:r>
          </a:p>
          <a:p>
            <a:r>
              <a:rPr lang="en-US" dirty="0"/>
              <a:t>Architecture deterministic</a:t>
            </a:r>
          </a:p>
          <a:p>
            <a:r>
              <a:rPr lang="en-US" dirty="0"/>
              <a:t>Need to reason about variable timing from branching</a:t>
            </a:r>
          </a:p>
          <a:p>
            <a:pPr lvl="1"/>
            <a:r>
              <a:rPr lang="en-US" dirty="0"/>
              <a:t>Use deadline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73</a:t>
            </a:fld>
            <a:endParaRPr lang="en-US"/>
          </a:p>
        </p:txBody>
      </p:sp>
      <p:pic>
        <p:nvPicPr>
          <p:cNvPr id="6" name="Picture 5" descr="proc_branch_mpy_multithread4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733800" y="1676400"/>
            <a:ext cx="49657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19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dirty="0"/>
              <a:t>Multithreaded Pipeline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4572000" cy="4114800"/>
          </a:xfrm>
        </p:spPr>
        <p:txBody>
          <a:bodyPr/>
          <a:lstStyle/>
          <a:p>
            <a:r>
              <a:rPr lang="en-US" dirty="0"/>
              <a:t>Non-real-time threads can share</a:t>
            </a:r>
          </a:p>
          <a:p>
            <a:r>
              <a:rPr lang="en-US" dirty="0"/>
              <a:t>Timing of threads not impact each other</a:t>
            </a:r>
          </a:p>
          <a:p>
            <a:r>
              <a:rPr lang="en-US" dirty="0"/>
              <a:t>Non-real-time threads take variable time</a:t>
            </a:r>
          </a:p>
          <a:p>
            <a:pPr lvl="1"/>
            <a:r>
              <a:rPr lang="en-US" dirty="0"/>
              <a:t>Not interfere with real-time thread slots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74</a:t>
            </a:fld>
            <a:endParaRPr lang="en-US"/>
          </a:p>
        </p:txBody>
      </p:sp>
      <p:pic>
        <p:nvPicPr>
          <p:cNvPr id="7" name="Picture 6" descr="proc_branch_mpy_multithread4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724400" y="1981200"/>
            <a:ext cx="4220845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2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E3DCAD-0B53-F14F-A447-898E31D69773}" type="slidenum">
              <a:rPr lang="en-US"/>
              <a:pPr/>
              <a:t>75</a:t>
            </a:fld>
            <a:endParaRPr lang="en-US"/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 dirty="0"/>
              <a:t>Big Ideas: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838200"/>
            <a:ext cx="7772400" cy="5105400"/>
          </a:xfrm>
        </p:spPr>
        <p:txBody>
          <a:bodyPr/>
          <a:lstStyle/>
          <a:p>
            <a:r>
              <a:rPr lang="en-US" dirty="0"/>
              <a:t>Real-Time applications demand different discipline from best-effort tasks</a:t>
            </a:r>
          </a:p>
          <a:p>
            <a:r>
              <a:rPr lang="en-US" dirty="0"/>
              <a:t>Look more like synchronous circuits and hardware discipline</a:t>
            </a:r>
          </a:p>
          <a:p>
            <a:r>
              <a:rPr lang="en-US" dirty="0"/>
              <a:t>Avoid or use care with variable delay programming constructs</a:t>
            </a:r>
          </a:p>
          <a:p>
            <a:r>
              <a:rPr lang="en-US" dirty="0"/>
              <a:t>Can </a:t>
            </a:r>
            <a:r>
              <a:rPr lang="en-US" dirty="0" err="1"/>
              <a:t>sequentialize</a:t>
            </a:r>
            <a:r>
              <a:rPr lang="en-US" dirty="0"/>
              <a:t>, like processor</a:t>
            </a:r>
          </a:p>
          <a:p>
            <a:pPr lvl="1"/>
            <a:r>
              <a:rPr lang="en-US" dirty="0"/>
              <a:t>But must avoid/rethink typical processor common-case optimizations</a:t>
            </a:r>
          </a:p>
          <a:p>
            <a:pPr lvl="1"/>
            <a:r>
              <a:rPr lang="en-US" dirty="0"/>
              <a:t>Offline calculate static schedule for computation and sharing</a:t>
            </a:r>
          </a:p>
          <a:p>
            <a:pPr lvl="2"/>
            <a:r>
              <a:rPr lang="en-US" dirty="0"/>
              <a:t>Instead of dynamic arbitration, stalls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build="p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411AA-D846-F243-B06C-C2EC19EEFD1B}" type="slidenum">
              <a:rPr lang="en-US"/>
              <a:pPr/>
              <a:t>76</a:t>
            </a:fld>
            <a:endParaRPr lang="en-US"/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Admin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7772400" cy="4724400"/>
          </a:xfrm>
        </p:spPr>
        <p:txBody>
          <a:bodyPr/>
          <a:lstStyle/>
          <a:p>
            <a:r>
              <a:rPr lang="en-US" dirty="0"/>
              <a:t>Feedback</a:t>
            </a:r>
          </a:p>
          <a:p>
            <a:r>
              <a:rPr lang="en-US" dirty="0"/>
              <a:t>Reading for Wed. on web</a:t>
            </a:r>
          </a:p>
          <a:p>
            <a:r>
              <a:rPr lang="en-US" dirty="0"/>
              <a:t>P4 due Friday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Real-Time Response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your car gave you a spinning wait wheel for 5 seconds when you</a:t>
            </a:r>
          </a:p>
          <a:p>
            <a:pPr lvl="1"/>
            <a:r>
              <a:rPr lang="en-US" dirty="0"/>
              <a:t>Turned the wheel?</a:t>
            </a:r>
          </a:p>
          <a:p>
            <a:pPr lvl="1"/>
            <a:r>
              <a:rPr lang="en-US" dirty="0"/>
              <a:t>Stepped on the brakes?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Content Placeholder 5" descr="WaitCursor-300p.gif"/>
          <p:cNvPicPr>
            <a:picLocks noChangeAspect="1"/>
          </p:cNvPicPr>
          <p:nvPr/>
        </p:nvPicPr>
        <p:blipFill>
          <a:blip r:embed="rId2"/>
          <a:srcRect l="-51190" r="-51190"/>
          <a:stretch>
            <a:fillRect/>
          </a:stretch>
        </p:blipFill>
        <p:spPr bwMode="auto">
          <a:xfrm>
            <a:off x="5562600" y="4038600"/>
            <a:ext cx="2878666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Synchronous Circuit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828800"/>
            <a:ext cx="8458200" cy="4114800"/>
          </a:xfrm>
        </p:spPr>
        <p:txBody>
          <a:bodyPr/>
          <a:lstStyle/>
          <a:p>
            <a:r>
              <a:rPr lang="en-US" dirty="0"/>
              <a:t>A simple synchronous circuit is a good “model” for real-time task</a:t>
            </a:r>
          </a:p>
          <a:p>
            <a:pPr lvl="1"/>
            <a:r>
              <a:rPr lang="en-US" dirty="0"/>
              <a:t>Run at fixed clock rate</a:t>
            </a:r>
          </a:p>
          <a:p>
            <a:pPr lvl="1"/>
            <a:r>
              <a:rPr lang="en-US" dirty="0"/>
              <a:t>Take input every “cycle” (application cycle)</a:t>
            </a:r>
          </a:p>
          <a:p>
            <a:pPr lvl="1"/>
            <a:r>
              <a:rPr lang="en-US" dirty="0"/>
              <a:t>Produce output every “cycle” (application cycle)</a:t>
            </a:r>
          </a:p>
          <a:p>
            <a:pPr lvl="1"/>
            <a:r>
              <a:rPr lang="en-US" dirty="0"/>
              <a:t>Complete computation between input and output</a:t>
            </a:r>
          </a:p>
          <a:p>
            <a:pPr lvl="1"/>
            <a:r>
              <a:rPr lang="en-US" dirty="0"/>
              <a:t>Designed to run at fixed-frequency</a:t>
            </a:r>
          </a:p>
          <a:p>
            <a:pPr lvl="2"/>
            <a:r>
              <a:rPr lang="en-US" dirty="0"/>
              <a:t>Critical path meets frequency requirement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Penn ESE532 Fall 2021 -- DeHon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D6331-A7F4-8A4C-85DD-5ED2264266FC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32914</TotalTime>
  <Words>2599</Words>
  <Application>Microsoft Macintosh PowerPoint</Application>
  <PresentationFormat>On-screen Show (4:3)</PresentationFormat>
  <Paragraphs>543</Paragraphs>
  <Slides>76</Slides>
  <Notes>8</Notes>
  <HiddenSlides>16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1" baseType="lpstr">
      <vt:lpstr>Arial</vt:lpstr>
      <vt:lpstr>Courier</vt:lpstr>
      <vt:lpstr>Times New Roman</vt:lpstr>
      <vt:lpstr>Blank Presentation</vt:lpstr>
      <vt:lpstr>Equation</vt:lpstr>
      <vt:lpstr>ESE532: System-on-a-Chip Architecture</vt:lpstr>
      <vt:lpstr>Today</vt:lpstr>
      <vt:lpstr>Message</vt:lpstr>
      <vt:lpstr>Real Time</vt:lpstr>
      <vt:lpstr>Real-Time Tasks</vt:lpstr>
      <vt:lpstr>Real-Time Guarantees</vt:lpstr>
      <vt:lpstr>Computer Response</vt:lpstr>
      <vt:lpstr>Real-Time Response</vt:lpstr>
      <vt:lpstr>Synchronous Circuit Model</vt:lpstr>
      <vt:lpstr>Preclass 2</vt:lpstr>
      <vt:lpstr>Historically</vt:lpstr>
      <vt:lpstr>Technological  Change</vt:lpstr>
      <vt:lpstr>Performance Scaling</vt:lpstr>
      <vt:lpstr>HW/SW Co-Design</vt:lpstr>
      <vt:lpstr>Real-Time Challenge</vt:lpstr>
      <vt:lpstr>Challenges</vt:lpstr>
      <vt:lpstr>Processor Data Caches</vt:lpstr>
      <vt:lpstr>Processor Data Caches</vt:lpstr>
      <vt:lpstr>Processor Data Caches</vt:lpstr>
      <vt:lpstr>Preclass 3:  Processor Cache Timing</vt:lpstr>
      <vt:lpstr>Scratchpad</vt:lpstr>
      <vt:lpstr>Observe</vt:lpstr>
      <vt:lpstr>Preclass 4</vt:lpstr>
      <vt:lpstr>Preclass 5</vt:lpstr>
      <vt:lpstr>Preclass 5</vt:lpstr>
      <vt:lpstr>Observe</vt:lpstr>
      <vt:lpstr>Two Challenges</vt:lpstr>
      <vt:lpstr>Algorithm</vt:lpstr>
      <vt:lpstr>Programming Constructs</vt:lpstr>
      <vt:lpstr>Programming Constructs</vt:lpstr>
      <vt:lpstr>Hardware Architecture</vt:lpstr>
      <vt:lpstr>Disciplines to achieve Real-Time</vt:lpstr>
      <vt:lpstr>What can we do to make architecture more deterministic?</vt:lpstr>
      <vt:lpstr>Explicitly Managed Memory</vt:lpstr>
      <vt:lpstr>Explicitly Managed Memory</vt:lpstr>
      <vt:lpstr>Offline Schedule Resource Sharing</vt:lpstr>
      <vt:lpstr>Time-Multiplexed Bus</vt:lpstr>
      <vt:lpstr>Time-Multiplexed Bus</vt:lpstr>
      <vt:lpstr>Fully Scheduled</vt:lpstr>
      <vt:lpstr>Simple Deterministic Processor with Multiplier</vt:lpstr>
      <vt:lpstr>Simple Deterministic Processor with some Pipelining</vt:lpstr>
      <vt:lpstr>Simple Deterministic  Pipelined Processor</vt:lpstr>
      <vt:lpstr>Simple Deterministic  Pipelined Processor</vt:lpstr>
      <vt:lpstr>Legal Register Moves</vt:lpstr>
      <vt:lpstr>Reminder</vt:lpstr>
      <vt:lpstr>Step 1: lead Mux</vt:lpstr>
      <vt:lpstr>Step 2: lead M3</vt:lpstr>
      <vt:lpstr>Step 3: lead M2</vt:lpstr>
      <vt:lpstr>Step 4: lead M1</vt:lpstr>
      <vt:lpstr>Step 5: Lead ALU</vt:lpstr>
      <vt:lpstr>Step 6: Lead Data Mem</vt:lpstr>
      <vt:lpstr>Step 7: Lag Instr. Mem</vt:lpstr>
      <vt:lpstr>Step 8: Lead Mux</vt:lpstr>
      <vt:lpstr>Step 9: Lead M3</vt:lpstr>
      <vt:lpstr>Step 10: Lead M2</vt:lpstr>
      <vt:lpstr>Step 11: Lead Mux</vt:lpstr>
      <vt:lpstr>Step 12: Lead M3</vt:lpstr>
      <vt:lpstr>Step 13: Lead Mux</vt:lpstr>
      <vt:lpstr>Retimed</vt:lpstr>
      <vt:lpstr>Deadline Instruction</vt:lpstr>
      <vt:lpstr>WCET</vt:lpstr>
      <vt:lpstr>Deterministic Pipelines</vt:lpstr>
      <vt:lpstr>Different Goals</vt:lpstr>
      <vt:lpstr>SoC Opportunity</vt:lpstr>
      <vt:lpstr>UltraScale+ Zynq</vt:lpstr>
      <vt:lpstr>Programmable SoC</vt:lpstr>
      <vt:lpstr>RPU Subsystem</vt:lpstr>
      <vt:lpstr>Multithreaded Processor</vt:lpstr>
      <vt:lpstr>Recall</vt:lpstr>
      <vt:lpstr>To Multithreaded</vt:lpstr>
      <vt:lpstr>Multithreaded Processor</vt:lpstr>
      <vt:lpstr>Multithreaded Processor</vt:lpstr>
      <vt:lpstr>Branching?</vt:lpstr>
      <vt:lpstr>Multithreaded Pipeline</vt:lpstr>
      <vt:lpstr>Big Ideas:</vt:lpstr>
      <vt:lpstr>Admin</vt:lpstr>
    </vt:vector>
  </TitlesOfParts>
  <Company>California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Andre' DeHon</dc:creator>
  <cp:lastModifiedBy>Dehon, Andre</cp:lastModifiedBy>
  <cp:revision>173</cp:revision>
  <cp:lastPrinted>2020-11-29T22:40:59Z</cp:lastPrinted>
  <dcterms:created xsi:type="dcterms:W3CDTF">2018-09-30T22:49:14Z</dcterms:created>
  <dcterms:modified xsi:type="dcterms:W3CDTF">2021-11-28T20:09:49Z</dcterms:modified>
</cp:coreProperties>
</file>