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258" r:id="rId3"/>
    <p:sldId id="339" r:id="rId4"/>
    <p:sldId id="332" r:id="rId5"/>
    <p:sldId id="334" r:id="rId6"/>
    <p:sldId id="333" r:id="rId7"/>
    <p:sldId id="335" r:id="rId8"/>
    <p:sldId id="411" r:id="rId9"/>
    <p:sldId id="341" r:id="rId10"/>
    <p:sldId id="343" r:id="rId11"/>
    <p:sldId id="344" r:id="rId12"/>
    <p:sldId id="346" r:id="rId13"/>
    <p:sldId id="415" r:id="rId14"/>
    <p:sldId id="412" r:id="rId15"/>
    <p:sldId id="413" r:id="rId16"/>
    <p:sldId id="414" r:id="rId17"/>
    <p:sldId id="416" r:id="rId18"/>
    <p:sldId id="347" r:id="rId19"/>
    <p:sldId id="348" r:id="rId20"/>
    <p:sldId id="428" r:id="rId21"/>
    <p:sldId id="350" r:id="rId22"/>
    <p:sldId id="434" r:id="rId23"/>
    <p:sldId id="433" r:id="rId24"/>
    <p:sldId id="351" r:id="rId25"/>
    <p:sldId id="352" r:id="rId26"/>
    <p:sldId id="353" r:id="rId27"/>
    <p:sldId id="445" r:id="rId28"/>
    <p:sldId id="390" r:id="rId29"/>
    <p:sldId id="383" r:id="rId30"/>
    <p:sldId id="435" r:id="rId31"/>
    <p:sldId id="345" r:id="rId32"/>
    <p:sldId id="447" r:id="rId33"/>
    <p:sldId id="417" r:id="rId34"/>
    <p:sldId id="419" r:id="rId35"/>
    <p:sldId id="363" r:id="rId36"/>
    <p:sldId id="437" r:id="rId37"/>
    <p:sldId id="444" r:id="rId38"/>
    <p:sldId id="420" r:id="rId39"/>
    <p:sldId id="354" r:id="rId40"/>
    <p:sldId id="357" r:id="rId41"/>
    <p:sldId id="355" r:id="rId42"/>
    <p:sldId id="407" r:id="rId43"/>
    <p:sldId id="358" r:id="rId44"/>
    <p:sldId id="360" r:id="rId45"/>
    <p:sldId id="361" r:id="rId46"/>
    <p:sldId id="394" r:id="rId47"/>
    <p:sldId id="376" r:id="rId48"/>
    <p:sldId id="377" r:id="rId49"/>
    <p:sldId id="381" r:id="rId50"/>
    <p:sldId id="356" r:id="rId51"/>
    <p:sldId id="392" r:id="rId52"/>
    <p:sldId id="378" r:id="rId53"/>
    <p:sldId id="379" r:id="rId54"/>
    <p:sldId id="380" r:id="rId55"/>
    <p:sldId id="422" r:id="rId56"/>
    <p:sldId id="340" r:id="rId57"/>
    <p:sldId id="330" r:id="rId5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729"/>
  </p:normalViewPr>
  <p:slideViewPr>
    <p:cSldViewPr>
      <p:cViewPr varScale="1">
        <p:scale>
          <a:sx n="105" d="100"/>
          <a:sy n="105" d="100"/>
        </p:scale>
        <p:origin x="40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42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6:  September 22, 2021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Data-Level Parallelism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B26F2E-B2D8-2A4A-AE81-BEFC7E467BFB}"/>
              </a:ext>
            </a:extLst>
          </p:cNvPr>
          <p:cNvSpPr txBox="1"/>
          <p:nvPr/>
        </p:nvSpPr>
        <p:spPr>
          <a:xfrm>
            <a:off x="381000" y="5181600"/>
            <a:ext cx="59186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Pickup board before lecture start 10:20am</a:t>
            </a:r>
          </a:p>
          <a:p>
            <a:r>
              <a:rPr lang="en-US" dirty="0">
                <a:solidFill>
                  <a:srgbClr val="FF0000"/>
                </a:solidFill>
                <a:latin typeface="+mn-lt"/>
              </a:rPr>
              <a:t>   or at end of lecture.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Hardware Architectures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we’re going to perform the same operations on different data,</a:t>
            </a:r>
            <a:br>
              <a:rPr lang="en-US" dirty="0"/>
            </a:br>
            <a:r>
              <a:rPr lang="en-US" dirty="0"/>
              <a:t>exploit that to reduce area, energy</a:t>
            </a:r>
          </a:p>
          <a:p>
            <a:pPr lvl="1"/>
            <a:endParaRPr lang="en-US" dirty="0"/>
          </a:p>
          <a:p>
            <a:r>
              <a:rPr lang="en-US" dirty="0"/>
              <a:t>Reduced area means can have more computation on a fixed-size IC chip.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Single Instruction Multiple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895600"/>
            <a:ext cx="8039100" cy="32205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</a:p>
        </p:txBody>
      </p:sp>
      <p:sp>
        <p:nvSpPr>
          <p:cNvPr id="3174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C4CAB2E-3D83-944E-8C83-7D7AA7154319}" type="slidenum">
              <a:rPr lang="en-US" smtClean="0">
                <a:latin typeface="Times New Roman" pitchFamily="1" charset="0"/>
              </a:rPr>
              <a:pPr/>
              <a:t>13</a:t>
            </a:fld>
            <a:endParaRPr lang="en-US">
              <a:latin typeface="Times New Roman" pitchFamily="1" charset="0"/>
            </a:endParaRPr>
          </a:p>
        </p:txBody>
      </p:sp>
      <p:pic>
        <p:nvPicPr>
          <p:cNvPr id="31748" name="Picture 2" descr="fa_blo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2438400"/>
            <a:ext cx="2317750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Ripple Carry Addition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1219200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Can define logic for each bit, then assemble:</a:t>
            </a:r>
          </a:p>
          <a:p>
            <a:pPr lvl="1"/>
            <a:r>
              <a:rPr lang="en-US" b="1" dirty="0"/>
              <a:t>bit slice</a:t>
            </a:r>
            <a:endParaRPr lang="en-US" dirty="0"/>
          </a:p>
        </p:txBody>
      </p:sp>
      <p:pic>
        <p:nvPicPr>
          <p:cNvPr id="31751" name="Picture 5" descr="ripple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4595813"/>
            <a:ext cx="5334000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6" descr="full_add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733800"/>
            <a:ext cx="4076700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</a:p>
        </p:txBody>
      </p:sp>
      <p:sp>
        <p:nvSpPr>
          <p:cNvPr id="542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8F0FB9-3665-4744-B81A-8504A756FD43}" type="slidenum">
              <a:rPr lang="en-US" smtClean="0">
                <a:latin typeface="Times New Roman" pitchFamily="1" charset="0"/>
              </a:rPr>
              <a:pPr/>
              <a:t>14</a:t>
            </a:fld>
            <a:endParaRPr lang="en-US">
              <a:latin typeface="Times New Roman" pitchFamily="1" charset="0"/>
            </a:endParaRPr>
          </a:p>
        </p:txBody>
      </p:sp>
      <p:pic>
        <p:nvPicPr>
          <p:cNvPr id="54276" name="Picture 2" descr="addsub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3581400"/>
            <a:ext cx="44958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Arithmetic Logic Unit (ALU)</a:t>
            </a:r>
          </a:p>
        </p:txBody>
      </p:sp>
      <p:sp>
        <p:nvSpPr>
          <p:cNvPr id="542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114800"/>
          </a:xfrm>
        </p:spPr>
        <p:txBody>
          <a:bodyPr/>
          <a:lstStyle/>
          <a:p>
            <a:r>
              <a:rPr lang="en-US" dirty="0"/>
              <a:t>Observe: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with small tweaks can get many functions with basic adder components</a:t>
            </a:r>
          </a:p>
        </p:txBody>
      </p:sp>
      <p:pic>
        <p:nvPicPr>
          <p:cNvPr id="54279" name="Picture 5" descr="full_ad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505200"/>
            <a:ext cx="491490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</a:p>
        </p:txBody>
      </p:sp>
      <p:sp>
        <p:nvSpPr>
          <p:cNvPr id="552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AA6BDD8-6A95-A945-ABF4-D380A836E13B}" type="slidenum">
              <a:rPr lang="en-US" smtClean="0">
                <a:latin typeface="Times New Roman" pitchFamily="1" charset="0"/>
              </a:rPr>
              <a:pPr/>
              <a:t>15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Arithmetic and Logic Unit</a:t>
            </a:r>
          </a:p>
        </p:txBody>
      </p:sp>
      <p:pic>
        <p:nvPicPr>
          <p:cNvPr id="55302" name="Picture 4" descr="alubloc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914400"/>
            <a:ext cx="3124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362200"/>
            <a:ext cx="5056645" cy="2446346"/>
          </a:xfrm>
          <a:prstGeom prst="rect">
            <a:avLst/>
          </a:prstGeom>
        </p:spPr>
      </p:pic>
      <p:pic>
        <p:nvPicPr>
          <p:cNvPr id="55303" name="Picture 6" descr="full_add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4572000"/>
            <a:ext cx="3352800" cy="202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</a:p>
        </p:txBody>
      </p:sp>
      <p:sp>
        <p:nvSpPr>
          <p:cNvPr id="5632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DE18A7E-78EA-B14E-80B8-FB0C086D5D05}" type="slidenum">
              <a:rPr lang="en-US" smtClean="0">
                <a:latin typeface="Times New Roman" pitchFamily="1" charset="0"/>
              </a:rPr>
              <a:pPr/>
              <a:t>16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ALU Functions</a:t>
            </a:r>
          </a:p>
        </p:txBody>
      </p:sp>
      <p:sp>
        <p:nvSpPr>
          <p:cNvPr id="5632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0" y="1524000"/>
            <a:ext cx="3810000" cy="4572000"/>
          </a:xfrm>
        </p:spPr>
        <p:txBody>
          <a:bodyPr/>
          <a:lstStyle/>
          <a:p>
            <a:r>
              <a:rPr lang="en-US"/>
              <a:t>A+B w/ Carry</a:t>
            </a:r>
          </a:p>
          <a:p>
            <a:r>
              <a:rPr lang="en-US"/>
              <a:t>B-A</a:t>
            </a:r>
          </a:p>
          <a:p>
            <a:r>
              <a:rPr lang="en-US"/>
              <a:t>A xor B (squash carry)</a:t>
            </a:r>
          </a:p>
          <a:p>
            <a:r>
              <a:rPr lang="en-US"/>
              <a:t>A*B (squash carry)</a:t>
            </a:r>
          </a:p>
          <a:p>
            <a:r>
              <a:rPr lang="en-US"/>
              <a:t>/A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5638800"/>
            <a:ext cx="74549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+mn-lt"/>
              </a:rPr>
              <a:t>Key observation: </a:t>
            </a:r>
            <a:r>
              <a:rPr lang="en-US" dirty="0">
                <a:latin typeface="+mn-lt"/>
              </a:rPr>
              <a:t>every ALU bit does the same thing</a:t>
            </a:r>
          </a:p>
          <a:p>
            <a:r>
              <a:rPr lang="en-US" dirty="0">
                <a:latin typeface="+mn-lt"/>
              </a:rPr>
              <a:t>   on different bits of the data </a:t>
            </a:r>
            <a:r>
              <a:rPr lang="en-US" dirty="0" err="1">
                <a:latin typeface="+mn-lt"/>
              </a:rPr>
              <a:t>word(s</a:t>
            </a:r>
            <a:r>
              <a:rPr lang="en-US" dirty="0">
                <a:latin typeface="+mn-lt"/>
              </a:rPr>
              <a:t>).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62200"/>
            <a:ext cx="5056645" cy="2446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ARM v7 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3124200" cy="41148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ALU is </a:t>
            </a:r>
            <a:r>
              <a:rPr lang="en-US" dirty="0">
                <a:ea typeface="ＭＳ Ｐゴシック" pitchFamily="1" charset="-128"/>
              </a:rPr>
              <a:t>Key compute operator in a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0"/>
            <a:ext cx="51465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W-bit ALU as SIMD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458200" cy="4114800"/>
          </a:xfrm>
        </p:spPr>
        <p:txBody>
          <a:bodyPr/>
          <a:lstStyle/>
          <a:p>
            <a:r>
              <a:rPr lang="en-US" dirty="0"/>
              <a:t>Familiar idea</a:t>
            </a:r>
          </a:p>
          <a:p>
            <a:r>
              <a:rPr lang="en-US" dirty="0"/>
              <a:t>A W-bit ALU (W=8, 16, 32, 64, …) is SIMD</a:t>
            </a:r>
          </a:p>
          <a:p>
            <a:r>
              <a:rPr lang="en-US" dirty="0"/>
              <a:t>Each bit of ALU works on separate bits</a:t>
            </a:r>
          </a:p>
          <a:p>
            <a:pPr lvl="1"/>
            <a:r>
              <a:rPr lang="en-US" dirty="0"/>
              <a:t>Performing the same operation on it</a:t>
            </a:r>
          </a:p>
          <a:p>
            <a:pPr lvl="2"/>
            <a:r>
              <a:rPr lang="en-US" dirty="0"/>
              <a:t>Trivial to see bitwise AND, OR, XOR</a:t>
            </a:r>
          </a:p>
          <a:p>
            <a:pPr lvl="2"/>
            <a:r>
              <a:rPr lang="en-US" dirty="0"/>
              <a:t>Also true for ADD (each bit performing Full Adder)</a:t>
            </a:r>
          </a:p>
          <a:p>
            <a:r>
              <a:rPr lang="en-US" dirty="0"/>
              <a:t>Share one instruction across all ALU bits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854048"/>
            <a:ext cx="6591300" cy="15494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ALU Bit Slice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4854048"/>
            <a:ext cx="6591300" cy="15494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19453" y="1690947"/>
            <a:ext cx="3599096" cy="17412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Data-level Parallelism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For Parallel Decomposition (Part 1)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Architectures (Part 2)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Concepts (Part 3)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NEON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150AF-A846-1D4A-8762-357F7D27C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BB8E3-DDED-6045-A655-3D3454AB6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do we get when add 65280 to 257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32b unsigned add?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16b unsigned add?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F8B1E-3269-EE4A-A15C-FC9916DC6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6B7830-21B0-F24C-9C6B-AD4AC5A0C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257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 vs. SIMD 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What’s different between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128b wide ALU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SIMD </a:t>
            </a:r>
            <a:r>
              <a:rPr lang="en-US" dirty="0" err="1">
                <a:solidFill>
                  <a:srgbClr val="FF6600"/>
                </a:solidFill>
              </a:rPr>
              <a:t>datapath</a:t>
            </a:r>
            <a:r>
              <a:rPr lang="en-US" dirty="0">
                <a:solidFill>
                  <a:srgbClr val="FF6600"/>
                </a:solidFill>
              </a:rPr>
              <a:t> supporting eight 16b ALU operations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5250A-9D3D-8C4E-8665-04BAD6434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 vs. SIMD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D07FB-BBB3-CF40-B13B-ADD5397F5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Concretely show: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16b wide ALU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SIMD </a:t>
            </a:r>
            <a:r>
              <a:rPr lang="en-US" dirty="0" err="1">
                <a:solidFill>
                  <a:schemeClr val="tx2"/>
                </a:solidFill>
              </a:rPr>
              <a:t>datapath</a:t>
            </a:r>
            <a:r>
              <a:rPr lang="en-US" dirty="0">
                <a:solidFill>
                  <a:schemeClr val="tx2"/>
                </a:solidFill>
              </a:rPr>
              <a:t> with two 8b wide ALUs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C89C8-4407-7E43-BA29-08609E89A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30264D-D8DA-EC44-A358-FBE7867E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9AF35A-493E-FF49-9100-62E858632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733800"/>
            <a:ext cx="8483600" cy="1092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626C13-CE4D-344F-9436-1E60B12DE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5003800"/>
            <a:ext cx="8509000" cy="15748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E4B531C-26CB-204D-BC79-A6F8AC82429A}"/>
              </a:ext>
            </a:extLst>
          </p:cNvPr>
          <p:cNvSpPr/>
          <p:nvPr/>
        </p:nvSpPr>
        <p:spPr bwMode="auto">
          <a:xfrm>
            <a:off x="4724400" y="6096000"/>
            <a:ext cx="381000" cy="152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8A2FD30-FA1E-AE48-8C94-48C1A7DE977E}"/>
              </a:ext>
            </a:extLst>
          </p:cNvPr>
          <p:cNvSpPr/>
          <p:nvPr/>
        </p:nvSpPr>
        <p:spPr bwMode="auto">
          <a:xfrm>
            <a:off x="4914900" y="4267200"/>
            <a:ext cx="381000" cy="254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66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ALU vs. SIMD 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could we get both operations from the </a:t>
            </a:r>
            <a:r>
              <a:rPr lang="en-US" b="1" dirty="0">
                <a:solidFill>
                  <a:srgbClr val="FF6600"/>
                </a:solidFill>
              </a:rPr>
              <a:t>same</a:t>
            </a:r>
            <a:r>
              <a:rPr lang="en-US" dirty="0">
                <a:solidFill>
                  <a:srgbClr val="FF6600"/>
                </a:solidFill>
              </a:rPr>
              <a:t> hardware?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128b wide ALU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SIMD </a:t>
            </a:r>
            <a:r>
              <a:rPr lang="en-US" dirty="0" err="1">
                <a:solidFill>
                  <a:srgbClr val="FF6600"/>
                </a:solidFill>
              </a:rPr>
              <a:t>datapath</a:t>
            </a:r>
            <a:r>
              <a:rPr lang="en-US" dirty="0">
                <a:solidFill>
                  <a:srgbClr val="FF6600"/>
                </a:solidFill>
              </a:rPr>
              <a:t> supporting eight 16b ALU operations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13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Segmented </a:t>
            </a:r>
            <a:r>
              <a:rPr lang="en-US" dirty="0" err="1"/>
              <a:t>Datapath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a few gates to convert a wide </a:t>
            </a:r>
            <a:r>
              <a:rPr lang="en-US" dirty="0" err="1"/>
              <a:t>datapath</a:t>
            </a:r>
            <a:r>
              <a:rPr lang="en-US" dirty="0"/>
              <a:t> into one supporting a set of smaller operations</a:t>
            </a:r>
          </a:p>
          <a:p>
            <a:pPr lvl="1"/>
            <a:r>
              <a:rPr lang="en-US" dirty="0"/>
              <a:t>Just need to squash the carry at points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267200"/>
            <a:ext cx="8204200" cy="198288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Segmented </a:t>
            </a:r>
            <a:r>
              <a:rPr lang="en-US" dirty="0" err="1"/>
              <a:t>Datapath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a few gates to convert a wide </a:t>
            </a:r>
            <a:r>
              <a:rPr lang="en-US" dirty="0" err="1"/>
              <a:t>datapath</a:t>
            </a:r>
            <a:r>
              <a:rPr lang="en-US" dirty="0"/>
              <a:t> into one supporting a set of smaller operations</a:t>
            </a:r>
          </a:p>
          <a:p>
            <a:pPr lvl="1"/>
            <a:r>
              <a:rPr lang="en-US" dirty="0"/>
              <a:t>Just need to squash the carry at points</a:t>
            </a:r>
          </a:p>
          <a:p>
            <a:r>
              <a:rPr lang="en-US" dirty="0"/>
              <a:t>But need to keep instructions (description) small</a:t>
            </a:r>
          </a:p>
          <a:p>
            <a:pPr lvl="1"/>
            <a:r>
              <a:rPr lang="en-US" dirty="0"/>
              <a:t>So typically have limited, homogeneous widths supported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Segmented 128b </a:t>
            </a:r>
            <a:r>
              <a:rPr lang="en-US" dirty="0" err="1"/>
              <a:t>Datapath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1x128b, 2x64b, 4x32b, 8x16b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505200"/>
            <a:ext cx="8686800" cy="231779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3F952-F461-4D41-9A4E-84B7B4096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1B623-27C3-AB44-B7CF-2EB485497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Math – 1D array of numbers</a:t>
            </a:r>
          </a:p>
          <a:p>
            <a:r>
              <a:rPr lang="en-US" dirty="0"/>
              <a:t>Here – 1D array of numbers that we operate upon with SIMD operations</a:t>
            </a:r>
          </a:p>
          <a:p>
            <a:pPr lvl="1"/>
            <a:r>
              <a:rPr lang="en-US" dirty="0"/>
              <a:t>Perform the same operations on</a:t>
            </a:r>
          </a:p>
          <a:p>
            <a:r>
              <a:rPr lang="en-US" dirty="0"/>
              <a:t>Vector A = [2, 3, 5, 7]</a:t>
            </a:r>
          </a:p>
          <a:p>
            <a:r>
              <a:rPr lang="en-US" dirty="0"/>
              <a:t>Vector B = [4, 6, 8, 9]</a:t>
            </a:r>
          </a:p>
          <a:p>
            <a:r>
              <a:rPr lang="en-US" dirty="0"/>
              <a:t>A+B = [6, 9, 13,16]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B87A8-CB07-4447-B711-48DAA0B93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EBBCAB-7699-5B46-B122-7831CF4B8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9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309162"/>
            <a:ext cx="7772400" cy="1143000"/>
          </a:xfrm>
        </p:spPr>
        <p:txBody>
          <a:bodyPr/>
          <a:lstStyle/>
          <a:p>
            <a:r>
              <a:rPr lang="en-US" dirty="0"/>
              <a:t>Terminology: Vector Lane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33144"/>
            <a:ext cx="8077200" cy="4114800"/>
          </a:xfrm>
        </p:spPr>
        <p:txBody>
          <a:bodyPr/>
          <a:lstStyle/>
          <a:p>
            <a:r>
              <a:rPr lang="en-US" dirty="0"/>
              <a:t>Each of the separate segments called a </a:t>
            </a:r>
            <a:r>
              <a:rPr lang="en-US" b="1" dirty="0"/>
              <a:t>Vector Lane </a:t>
            </a:r>
          </a:p>
          <a:p>
            <a:pPr lvl="1"/>
            <a:r>
              <a:rPr lang="en-US" dirty="0"/>
              <a:t>Length of vector hardware natively supports</a:t>
            </a:r>
          </a:p>
          <a:p>
            <a:r>
              <a:rPr lang="en-US" dirty="0"/>
              <a:t>For 16b data on 128b </a:t>
            </a:r>
            <a:r>
              <a:rPr lang="en-US" dirty="0" err="1"/>
              <a:t>datapath</a:t>
            </a:r>
            <a:r>
              <a:rPr lang="en-US" dirty="0"/>
              <a:t>, this provides 8 vector lanes</a:t>
            </a:r>
          </a:p>
          <a:p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165959"/>
            <a:ext cx="8686800" cy="231779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Register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752600"/>
            <a:ext cx="4267200" cy="4114800"/>
          </a:xfrm>
        </p:spPr>
        <p:txBody>
          <a:bodyPr/>
          <a:lstStyle/>
          <a:p>
            <a:r>
              <a:rPr lang="en-US" dirty="0"/>
              <a:t>Small Memory</a:t>
            </a:r>
          </a:p>
          <a:p>
            <a:r>
              <a:rPr lang="en-US" dirty="0"/>
              <a:t>Usually with multiple ports</a:t>
            </a:r>
          </a:p>
          <a:p>
            <a:pPr lvl="1"/>
            <a:r>
              <a:rPr lang="en-US" dirty="0"/>
              <a:t>Ability to perform multiple reads and writes simultaneously</a:t>
            </a:r>
          </a:p>
          <a:p>
            <a:r>
              <a:rPr lang="en-US" dirty="0"/>
              <a:t>Small </a:t>
            </a:r>
          </a:p>
          <a:p>
            <a:pPr lvl="1"/>
            <a:r>
              <a:rPr lang="en-US" dirty="0"/>
              <a:t>To make it fast (small memories fast)</a:t>
            </a:r>
          </a:p>
          <a:p>
            <a:pPr lvl="1"/>
            <a:r>
              <a:rPr lang="en-US" dirty="0"/>
              <a:t>Multiple ports are expensive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209800"/>
            <a:ext cx="3976605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99644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54302"/>
            <a:ext cx="7772400" cy="4114800"/>
          </a:xfrm>
        </p:spPr>
        <p:txBody>
          <a:bodyPr/>
          <a:lstStyle/>
          <a:p>
            <a:r>
              <a:rPr lang="en-US" dirty="0"/>
              <a:t>Data Parallelism easy basis for decomposition</a:t>
            </a:r>
          </a:p>
          <a:p>
            <a:pPr lvl="1"/>
            <a:r>
              <a:rPr lang="en-US" dirty="0"/>
              <a:t>When things are data parallel, exploiting for parallelism relatively easy</a:t>
            </a:r>
          </a:p>
          <a:p>
            <a:r>
              <a:rPr lang="en-US" dirty="0"/>
              <a:t>Data Parallel architectures can be compact </a:t>
            </a:r>
          </a:p>
          <a:p>
            <a:pPr lvl="1"/>
            <a:r>
              <a:rPr lang="en-US" dirty="0"/>
              <a:t> pack more computations onto a fixed-size Integrated Circuit chip</a:t>
            </a:r>
          </a:p>
          <a:p>
            <a:pPr lvl="1"/>
            <a:r>
              <a:rPr lang="en-US" i="1" dirty="0"/>
              <a:t>OR</a:t>
            </a:r>
            <a:r>
              <a:rPr lang="en-US" dirty="0"/>
              <a:t> perform computation in less area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2D12F50-1F5B-894F-8986-D8F25BCE9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3984"/>
            <a:ext cx="7772400" cy="1143000"/>
          </a:xfrm>
        </p:spPr>
        <p:txBody>
          <a:bodyPr/>
          <a:lstStyle/>
          <a:p>
            <a:r>
              <a:rPr lang="en-US" dirty="0"/>
              <a:t>SIMD Datapath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E3B47F1-8C59-4C4E-BE35-0FF9FF7DA2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947905"/>
            <a:ext cx="7772400" cy="4114800"/>
          </a:xfrm>
        </p:spPr>
        <p:txBody>
          <a:bodyPr/>
          <a:lstStyle/>
          <a:p>
            <a:r>
              <a:rPr lang="en-US" dirty="0"/>
              <a:t>Logical View: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Layout View: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7B3C6-C392-2045-B919-3673CD5C6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9AB20-F57A-0547-A12C-E756E85C1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A32CF3-0675-6146-AB35-42A660248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0" y="1621442"/>
            <a:ext cx="5295900" cy="2121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5636AC-EE50-CA44-AA39-3098F34B7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578137"/>
            <a:ext cx="6493859" cy="225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040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979B8A-D67A-DF4B-B372-9A6599FF1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087" y="4818384"/>
            <a:ext cx="6091428" cy="2112516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7ADF54B-5201-1943-BD02-95D494881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15747"/>
              </p:ext>
            </p:extLst>
          </p:nvPr>
        </p:nvGraphicFramePr>
        <p:xfrm>
          <a:off x="457200" y="1645916"/>
          <a:ext cx="84582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640">
                  <a:extLst>
                    <a:ext uri="{9D8B030D-6E8A-4147-A177-3AD203B41FA5}">
                      <a16:colId xmlns:a16="http://schemas.microsoft.com/office/drawing/2014/main" val="1296417787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752552751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2487840523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394329615"/>
                    </a:ext>
                  </a:extLst>
                </a:gridCol>
                <a:gridCol w="1691640">
                  <a:extLst>
                    <a:ext uri="{9D8B030D-6E8A-4147-A177-3AD203B41FA5}">
                      <a16:colId xmlns:a16="http://schemas.microsoft.com/office/drawing/2014/main" val="5456878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</a:t>
                      </a:r>
                      <a:r>
                        <a:rPr lang="en-US" dirty="0" err="1"/>
                        <a:t>datapath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Peak 16b ops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506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452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205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42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056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9822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979B8A-D67A-DF4B-B372-9A6599FF1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087" y="4818384"/>
            <a:ext cx="6091428" cy="2112516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7ADF54B-5201-1943-BD02-95D494881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8520990"/>
              </p:ext>
            </p:extLst>
          </p:nvPr>
        </p:nvGraphicFramePr>
        <p:xfrm>
          <a:off x="457200" y="1645916"/>
          <a:ext cx="84582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700">
                  <a:extLst>
                    <a:ext uri="{9D8B030D-6E8A-4147-A177-3AD203B41FA5}">
                      <a16:colId xmlns:a16="http://schemas.microsoft.com/office/drawing/2014/main" val="1296417787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752552751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3197134766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2487840523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394329615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5456878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A(W)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% </a:t>
                      </a:r>
                      <a:r>
                        <a:rPr lang="en-US" dirty="0" err="1"/>
                        <a:t>datapath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Instances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Peak 16b 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Ratio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506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452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8205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423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05667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EA69094-DD1F-C643-B796-2374B47861B6}"/>
              </a:ext>
            </a:extLst>
          </p:cNvPr>
          <p:cNvSpPr txBox="1"/>
          <p:nvPr/>
        </p:nvSpPr>
        <p:spPr>
          <a:xfrm>
            <a:off x="3293130" y="3875028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Complete:  64, 256</a:t>
            </a:r>
          </a:p>
        </p:txBody>
      </p:sp>
    </p:spTree>
    <p:extLst>
      <p:ext uri="{BB962C8B-B14F-4D97-AF65-F5344CB8AC3E}">
        <p14:creationId xmlns:p14="http://schemas.microsoft.com/office/powerpoint/2010/main" val="166718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Scale Comparison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A13584-D269-E94C-B5F3-AD55C86A4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944" y="2286000"/>
            <a:ext cx="7772400" cy="146897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87E4B3-DC53-BF49-8A86-500968124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4928365"/>
            <a:ext cx="8763000" cy="93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183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4216"/>
            <a:ext cx="7772400" cy="1143000"/>
          </a:xfrm>
        </p:spPr>
        <p:txBody>
          <a:bodyPr/>
          <a:lstStyle/>
          <a:p>
            <a:r>
              <a:rPr lang="en-US" dirty="0"/>
              <a:t>To Scale W=1024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07E4007-2B07-7145-BC2E-331B44B73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131" y="1588008"/>
            <a:ext cx="7469738" cy="4648200"/>
          </a:xfrm>
        </p:spPr>
      </p:pic>
    </p:spTree>
    <p:extLst>
      <p:ext uri="{BB962C8B-B14F-4D97-AF65-F5344CB8AC3E}">
        <p14:creationId xmlns:p14="http://schemas.microsoft.com/office/powerpoint/2010/main" val="26576001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905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6: Vector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" y="1371600"/>
            <a:ext cx="8153400" cy="4114800"/>
          </a:xfrm>
        </p:spPr>
        <p:txBody>
          <a:bodyPr/>
          <a:lstStyle/>
          <a:p>
            <a:r>
              <a:rPr lang="en-US" dirty="0"/>
              <a:t>May not match physical hardware length</a:t>
            </a:r>
          </a:p>
          <a:p>
            <a:pPr lvl="1"/>
            <a:r>
              <a:rPr lang="en-US" dirty="0"/>
              <a:t>Logical (application need): Vector Length</a:t>
            </a:r>
          </a:p>
          <a:p>
            <a:pPr lvl="1"/>
            <a:r>
              <a:rPr lang="en-US" dirty="0"/>
              <a:t>Physical (hardware provide): Vector Lanes</a:t>
            </a:r>
          </a:p>
          <a:p>
            <a:pPr marL="0" indent="0">
              <a:buNone/>
            </a:pPr>
            <a:r>
              <a:rPr lang="en-US" sz="2800" dirty="0" err="1">
                <a:latin typeface="Courier" pitchFamily="2" charset="0"/>
              </a:rPr>
              <a:t>vadd</a:t>
            </a:r>
            <a:r>
              <a:rPr lang="en-US" sz="2800" dirty="0">
                <a:latin typeface="Courier" pitchFamily="2" charset="0"/>
              </a:rPr>
              <a:t>(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*a, 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*b, 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*res, </a:t>
            </a:r>
          </a:p>
          <a:p>
            <a:pPr marL="0" indent="0">
              <a:buNone/>
            </a:pPr>
            <a:r>
              <a:rPr lang="en-US" sz="2800" dirty="0">
                <a:latin typeface="Courier" pitchFamily="2" charset="0"/>
              </a:rPr>
              <a:t>     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</a:t>
            </a:r>
            <a:r>
              <a:rPr lang="en-US" sz="2800" dirty="0" err="1">
                <a:latin typeface="Courier" pitchFamily="2" charset="0"/>
              </a:rPr>
              <a:t>vector_length</a:t>
            </a:r>
            <a:r>
              <a:rPr lang="en-US" sz="2800" dirty="0">
                <a:latin typeface="Courier" pitchFamily="2" charset="0"/>
              </a:rPr>
              <a:t>) {</a:t>
            </a:r>
          </a:p>
          <a:p>
            <a:pPr marL="0" indent="0">
              <a:buNone/>
            </a:pPr>
            <a:r>
              <a:rPr lang="en-US" sz="2800" dirty="0">
                <a:latin typeface="Courier" pitchFamily="2" charset="0"/>
              </a:rPr>
              <a:t>    for (</a:t>
            </a:r>
            <a:r>
              <a:rPr lang="en-US" sz="2800" dirty="0" err="1">
                <a:latin typeface="Courier" pitchFamily="2" charset="0"/>
              </a:rPr>
              <a:t>int</a:t>
            </a:r>
            <a:r>
              <a:rPr lang="en-US" sz="2800" dirty="0">
                <a:latin typeface="Courier" pitchFamily="2" charset="0"/>
              </a:rPr>
              <a:t> </a:t>
            </a:r>
            <a:r>
              <a:rPr lang="en-US" sz="2800" dirty="0" err="1">
                <a:latin typeface="Courier" pitchFamily="2" charset="0"/>
              </a:rPr>
              <a:t>i</a:t>
            </a:r>
            <a:r>
              <a:rPr lang="en-US" sz="2800" dirty="0">
                <a:latin typeface="Courier" pitchFamily="2" charset="0"/>
              </a:rPr>
              <a:t>=0;i&lt;</a:t>
            </a:r>
            <a:r>
              <a:rPr lang="en-US" sz="2800" dirty="0" err="1">
                <a:latin typeface="Courier" pitchFamily="2" charset="0"/>
              </a:rPr>
              <a:t>vector_length;i</a:t>
            </a:r>
            <a:r>
              <a:rPr lang="en-US" sz="2800" dirty="0">
                <a:latin typeface="Courier" pitchFamily="2" charset="0"/>
              </a:rPr>
              <a:t>++)</a:t>
            </a:r>
          </a:p>
          <a:p>
            <a:pPr marL="914400" lvl="2" indent="0">
              <a:buNone/>
            </a:pPr>
            <a:r>
              <a:rPr lang="en-US" sz="2800" dirty="0">
                <a:latin typeface="Courier" pitchFamily="2" charset="0"/>
              </a:rPr>
              <a:t>res[</a:t>
            </a:r>
            <a:r>
              <a:rPr lang="en-US" sz="2800" dirty="0" err="1">
                <a:latin typeface="Courier" pitchFamily="2" charset="0"/>
              </a:rPr>
              <a:t>i</a:t>
            </a:r>
            <a:r>
              <a:rPr lang="en-US" sz="2800" dirty="0">
                <a:latin typeface="Courier" pitchFamily="2" charset="0"/>
              </a:rPr>
              <a:t>]=a[</a:t>
            </a:r>
            <a:r>
              <a:rPr lang="en-US" sz="2800" dirty="0" err="1">
                <a:latin typeface="Courier" pitchFamily="2" charset="0"/>
              </a:rPr>
              <a:t>i</a:t>
            </a:r>
            <a:r>
              <a:rPr lang="en-US" sz="2800" dirty="0">
                <a:latin typeface="Courier" pitchFamily="2" charset="0"/>
              </a:rPr>
              <a:t>]+b[</a:t>
            </a:r>
            <a:r>
              <a:rPr lang="en-US" sz="2800" dirty="0" err="1">
                <a:latin typeface="Courier" pitchFamily="2" charset="0"/>
              </a:rPr>
              <a:t>i</a:t>
            </a:r>
            <a:r>
              <a:rPr lang="en-US" sz="2800" dirty="0">
                <a:latin typeface="Courier" pitchFamily="2" charset="0"/>
              </a:rPr>
              <a:t>];</a:t>
            </a:r>
          </a:p>
          <a:p>
            <a:pPr marL="914400" lvl="2" indent="0">
              <a:buNone/>
            </a:pPr>
            <a:r>
              <a:rPr lang="en-US" sz="2800" dirty="0">
                <a:latin typeface="Courier" pitchFamily="2" charset="0"/>
              </a:rPr>
              <a:t>}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B58BC6-E751-1B41-836C-6C1D68DC7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5231478"/>
            <a:ext cx="6096000" cy="162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640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6:</a:t>
            </a:r>
            <a:br>
              <a:rPr lang="en-US" dirty="0"/>
            </a:br>
            <a:r>
              <a:rPr lang="en-US" dirty="0"/>
              <a:t>Vector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153400" cy="4114800"/>
          </a:xfrm>
        </p:spPr>
        <p:txBody>
          <a:bodyPr/>
          <a:lstStyle/>
          <a:p>
            <a:r>
              <a:rPr lang="en-US" dirty="0"/>
              <a:t>May not match physical hardware length</a:t>
            </a:r>
          </a:p>
          <a:p>
            <a:pPr lvl="1"/>
            <a:r>
              <a:rPr lang="en-US" dirty="0"/>
              <a:t>Logical (application need): Vector Length</a:t>
            </a:r>
          </a:p>
          <a:p>
            <a:pPr lvl="1"/>
            <a:r>
              <a:rPr lang="en-US" dirty="0"/>
              <a:t>Physical (hardware provide): Vector Lanes</a:t>
            </a:r>
          </a:p>
          <a:p>
            <a:r>
              <a:rPr lang="en-US" dirty="0"/>
              <a:t>How support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Vector length &lt; Vector Lanes? (5, 8)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Vector length &gt; Vector Lanes? (24, 8)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2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6:</a:t>
            </a:r>
            <a:br>
              <a:rPr lang="en-US" dirty="0"/>
            </a:br>
            <a:r>
              <a:rPr lang="en-US" dirty="0"/>
              <a:t>Vector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153400" cy="4114800"/>
          </a:xfrm>
        </p:spPr>
        <p:txBody>
          <a:bodyPr/>
          <a:lstStyle/>
          <a:p>
            <a:r>
              <a:rPr lang="en-US" dirty="0"/>
              <a:t>May not match physical hardware length</a:t>
            </a:r>
          </a:p>
          <a:p>
            <a:pPr lvl="1"/>
            <a:r>
              <a:rPr lang="en-US" dirty="0"/>
              <a:t>Logical (application need): Vector Length</a:t>
            </a:r>
          </a:p>
          <a:p>
            <a:pPr lvl="1"/>
            <a:r>
              <a:rPr lang="en-US" dirty="0"/>
              <a:t>Physical (hardware provide): Vector Lanes</a:t>
            </a:r>
          </a:p>
          <a:p>
            <a:r>
              <a:rPr lang="en-US" dirty="0"/>
              <a:t>Efficiency (utilization) when 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Vector length &lt; Vector Lanes? (5, 8)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Vector length &gt; Vector Lanes? (24, 8)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Vector length % (Vector Lanes) !=0 (13, 8)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E.g. vector length 13, for 8 vector lanes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0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Resource Bound </a:t>
                </a:r>
              </a:p>
              <a:p>
                <a:pPr marL="457200" lvl="1" indent="0">
                  <a:buNone/>
                </a:pPr>
                <a:r>
                  <a:rPr lang="en-US" dirty="0">
                    <a:solidFill>
                      <a:srgbClr val="000000"/>
                    </a:solidFill>
                  </a:rPr>
                  <a:t>  </a:t>
                </a:r>
                <a:r>
                  <a:rPr lang="en-US" dirty="0" err="1">
                    <a:solidFill>
                      <a:srgbClr val="000000"/>
                    </a:solidFill>
                  </a:rPr>
                  <a:t>T</a:t>
                </a:r>
                <a:r>
                  <a:rPr lang="en-US" baseline="-25000" dirty="0" err="1">
                    <a:solidFill>
                      <a:srgbClr val="000000"/>
                    </a:solidFill>
                  </a:rPr>
                  <a:t>vector</a:t>
                </a:r>
                <a:r>
                  <a:rPr lang="en-US" dirty="0">
                    <a:solidFill>
                      <a:srgbClr val="000000"/>
                    </a:solidFill>
                  </a:rPr>
                  <a:t> =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0000"/>
                            </a:solidFill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rgbClr val="000000"/>
                            </a:solidFill>
                          </a:rPr>
                          <m:t>op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0000"/>
                            </a:solidFill>
                          </a:rPr>
                          <m:t>/</m:t>
                        </m:r>
                        <m:r>
                          <m:rPr>
                            <m:nor/>
                          </m:rPr>
                          <a:rPr lang="en-US" dirty="0">
                            <a:solidFill>
                              <a:srgbClr val="000000"/>
                            </a:solidFill>
                          </a:rPr>
                          <m:t>VL</m:t>
                        </m:r>
                      </m:e>
                    </m:d>
                    <m:r>
                      <a:rPr lang="en-US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 err="1">
                    <a:solidFill>
                      <a:srgbClr val="000000"/>
                    </a:solidFill>
                  </a:rPr>
                  <a:t>T</a:t>
                </a:r>
                <a:r>
                  <a:rPr lang="en-US" baseline="-25000" dirty="0" err="1">
                    <a:solidFill>
                      <a:srgbClr val="000000"/>
                    </a:solidFill>
                  </a:rPr>
                  <a:t>cycle</a:t>
                </a: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962400"/>
            <a:ext cx="8686800" cy="231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065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3:</a:t>
            </a:r>
            <a:br>
              <a:rPr lang="en-US" dirty="0"/>
            </a:br>
            <a:r>
              <a:rPr lang="en-US" dirty="0"/>
              <a:t>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dirty="0"/>
              <a:t>Don’t need 64b variables for lots of things</a:t>
            </a:r>
          </a:p>
          <a:p>
            <a:r>
              <a:rPr lang="en-US" dirty="0">
                <a:solidFill>
                  <a:srgbClr val="FF6600"/>
                </a:solidFill>
              </a:rPr>
              <a:t>Natural data sizes?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Audio samples?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Input from A/D?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Video Pixels?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X, Y coordinates for 4K </a:t>
            </a:r>
            <a:r>
              <a:rPr lang="en-US" dirty="0" err="1">
                <a:solidFill>
                  <a:srgbClr val="FF6600"/>
                </a:solidFill>
              </a:rPr>
              <a:t>x</a:t>
            </a:r>
            <a:r>
              <a:rPr lang="en-US" dirty="0">
                <a:solidFill>
                  <a:srgbClr val="FF6600"/>
                </a:solidFill>
              </a:rPr>
              <a:t> 4K image?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704" y="3048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dirty="0"/>
              <a:t>500 news articles</a:t>
            </a:r>
          </a:p>
          <a:p>
            <a:pPr lvl="1"/>
            <a:r>
              <a:rPr lang="en-US" dirty="0"/>
              <a:t>3000 words each</a:t>
            </a:r>
          </a:p>
          <a:p>
            <a:r>
              <a:rPr lang="en-US" dirty="0"/>
              <a:t>Count total occurrences of a string </a:t>
            </a:r>
          </a:p>
          <a:p>
            <a:r>
              <a:rPr lang="en-US" dirty="0">
                <a:solidFill>
                  <a:srgbClr val="FF6600"/>
                </a:solidFill>
              </a:rPr>
              <a:t>How can we exploit data-level parallelism on task?</a:t>
            </a:r>
          </a:p>
          <a:p>
            <a:r>
              <a:rPr lang="en-US" dirty="0">
                <a:solidFill>
                  <a:srgbClr val="FF6600"/>
                </a:solidFill>
              </a:rPr>
              <a:t>How much parallelism can we exploit?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If don’t exploit parallelism within file?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If do exploit parallelism within file?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Easy to map to SIMD flow if can express computation as operation on vectors</a:t>
            </a:r>
          </a:p>
          <a:p>
            <a:pPr lvl="1"/>
            <a:r>
              <a:rPr lang="en-US" dirty="0"/>
              <a:t>Vector Add</a:t>
            </a:r>
          </a:p>
          <a:p>
            <a:pPr lvl="1"/>
            <a:r>
              <a:rPr lang="en-US" dirty="0"/>
              <a:t>Vector Multiply</a:t>
            </a:r>
          </a:p>
          <a:p>
            <a:pPr lvl="1"/>
            <a:r>
              <a:rPr lang="en-US" dirty="0"/>
              <a:t>Dot Product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Concepts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772400" cy="1143000"/>
          </a:xfrm>
        </p:spPr>
        <p:txBody>
          <a:bodyPr/>
          <a:lstStyle/>
          <a:p>
            <a:r>
              <a:rPr lang="en-US" dirty="0"/>
              <a:t>Terminology: Scalar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Simple:  non-vector</a:t>
            </a:r>
          </a:p>
          <a:p>
            <a:r>
              <a:rPr lang="en-US" dirty="0"/>
              <a:t>When we have a vector unit controlled by a normal (non-vector) processor core often need to distinguish: </a:t>
            </a:r>
          </a:p>
          <a:p>
            <a:pPr lvl="1"/>
            <a:r>
              <a:rPr lang="en-US" dirty="0"/>
              <a:t>Vector operations that are performed on the vector unit</a:t>
            </a:r>
          </a:p>
          <a:p>
            <a:pPr lvl="1"/>
            <a:r>
              <a:rPr lang="en-US" dirty="0"/>
              <a:t>Normal=non-vector=scalar operations performed on the base processor core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Vector Register File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r>
              <a:rPr lang="en-US" dirty="0"/>
              <a:t>Need to be able to feed the SIMD compute units</a:t>
            </a:r>
          </a:p>
          <a:p>
            <a:pPr lvl="1"/>
            <a:r>
              <a:rPr lang="en-US" dirty="0"/>
              <a:t>Not be bottlenecked on data movement to the SIMD ALU</a:t>
            </a:r>
          </a:p>
          <a:p>
            <a:r>
              <a:rPr lang="en-US" dirty="0"/>
              <a:t>Wide RF (register file) to supply</a:t>
            </a:r>
          </a:p>
          <a:p>
            <a:r>
              <a:rPr lang="en-US" dirty="0"/>
              <a:t>With wide path to memory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19600"/>
            <a:ext cx="7696200" cy="2053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Point-wise Vector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Easy – just like wide-word operations </a:t>
            </a:r>
            <a:br>
              <a:rPr lang="en-US" dirty="0"/>
            </a:br>
            <a:r>
              <a:rPr lang="en-US" dirty="0"/>
              <a:t>(now with segmentation)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038600"/>
            <a:ext cx="7696200" cy="205348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Point-wise Vector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…but alignment matters.</a:t>
            </a:r>
          </a:p>
          <a:p>
            <a:r>
              <a:rPr lang="en-US" dirty="0"/>
              <a:t>If not aligned, need to perform data movement operations to get aligned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191000"/>
            <a:ext cx="7696200" cy="205348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=0;i&lt;64;i=</a:t>
            </a:r>
            <a:r>
              <a:rPr lang="en-US" dirty="0" err="1"/>
              <a:t>i</a:t>
            </a:r>
            <a:r>
              <a:rPr lang="en-US" dirty="0"/>
              <a:t>++)</a:t>
            </a:r>
          </a:p>
          <a:p>
            <a:pPr lvl="1"/>
            <a:r>
              <a:rPr lang="en-US" dirty="0" err="1"/>
              <a:t>c[i</a:t>
            </a:r>
            <a:r>
              <a:rPr lang="en-US" dirty="0"/>
              <a:t>]=</a:t>
            </a:r>
            <a:r>
              <a:rPr lang="en-US" dirty="0" err="1"/>
              <a:t>a[i]+b[i</a:t>
            </a:r>
            <a:r>
              <a:rPr lang="en-US" dirty="0"/>
              <a:t>]</a:t>
            </a:r>
          </a:p>
          <a:p>
            <a:pPr lvl="1"/>
            <a:endParaRPr lang="en-US" dirty="0"/>
          </a:p>
          <a:p>
            <a:r>
              <a:rPr lang="en-US" dirty="0"/>
              <a:t>No data dependencies</a:t>
            </a:r>
          </a:p>
          <a:p>
            <a:r>
              <a:rPr lang="en-US" dirty="0"/>
              <a:t>Access every element</a:t>
            </a:r>
          </a:p>
          <a:p>
            <a:r>
              <a:rPr lang="en-US" dirty="0"/>
              <a:t>Number of operations is a </a:t>
            </a:r>
            <a:br>
              <a:rPr lang="en-US" dirty="0"/>
            </a:br>
            <a:r>
              <a:rPr lang="en-US" dirty="0"/>
              <a:t>multiple of number of vector lanes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Skipping Elements?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does this work with </a:t>
            </a:r>
            <a:r>
              <a:rPr lang="en-US" dirty="0" err="1">
                <a:solidFill>
                  <a:srgbClr val="FF6600"/>
                </a:solidFill>
              </a:rPr>
              <a:t>datapath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Assume loaded a[0], a[1], …a[63] and b[0], b[1], …b[63]  into vector register file</a:t>
            </a:r>
          </a:p>
          <a:p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=0;i&lt;64;i=i+2)</a:t>
            </a:r>
          </a:p>
          <a:p>
            <a:pPr lvl="1"/>
            <a:r>
              <a:rPr lang="en-US" dirty="0"/>
              <a:t>c[i/2]=</a:t>
            </a:r>
            <a:r>
              <a:rPr lang="en-US" dirty="0" err="1"/>
              <a:t>a[i]+b[i</a:t>
            </a:r>
            <a:r>
              <a:rPr lang="en-US" dirty="0"/>
              <a:t>]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Stride: the distance between vector elements used</a:t>
            </a:r>
          </a:p>
          <a:p>
            <a:r>
              <a:rPr lang="en-US" dirty="0"/>
              <a:t>for (</a:t>
            </a:r>
            <a:r>
              <a:rPr lang="en-US" dirty="0" err="1"/>
              <a:t>i</a:t>
            </a:r>
            <a:r>
              <a:rPr lang="en-US" dirty="0"/>
              <a:t>=0;i&lt;64;i=i+2)</a:t>
            </a:r>
          </a:p>
          <a:p>
            <a:pPr lvl="1"/>
            <a:r>
              <a:rPr lang="en-US" dirty="0"/>
              <a:t>c[i/2]=</a:t>
            </a:r>
            <a:r>
              <a:rPr lang="en-US" dirty="0" err="1"/>
              <a:t>a[i]+b[i</a:t>
            </a:r>
            <a:r>
              <a:rPr lang="en-US" dirty="0"/>
              <a:t>]</a:t>
            </a:r>
          </a:p>
          <a:p>
            <a:pPr lvl="1"/>
            <a:endParaRPr lang="en-US" dirty="0"/>
          </a:p>
          <a:p>
            <a:r>
              <a:rPr lang="en-US" dirty="0"/>
              <a:t>Accessing data with stride=2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Load/Store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Strided</a:t>
            </a:r>
            <a:r>
              <a:rPr lang="en-US" dirty="0"/>
              <a:t> load/stores</a:t>
            </a:r>
          </a:p>
          <a:p>
            <a:pPr lvl="1"/>
            <a:r>
              <a:rPr lang="en-US" dirty="0"/>
              <a:t>Some architectures will provide </a:t>
            </a:r>
            <a:r>
              <a:rPr lang="en-US" dirty="0" err="1"/>
              <a:t>strided</a:t>
            </a:r>
            <a:r>
              <a:rPr lang="en-US" dirty="0"/>
              <a:t> memory access that compact when read into register file </a:t>
            </a:r>
          </a:p>
          <a:p>
            <a:r>
              <a:rPr lang="en-US" dirty="0"/>
              <a:t>Scatter/gather</a:t>
            </a:r>
          </a:p>
          <a:p>
            <a:pPr lvl="1"/>
            <a:r>
              <a:rPr lang="en-US" dirty="0"/>
              <a:t>Some architectures will provide memory operations to grab data from different places to construct a dense vector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Parallel Decomposition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Neon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ARM Vector Accelerator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9904340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272" y="223144"/>
            <a:ext cx="7772400" cy="1143000"/>
          </a:xfrm>
        </p:spPr>
        <p:txBody>
          <a:bodyPr/>
          <a:lstStyle/>
          <a:p>
            <a:r>
              <a:rPr lang="en-US" dirty="0"/>
              <a:t>APU </a:t>
            </a:r>
            <a:r>
              <a:rPr lang="en-US" dirty="0" err="1"/>
              <a:t>MPcore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1DC6DA-1A35-704F-A20E-42A21A710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407132"/>
            <a:ext cx="7061200" cy="50288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9E556B-CA0B-6B4E-BBB9-D5F136BD3992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(p53)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Neon Vector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128b wide register file, 16 registers</a:t>
            </a:r>
          </a:p>
          <a:p>
            <a:r>
              <a:rPr lang="en-US" dirty="0"/>
              <a:t>Support</a:t>
            </a:r>
          </a:p>
          <a:p>
            <a:pPr lvl="1"/>
            <a:r>
              <a:rPr lang="en-US" dirty="0"/>
              <a:t>2x64b</a:t>
            </a:r>
          </a:p>
          <a:p>
            <a:pPr lvl="1"/>
            <a:r>
              <a:rPr lang="en-US" dirty="0"/>
              <a:t>4x32b  (also Single-Precision Float)</a:t>
            </a:r>
          </a:p>
          <a:p>
            <a:pPr lvl="1"/>
            <a:r>
              <a:rPr lang="en-US" dirty="0"/>
              <a:t>8x16b</a:t>
            </a:r>
          </a:p>
          <a:p>
            <a:pPr lvl="1"/>
            <a:r>
              <a:rPr lang="en-US" dirty="0"/>
              <a:t>16x8b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Sample Instructions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114800"/>
          </a:xfrm>
        </p:spPr>
        <p:txBody>
          <a:bodyPr/>
          <a:lstStyle/>
          <a:p>
            <a:r>
              <a:rPr lang="en-US" dirty="0"/>
              <a:t>VADD – basic vector</a:t>
            </a:r>
          </a:p>
          <a:p>
            <a:r>
              <a:rPr lang="en-US" dirty="0"/>
              <a:t>VCEQ – compare equal</a:t>
            </a:r>
          </a:p>
          <a:p>
            <a:pPr lvl="1"/>
            <a:r>
              <a:rPr lang="en-US" dirty="0"/>
              <a:t>Sets to all 0s or 1s, useful for masking</a:t>
            </a:r>
          </a:p>
          <a:p>
            <a:r>
              <a:rPr lang="en-US" dirty="0"/>
              <a:t>VMIN – avoid using if’s</a:t>
            </a:r>
          </a:p>
          <a:p>
            <a:r>
              <a:rPr lang="en-US" dirty="0"/>
              <a:t>VMLA – accumulating multiply</a:t>
            </a:r>
          </a:p>
          <a:p>
            <a:r>
              <a:rPr lang="en-US" dirty="0"/>
              <a:t>VPADAL – maybe useful for reduce</a:t>
            </a:r>
          </a:p>
          <a:p>
            <a:pPr lvl="1"/>
            <a:r>
              <a:rPr lang="en-US" dirty="0"/>
              <a:t>Vector pair-wise add</a:t>
            </a:r>
          </a:p>
          <a:p>
            <a:r>
              <a:rPr lang="en-US" dirty="0"/>
              <a:t>VEXT – for “shifting” vector alignment</a:t>
            </a:r>
          </a:p>
          <a:p>
            <a:r>
              <a:rPr lang="en-US" dirty="0" err="1"/>
              <a:t>VLDn</a:t>
            </a:r>
            <a:r>
              <a:rPr lang="en-US" dirty="0"/>
              <a:t> – </a:t>
            </a:r>
            <a:r>
              <a:rPr lang="en-US" dirty="0" err="1"/>
              <a:t>deinterleaving</a:t>
            </a:r>
            <a:r>
              <a:rPr lang="en-US" dirty="0"/>
              <a:t> load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5552"/>
            <a:ext cx="7772400" cy="1143000"/>
          </a:xfrm>
        </p:spPr>
        <p:txBody>
          <a:bodyPr/>
          <a:lstStyle/>
          <a:p>
            <a:r>
              <a:rPr lang="en-US" dirty="0"/>
              <a:t>ARM Cortex A53 (Ultra96)</a:t>
            </a:r>
            <a:br>
              <a:rPr lang="en-US" dirty="0"/>
            </a:br>
            <a:r>
              <a:rPr lang="en-US" dirty="0"/>
              <a:t>(similar to A-7 Pipeline)</a:t>
            </a:r>
          </a:p>
        </p:txBody>
      </p:sp>
      <p:pic>
        <p:nvPicPr>
          <p:cNvPr id="6" name="Content Placeholder 5" descr="arma7-a7pipeline-4ea040a-intro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0203" r="-20203"/>
          <a:stretch>
            <a:fillRect/>
          </a:stretch>
        </p:blipFill>
        <p:spPr>
          <a:xfrm>
            <a:off x="685800" y="1752600"/>
            <a:ext cx="7772400" cy="4114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6038237"/>
            <a:ext cx="8561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https://arstechnica.com/gadgets/2011/10/arms-new-cortex-a7-is-tailor-made-for-android-superphones/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2361F9-765F-AB44-9033-FC7B1BDA3838}"/>
              </a:ext>
            </a:extLst>
          </p:cNvPr>
          <p:cNvSpPr txBox="1"/>
          <p:nvPr/>
        </p:nvSpPr>
        <p:spPr>
          <a:xfrm>
            <a:off x="320040" y="5498068"/>
            <a:ext cx="880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https://</a:t>
            </a:r>
            <a:r>
              <a:rPr lang="en-US" sz="1800" dirty="0" err="1">
                <a:latin typeface="+mn-lt"/>
              </a:rPr>
              <a:t>www.anandtech.com</a:t>
            </a:r>
            <a:r>
              <a:rPr lang="en-US" sz="1800" dirty="0">
                <a:latin typeface="+mn-lt"/>
              </a:rPr>
              <a:t>/show/8718/the-samsung-galaxy-note-4-exynos-review/3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7D18F4-BCC3-9340-AEAC-F1CEF3809032}"/>
              </a:ext>
            </a:extLst>
          </p:cNvPr>
          <p:cNvSpPr txBox="1"/>
          <p:nvPr/>
        </p:nvSpPr>
        <p:spPr>
          <a:xfrm>
            <a:off x="129763" y="1523536"/>
            <a:ext cx="19992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2-issue</a:t>
            </a:r>
          </a:p>
          <a:p>
            <a:r>
              <a:rPr lang="en-US" dirty="0">
                <a:latin typeface="+mn-lt"/>
              </a:rPr>
              <a:t>In-order</a:t>
            </a:r>
          </a:p>
          <a:p>
            <a:r>
              <a:rPr lang="en-US" dirty="0">
                <a:latin typeface="+mn-lt"/>
              </a:rPr>
              <a:t>1 NEON pipe</a:t>
            </a:r>
          </a:p>
          <a:p>
            <a:r>
              <a:rPr lang="en-US" dirty="0">
                <a:latin typeface="+mn-lt"/>
              </a:rPr>
              <a:t>   64b wide</a:t>
            </a:r>
          </a:p>
          <a:p>
            <a:r>
              <a:rPr lang="en-US" dirty="0">
                <a:latin typeface="+mn-lt"/>
              </a:rPr>
              <a:t>8-stage pipe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Data Parallelism easy basis for decomposition</a:t>
            </a:r>
          </a:p>
          <a:p>
            <a:r>
              <a:rPr lang="en-US" dirty="0"/>
              <a:t>Data Parallel architectures can be compact – pack more computations onto a chip</a:t>
            </a:r>
          </a:p>
          <a:p>
            <a:pPr lvl="1"/>
            <a:r>
              <a:rPr lang="en-US" dirty="0"/>
              <a:t>SIMD, Pipelined</a:t>
            </a:r>
          </a:p>
          <a:p>
            <a:pPr lvl="1"/>
            <a:r>
              <a:rPr lang="en-US" dirty="0"/>
              <a:t>Benefit by sharing (instructions)</a:t>
            </a:r>
          </a:p>
          <a:p>
            <a:pPr lvl="1"/>
            <a:r>
              <a:rPr lang="en-US" dirty="0"/>
              <a:t>Performance can be brittle</a:t>
            </a:r>
          </a:p>
          <a:p>
            <a:pPr lvl="2"/>
            <a:r>
              <a:rPr lang="en-US" dirty="0"/>
              <a:t>Drop from peak as mismatch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36585"/>
            <a:ext cx="8153400" cy="4114800"/>
          </a:xfrm>
        </p:spPr>
        <p:txBody>
          <a:bodyPr/>
          <a:lstStyle/>
          <a:p>
            <a:r>
              <a:rPr lang="en-US" dirty="0"/>
              <a:t>Remember feedback</a:t>
            </a:r>
          </a:p>
          <a:p>
            <a:r>
              <a:rPr lang="en-US" dirty="0"/>
              <a:t>Reading for Day 7 online</a:t>
            </a:r>
          </a:p>
          <a:p>
            <a:r>
              <a:rPr lang="en-US" dirty="0"/>
              <a:t>HW3 due Friday</a:t>
            </a:r>
          </a:p>
          <a:p>
            <a:r>
              <a:rPr lang="en-US" dirty="0"/>
              <a:t>HW4 out </a:t>
            </a:r>
          </a:p>
          <a:p>
            <a:r>
              <a:rPr lang="en-US" dirty="0"/>
              <a:t>Ultra96 distribution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Parallel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Data-level parallelism can serve as an organizing principle for parallel task decomposition</a:t>
            </a:r>
          </a:p>
          <a:p>
            <a:endParaRPr lang="en-US" dirty="0"/>
          </a:p>
          <a:p>
            <a:r>
              <a:rPr lang="en-US" dirty="0"/>
              <a:t>Run computation on independent data in parallel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exploit with</a:t>
            </a:r>
          </a:p>
          <a:p>
            <a:pPr lvl="1"/>
            <a:r>
              <a:rPr lang="en-US" dirty="0"/>
              <a:t>Threads</a:t>
            </a:r>
          </a:p>
          <a:p>
            <a:pPr lvl="1"/>
            <a:r>
              <a:rPr lang="en-US" dirty="0"/>
              <a:t>Pipeline Parallelism</a:t>
            </a:r>
          </a:p>
          <a:p>
            <a:pPr lvl="1"/>
            <a:r>
              <a:rPr lang="en-US" dirty="0"/>
              <a:t>Instruction-level Parallelism</a:t>
            </a:r>
          </a:p>
          <a:p>
            <a:pPr lvl="1"/>
            <a:r>
              <a:rPr lang="en-US" dirty="0"/>
              <a:t>Fine-grained Data-Level Parallelism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Benefit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Ideally linear in number of processors (resources)</a:t>
                </a:r>
              </a:p>
              <a:p>
                <a:endParaRPr lang="en-US" dirty="0"/>
              </a:p>
              <a:p>
                <a:r>
                  <a:rPr lang="en-US" dirty="0"/>
                  <a:t>Resource Bound:  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 err="1"/>
                  <a:t>T</a:t>
                </a:r>
                <a:r>
                  <a:rPr lang="en-US" baseline="-25000" dirty="0" err="1"/>
                  <a:t>dp</a:t>
                </a:r>
                <a:r>
                  <a:rPr lang="en-US" dirty="0"/>
                  <a:t> = (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single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dirty="0" err="1"/>
                  <a:t>N</a:t>
                </a:r>
                <a:r>
                  <a:rPr lang="en-US" baseline="-25000" dirty="0" err="1"/>
                  <a:t>data</a:t>
                </a:r>
                <a:r>
                  <a:rPr lang="en-US" dirty="0"/>
                  <a:t> )/ P</a:t>
                </a:r>
              </a:p>
              <a:p>
                <a:endParaRPr lang="en-US" dirty="0"/>
              </a:p>
              <a:p>
                <a:r>
                  <a:rPr lang="en-US" dirty="0" err="1"/>
                  <a:t>T</a:t>
                </a:r>
                <a:r>
                  <a:rPr lang="en-US" baseline="-25000" dirty="0" err="1"/>
                  <a:t>single</a:t>
                </a:r>
                <a:r>
                  <a:rPr lang="en-US" dirty="0"/>
                  <a:t> = Latency on single data item</a:t>
                </a:r>
              </a:p>
              <a:p>
                <a:r>
                  <a:rPr lang="en-US" dirty="0" err="1"/>
                  <a:t>T</a:t>
                </a:r>
                <a:r>
                  <a:rPr lang="en-US" baseline="-25000" dirty="0" err="1"/>
                  <a:t>dp</a:t>
                </a:r>
                <a:r>
                  <a:rPr lang="en-US" dirty="0"/>
                  <a:t> = 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single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d>
                      <m:dPr>
                        <m:begChr m:val="⌊"/>
                        <m:endChr m:val="⌋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i="1" baseline="-25000" dirty="0" err="1">
                            <a:latin typeface="Cambria Math" panose="02040503050406030204" pitchFamily="18" charset="0"/>
                          </a:rPr>
                          <m:t>𝑑𝑎𝑡𝑎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/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1" t="-2160" b="-1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  <a:br>
              <a:rPr lang="en-US" dirty="0"/>
            </a:br>
            <a:r>
              <a:rPr lang="en-US" dirty="0"/>
              <a:t>Common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are common examples of DLP?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Simulation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Numerical Linear Algebra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Signal or Image Processing</a:t>
            </a:r>
            <a:endParaRPr lang="en-US" b="1" dirty="0">
              <a:solidFill>
                <a:srgbClr val="FF6600"/>
              </a:solidFill>
            </a:endParaRPr>
          </a:p>
          <a:p>
            <a:pPr lvl="1"/>
            <a:r>
              <a:rPr lang="en-US" dirty="0">
                <a:solidFill>
                  <a:srgbClr val="FF6600"/>
                </a:solidFill>
              </a:rPr>
              <a:t>Optimization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51081</TotalTime>
  <Words>1919</Words>
  <Application>Microsoft Macintosh PowerPoint</Application>
  <PresentationFormat>On-screen Show (4:3)</PresentationFormat>
  <Paragraphs>420</Paragraphs>
  <Slides>57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Cambria Math</vt:lpstr>
      <vt:lpstr>Courier</vt:lpstr>
      <vt:lpstr>Courier New</vt:lpstr>
      <vt:lpstr>Times New Roman</vt:lpstr>
      <vt:lpstr>Blank Presentation</vt:lpstr>
      <vt:lpstr>ESE532: System-on-a-Chip Architecture</vt:lpstr>
      <vt:lpstr>Today</vt:lpstr>
      <vt:lpstr>Message</vt:lpstr>
      <vt:lpstr>Preclass 1</vt:lpstr>
      <vt:lpstr>Parallel Decomposition</vt:lpstr>
      <vt:lpstr>Data Parallel </vt:lpstr>
      <vt:lpstr>Exploit</vt:lpstr>
      <vt:lpstr>Performance Benefit</vt:lpstr>
      <vt:lpstr>Preclass 2 Common Examples</vt:lpstr>
      <vt:lpstr>Hardware Architectures</vt:lpstr>
      <vt:lpstr>Idea</vt:lpstr>
      <vt:lpstr>SIMD</vt:lpstr>
      <vt:lpstr>Ripple Carry Addition</vt:lpstr>
      <vt:lpstr>Arithmetic Logic Unit (ALU)</vt:lpstr>
      <vt:lpstr>Arithmetic and Logic Unit</vt:lpstr>
      <vt:lpstr>ALU Functions</vt:lpstr>
      <vt:lpstr>ARM v7 Core</vt:lpstr>
      <vt:lpstr>W-bit ALU as SIMD</vt:lpstr>
      <vt:lpstr>ALU Bit Slice</vt:lpstr>
      <vt:lpstr>Preclass 4</vt:lpstr>
      <vt:lpstr>ALU vs. SIMD ?</vt:lpstr>
      <vt:lpstr>ALU vs. SIMD Example</vt:lpstr>
      <vt:lpstr>ALU vs. SIMD ?</vt:lpstr>
      <vt:lpstr>Segmented Datapath</vt:lpstr>
      <vt:lpstr>Segmented Datapath</vt:lpstr>
      <vt:lpstr>Segmented 128b Datapath</vt:lpstr>
      <vt:lpstr>Vector</vt:lpstr>
      <vt:lpstr>Terminology: Vector Lane</vt:lpstr>
      <vt:lpstr>Register File</vt:lpstr>
      <vt:lpstr>SIMD Datapath</vt:lpstr>
      <vt:lpstr>Preclass 5</vt:lpstr>
      <vt:lpstr>Preclass 5</vt:lpstr>
      <vt:lpstr>To Scale Comparison</vt:lpstr>
      <vt:lpstr>To Scale W=1024</vt:lpstr>
      <vt:lpstr>Preclass 6: Vector Length</vt:lpstr>
      <vt:lpstr>Preclass 6: Vector Length</vt:lpstr>
      <vt:lpstr>Preclass 6: Vector Length</vt:lpstr>
      <vt:lpstr>Performance</vt:lpstr>
      <vt:lpstr>Preclass 3: Opportunity</vt:lpstr>
      <vt:lpstr>Vector Computation</vt:lpstr>
      <vt:lpstr>Concepts</vt:lpstr>
      <vt:lpstr>Terminology: Scalar</vt:lpstr>
      <vt:lpstr>Vector Register File</vt:lpstr>
      <vt:lpstr>Point-wise Vector Operations</vt:lpstr>
      <vt:lpstr>Point-wise Vector Operations</vt:lpstr>
      <vt:lpstr>Ideal</vt:lpstr>
      <vt:lpstr>Skipping Elements?</vt:lpstr>
      <vt:lpstr>Stride</vt:lpstr>
      <vt:lpstr>Load/Store</vt:lpstr>
      <vt:lpstr>Neon</vt:lpstr>
      <vt:lpstr>Programmable SoC</vt:lpstr>
      <vt:lpstr>APU MPcore</vt:lpstr>
      <vt:lpstr>Neon Vector</vt:lpstr>
      <vt:lpstr>Sample Instructions</vt:lpstr>
      <vt:lpstr>ARM Cortex A53 (Ultra96) (similar to A-7 Pipeline)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213</cp:revision>
  <cp:lastPrinted>2021-09-21T14:30:43Z</cp:lastPrinted>
  <dcterms:created xsi:type="dcterms:W3CDTF">2018-09-18T19:14:37Z</dcterms:created>
  <dcterms:modified xsi:type="dcterms:W3CDTF">2021-09-22T01:51:30Z</dcterms:modified>
</cp:coreProperties>
</file>