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56" r:id="rId2"/>
    <p:sldId id="341" r:id="rId3"/>
    <p:sldId id="258" r:id="rId4"/>
    <p:sldId id="339" r:id="rId5"/>
    <p:sldId id="444" r:id="rId6"/>
    <p:sldId id="498" r:id="rId7"/>
    <p:sldId id="502" r:id="rId8"/>
    <p:sldId id="499" r:id="rId9"/>
    <p:sldId id="460" r:id="rId10"/>
    <p:sldId id="462" r:id="rId11"/>
    <p:sldId id="484" r:id="rId12"/>
    <p:sldId id="343" r:id="rId13"/>
    <p:sldId id="342" r:id="rId14"/>
    <p:sldId id="344" r:id="rId15"/>
    <p:sldId id="345" r:id="rId16"/>
    <p:sldId id="349" r:id="rId17"/>
    <p:sldId id="491" r:id="rId18"/>
    <p:sldId id="492" r:id="rId19"/>
    <p:sldId id="493" r:id="rId20"/>
    <p:sldId id="494" r:id="rId21"/>
    <p:sldId id="348" r:id="rId22"/>
    <p:sldId id="350" r:id="rId23"/>
    <p:sldId id="354" r:id="rId24"/>
    <p:sldId id="358" r:id="rId25"/>
    <p:sldId id="486" r:id="rId26"/>
    <p:sldId id="351" r:id="rId27"/>
    <p:sldId id="352" r:id="rId28"/>
    <p:sldId id="515" r:id="rId29"/>
    <p:sldId id="355" r:id="rId30"/>
    <p:sldId id="359" r:id="rId31"/>
    <p:sldId id="360" r:id="rId32"/>
    <p:sldId id="361" r:id="rId33"/>
    <p:sldId id="362" r:id="rId34"/>
    <p:sldId id="363" r:id="rId35"/>
    <p:sldId id="364" r:id="rId36"/>
    <p:sldId id="353" r:id="rId37"/>
    <p:sldId id="365" r:id="rId38"/>
    <p:sldId id="372" r:id="rId39"/>
    <p:sldId id="373" r:id="rId40"/>
    <p:sldId id="376" r:id="rId41"/>
    <p:sldId id="377" r:id="rId42"/>
    <p:sldId id="378" r:id="rId43"/>
    <p:sldId id="379" r:id="rId44"/>
    <p:sldId id="516" r:id="rId45"/>
    <p:sldId id="517" r:id="rId46"/>
    <p:sldId id="518" r:id="rId47"/>
    <p:sldId id="519" r:id="rId48"/>
    <p:sldId id="520" r:id="rId49"/>
    <p:sldId id="521" r:id="rId50"/>
    <p:sldId id="522" r:id="rId51"/>
    <p:sldId id="523" r:id="rId52"/>
    <p:sldId id="525" r:id="rId53"/>
    <p:sldId id="524" r:id="rId54"/>
    <p:sldId id="526" r:id="rId55"/>
    <p:sldId id="508" r:id="rId56"/>
    <p:sldId id="374" r:id="rId57"/>
    <p:sldId id="406" r:id="rId58"/>
    <p:sldId id="408" r:id="rId59"/>
    <p:sldId id="410" r:id="rId60"/>
    <p:sldId id="411" r:id="rId61"/>
    <p:sldId id="412" r:id="rId62"/>
    <p:sldId id="413" r:id="rId63"/>
    <p:sldId id="416" r:id="rId64"/>
    <p:sldId id="414" r:id="rId65"/>
    <p:sldId id="415" r:id="rId66"/>
    <p:sldId id="417" r:id="rId67"/>
    <p:sldId id="489" r:id="rId68"/>
    <p:sldId id="503" r:id="rId69"/>
    <p:sldId id="488" r:id="rId70"/>
    <p:sldId id="490" r:id="rId71"/>
    <p:sldId id="504" r:id="rId72"/>
    <p:sldId id="510" r:id="rId73"/>
    <p:sldId id="505" r:id="rId74"/>
    <p:sldId id="506" r:id="rId75"/>
    <p:sldId id="507" r:id="rId76"/>
    <p:sldId id="340" r:id="rId77"/>
    <p:sldId id="330" r:id="rId78"/>
    <p:sldId id="391" r:id="rId79"/>
    <p:sldId id="392" r:id="rId80"/>
    <p:sldId id="393" r:id="rId81"/>
    <p:sldId id="394" r:id="rId82"/>
    <p:sldId id="398" r:id="rId83"/>
    <p:sldId id="395" r:id="rId84"/>
    <p:sldId id="400" r:id="rId85"/>
    <p:sldId id="396" r:id="rId86"/>
    <p:sldId id="509" r:id="rId8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961" autoAdjust="0"/>
  </p:normalViewPr>
  <p:slideViewPr>
    <p:cSldViewPr>
      <p:cViewPr varScale="1">
        <p:scale>
          <a:sx n="105" d="100"/>
          <a:sy n="105" d="100"/>
        </p:scale>
        <p:origin x="6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from: https://</a:t>
            </a:r>
            <a:r>
              <a:rPr lang="en-US" dirty="0" err="1"/>
              <a:t>www.adhesivesmag.com</a:t>
            </a:r>
            <a:r>
              <a:rPr lang="en-US" dirty="0"/>
              <a:t>/articles/97744-north-american-printed-circuit-board-industry-sees-spike-in-shipments-due-to-pandemic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9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8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02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89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33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44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9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7C56E-C3E7-8D43-A2AA-B03684AA6AA1}" type="slidenum">
              <a:rPr lang="en-US"/>
              <a:pPr/>
              <a:t>23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8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17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6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1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3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d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9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7:  September 27, 2021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Pipelining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US" dirty="0"/>
              <a:t>Use a pair to create a flip-flop</a:t>
            </a:r>
          </a:p>
          <a:p>
            <a:pPr lvl="1"/>
            <a:r>
              <a:rPr lang="en-US" dirty="0"/>
              <a:t>Also call register</a:t>
            </a:r>
          </a:p>
          <a:p>
            <a:r>
              <a:rPr lang="en-US" dirty="0"/>
              <a:t>What happens when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is low (0) ?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is high (1) ?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transitions from 0 to 1?</a:t>
            </a:r>
          </a:p>
          <a:p>
            <a:r>
              <a:rPr lang="en-US" dirty="0">
                <a:solidFill>
                  <a:srgbClr val="FF8F00"/>
                </a:solidFill>
              </a:rPr>
              <a:t>What output Q until next 0 to 1 CLK transition?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 descr="mux_registe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4042" r="-44042"/>
              <a:stretch>
                <a:fillRect/>
              </a:stretch>
            </p:blipFill>
          </mc:Choice>
          <mc:Fallback>
            <p:blipFill>
              <a:blip r:embed="rId3"/>
              <a:srcRect l="-44042" r="-44042"/>
              <a:stretch>
                <a:fillRect/>
              </a:stretch>
            </p:blipFill>
          </mc:Fallback>
        </mc:AlternateContent>
        <p:spPr>
          <a:xfrm>
            <a:off x="4343400" y="1752600"/>
            <a:ext cx="6558232" cy="3659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E756E1-EB21-ED45-89E2-51184D985721}"/>
              </a:ext>
            </a:extLst>
          </p:cNvPr>
          <p:cNvSpPr txBox="1"/>
          <p:nvPr/>
        </p:nvSpPr>
        <p:spPr>
          <a:xfrm>
            <a:off x="7016420" y="28194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7025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pair to create a flip-flop</a:t>
            </a:r>
          </a:p>
          <a:p>
            <a:pPr lvl="1"/>
            <a:r>
              <a:rPr lang="en-US" dirty="0"/>
              <a:t>Also call register</a:t>
            </a:r>
          </a:p>
          <a:p>
            <a:r>
              <a:rPr lang="en-US" dirty="0"/>
              <a:t>Sample D input on 0</a:t>
            </a:r>
            <a:r>
              <a:rPr lang="en-US" dirty="0">
                <a:sym typeface="Wingdings"/>
              </a:rPr>
              <a:t>1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transition of clock (CLK)</a:t>
            </a:r>
          </a:p>
          <a:p>
            <a:r>
              <a:rPr lang="en-US" dirty="0">
                <a:sym typeface="Wingdings"/>
              </a:rPr>
              <a:t>Never an open path from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DQ</a:t>
            </a:r>
          </a:p>
          <a:p>
            <a:pPr lvl="1"/>
            <a:r>
              <a:rPr lang="en-US" dirty="0">
                <a:sym typeface="Wingdings"/>
              </a:rPr>
              <a:t>One of the </a:t>
            </a:r>
            <a:r>
              <a:rPr lang="en-US" dirty="0" err="1">
                <a:sym typeface="Wingdings"/>
              </a:rPr>
              <a:t>mux</a:t>
            </a:r>
            <a:r>
              <a:rPr lang="en-US" dirty="0">
                <a:sym typeface="Wingdings"/>
              </a:rPr>
              <a:t> latches always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in hold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 descr="mux_registe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4042" r="-44042"/>
              <a:stretch>
                <a:fillRect/>
              </a:stretch>
            </p:blipFill>
          </mc:Choice>
          <mc:Fallback>
            <p:blipFill>
              <a:blip r:embed="rId3"/>
              <a:srcRect l="-44042" r="-44042"/>
              <a:stretch>
                <a:fillRect/>
              </a:stretch>
            </p:blipFill>
          </mc:Fallback>
        </mc:AlternateContent>
        <p:spPr>
          <a:xfrm>
            <a:off x="4031114" y="1717206"/>
            <a:ext cx="6558232" cy="3659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E7D99-31ED-D643-A240-A1150FDE2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6850"/>
            <a:ext cx="5372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Synchronous Circuit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Registers that sample inputs at clock edge and hold value throughout clock period</a:t>
            </a:r>
          </a:p>
          <a:p>
            <a:r>
              <a:rPr lang="en-US" dirty="0"/>
              <a:t>Compute from registers-to-registers</a:t>
            </a:r>
          </a:p>
          <a:p>
            <a:r>
              <a:rPr lang="en-US" dirty="0"/>
              <a:t>Clock Cycle time large enough for longest logic path between registers</a:t>
            </a:r>
          </a:p>
          <a:p>
            <a:r>
              <a:rPr lang="en-US" dirty="0"/>
              <a:t>Min cycle = Max path delay between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Cloud 6"/>
          <p:cNvSpPr/>
          <p:nvPr/>
        </p:nvSpPr>
        <p:spPr bwMode="auto">
          <a:xfrm>
            <a:off x="4876800" y="5029200"/>
            <a:ext cx="1066800" cy="12192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logic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67200" y="5105400"/>
            <a:ext cx="228600" cy="1295400"/>
            <a:chOff x="4267200" y="5105400"/>
            <a:chExt cx="228600" cy="1295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4267200" y="5105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267200" y="6172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267200" y="5638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77000" y="5105400"/>
            <a:ext cx="228600" cy="1295400"/>
            <a:chOff x="4267200" y="5105400"/>
            <a:chExt cx="228600" cy="1295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267200" y="5105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267200" y="6172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267200" y="5638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17" name="Straight Arrow Connector 16"/>
          <p:cNvCxnSpPr>
            <a:stCxn id="3" idx="2"/>
          </p:cNvCxnSpPr>
          <p:nvPr/>
        </p:nvCxnSpPr>
        <p:spPr bwMode="auto">
          <a:xfrm rot="16200000" flipH="1">
            <a:off x="4762500" y="4991100"/>
            <a:ext cx="1588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495800" y="6172200"/>
            <a:ext cx="533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endCxn id="7" idx="2"/>
          </p:cNvCxnSpPr>
          <p:nvPr/>
        </p:nvCxnSpPr>
        <p:spPr bwMode="auto">
          <a:xfrm flipV="1">
            <a:off x="4495800" y="5638800"/>
            <a:ext cx="384309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3" idx="1"/>
          </p:cNvCxnSpPr>
          <p:nvPr/>
        </p:nvCxnSpPr>
        <p:spPr bwMode="auto">
          <a:xfrm flipV="1">
            <a:off x="5867400" y="5219700"/>
            <a:ext cx="609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5" idx="1"/>
          </p:cNvCxnSpPr>
          <p:nvPr/>
        </p:nvCxnSpPr>
        <p:spPr bwMode="auto">
          <a:xfrm>
            <a:off x="5943600" y="5676900"/>
            <a:ext cx="533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endCxn id="14" idx="1"/>
          </p:cNvCxnSpPr>
          <p:nvPr/>
        </p:nvCxnSpPr>
        <p:spPr bwMode="auto">
          <a:xfrm>
            <a:off x="5791200" y="6019800"/>
            <a:ext cx="685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6B8C7DB-DFDB-7C4C-8331-F725E649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2209800"/>
            <a:ext cx="5372100" cy="5207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1F2771-0857-2A4E-9F90-6F1481CFA850}"/>
              </a:ext>
            </a:extLst>
          </p:cNvPr>
          <p:cNvCxnSpPr/>
          <p:nvPr/>
        </p:nvCxnSpPr>
        <p:spPr bwMode="auto">
          <a:xfrm>
            <a:off x="3733800" y="2443955"/>
            <a:ext cx="10287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between registers as shown?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085E6-7C1B-864D-8E8F-83D68153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81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4816"/>
            <a:ext cx="88392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Move registers so can clock at adder delay?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   (which is of choices at bottom is correct = same behavior)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1C025D-D472-9E47-8C84-83599280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41498"/>
            <a:ext cx="5869459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561E09-88DA-B049-8BA4-F14849303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59" y="5204802"/>
            <a:ext cx="2703043" cy="803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EE451-FC2F-DF4D-B001-8F6341413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570" y="5209732"/>
            <a:ext cx="2703041" cy="8033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225B26-72CB-3E4E-BBA6-CE4BF5290603}"/>
              </a:ext>
            </a:extLst>
          </p:cNvPr>
          <p:cNvSpPr txBox="1"/>
          <p:nvPr/>
        </p:nvSpPr>
        <p:spPr>
          <a:xfrm>
            <a:off x="1772334" y="566318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5232C-0267-034C-9547-CD169498241A}"/>
              </a:ext>
            </a:extLst>
          </p:cNvPr>
          <p:cNvSpPr txBox="1"/>
          <p:nvPr/>
        </p:nvSpPr>
        <p:spPr>
          <a:xfrm>
            <a:off x="4629836" y="5815993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12018F-06E8-DD41-9539-9F36F4A02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994513"/>
            <a:ext cx="2630959" cy="8214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2BD289-5B61-974B-B220-40DB6FD4F3AE}"/>
              </a:ext>
            </a:extLst>
          </p:cNvPr>
          <p:cNvSpPr txBox="1"/>
          <p:nvPr/>
        </p:nvSpPr>
        <p:spPr>
          <a:xfrm>
            <a:off x="7009711" y="5846473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Pipeline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696200" cy="4114800"/>
          </a:xfrm>
        </p:spPr>
        <p:txBody>
          <a:bodyPr/>
          <a:lstStyle/>
          <a:p>
            <a:r>
              <a:rPr lang="en-US" dirty="0"/>
              <a:t>Lower delay between clocks</a:t>
            </a:r>
          </a:p>
          <a:p>
            <a:pPr lvl="1"/>
            <a:r>
              <a:rPr lang="en-US" dirty="0"/>
              <a:t>Higher clock rate</a:t>
            </a:r>
          </a:p>
          <a:p>
            <a:pPr lvl="1"/>
            <a:r>
              <a:rPr lang="en-US" dirty="0"/>
              <a:t>Higher potential throughput</a:t>
            </a:r>
          </a:p>
          <a:p>
            <a:pPr lvl="1"/>
            <a:r>
              <a:rPr lang="en-US" dirty="0"/>
              <a:t>Faster we reuse our logic</a:t>
            </a:r>
          </a:p>
          <a:p>
            <a:pPr lvl="1"/>
            <a:r>
              <a:rPr lang="en-US" dirty="0"/>
              <a:t>More capacity get out of design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Assuming registers cheap in area and time overhead</a:t>
            </a:r>
          </a:p>
          <a:p>
            <a:pPr lvl="3"/>
            <a:r>
              <a:rPr lang="en-US" dirty="0" err="1">
                <a:solidFill>
                  <a:srgbClr val="008000"/>
                </a:solidFill>
              </a:rPr>
              <a:t>T</a:t>
            </a:r>
            <a:r>
              <a:rPr lang="en-US" baseline="-25000" dirty="0" err="1">
                <a:solidFill>
                  <a:srgbClr val="008000"/>
                </a:solidFill>
              </a:rPr>
              <a:t>setup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err="1">
                <a:solidFill>
                  <a:srgbClr val="008000"/>
                </a:solidFill>
              </a:rPr>
              <a:t>T</a:t>
            </a:r>
            <a:r>
              <a:rPr lang="en-US" baseline="-25000" dirty="0" err="1">
                <a:solidFill>
                  <a:srgbClr val="008000"/>
                </a:solidFill>
              </a:rPr>
              <a:t>clk</a:t>
            </a:r>
            <a:r>
              <a:rPr lang="en-US" baseline="-25000" dirty="0">
                <a:solidFill>
                  <a:srgbClr val="008000"/>
                </a:solidFill>
              </a:rPr>
              <a:t>-&gt;q </a:t>
            </a:r>
            <a:r>
              <a:rPr lang="en-US" dirty="0">
                <a:solidFill>
                  <a:srgbClr val="008000"/>
                </a:solidFill>
              </a:rPr>
              <a:t>~ 20ps, T</a:t>
            </a:r>
            <a:r>
              <a:rPr lang="en-US" baseline="-25000" dirty="0">
                <a:solidFill>
                  <a:srgbClr val="008000"/>
                </a:solidFill>
              </a:rPr>
              <a:t>add</a:t>
            </a:r>
            <a:r>
              <a:rPr lang="en-US" dirty="0">
                <a:solidFill>
                  <a:srgbClr val="008000"/>
                </a:solidFill>
              </a:rPr>
              <a:t> ~ 500ps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Registers ~ 10 transistors/bit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Adder ~ 40—50 transistors/bit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5" descr="alu_recycl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2: What Happens?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would be wrong with this pipelining?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For this initial design: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C9C037-C127-EB46-BE76-6A174F32B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5399363"/>
            <a:ext cx="3276598" cy="1077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E0B5A9-F624-284D-A6E8-1D4137A1D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262" y="3048000"/>
            <a:ext cx="4921593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D5E3-C46C-0A41-88E7-EC9DC5EE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1920"/>
            <a:ext cx="7772400" cy="1143000"/>
          </a:xfrm>
        </p:spPr>
        <p:txBody>
          <a:bodyPr/>
          <a:lstStyle/>
          <a:p>
            <a:r>
              <a:rPr lang="en-US" dirty="0"/>
              <a:t>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B7B2-D505-1A4C-8CA8-AE502CB9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5B993-F903-4044-892A-B6A41C23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DFA86-D91B-A04F-9208-1FD020A6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C9792-B8EF-144E-8866-BECDC8647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369"/>
            <a:ext cx="8686800" cy="56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8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D2A-2E92-2C44-B2C8-69CB3673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BD2E-2185-C448-BB9C-1C818466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ED35-25E3-AE45-B915-A7AB054E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FA248-CD9E-424D-B0C1-10136300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C5710-09DE-2943-8752-F37E6E82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8384"/>
            <a:ext cx="869569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86D1-3506-704D-9891-12BC9984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Behavior </a:t>
            </a:r>
            <a:br>
              <a:rPr lang="en-US" dirty="0"/>
            </a:br>
            <a:r>
              <a:rPr lang="en-US" dirty="0"/>
              <a:t>Add Register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836CD-ABA0-7B4E-8DFA-C3DF8FA1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81418-AE9C-2445-8579-95ADAE6D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3CBD0-DCFA-8C4F-8A48-8F6BFD89AD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AB24E-DF5C-C347-8D4D-1051546DC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474" y="152400"/>
            <a:ext cx="4025900" cy="6759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57034-7E9B-2948-8464-559B1FFD5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13100"/>
            <a:ext cx="366068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9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in the large</a:t>
            </a:r>
          </a:p>
          <a:p>
            <a:pPr lvl="1"/>
            <a:r>
              <a:rPr lang="en-US" dirty="0"/>
              <a:t>Not just for gate-level circuits</a:t>
            </a:r>
          </a:p>
          <a:p>
            <a:r>
              <a:rPr lang="en-US" dirty="0"/>
              <a:t>Throughput and Latency</a:t>
            </a:r>
          </a:p>
          <a:p>
            <a:r>
              <a:rPr lang="en-US" dirty="0"/>
              <a:t>Pipelining as a form of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D2A-2E92-2C44-B2C8-69CB3673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"/>
            <a:ext cx="7772400" cy="1143000"/>
          </a:xfrm>
        </p:spPr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BD2E-2185-C448-BB9C-1C818466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ED35-25E3-AE45-B915-A7AB054E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FA248-CD9E-424D-B0C1-10136300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C5710-09DE-2943-8752-F37E6E82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8692"/>
            <a:ext cx="8695690" cy="208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BF92F-1065-1A47-AF61-C6142E608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77108"/>
            <a:ext cx="6822440" cy="33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6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Registers on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links end up with multiple registers.</a:t>
            </a:r>
          </a:p>
          <a:p>
            <a:r>
              <a:rPr lang="en-US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C7710-6A21-BC47-9839-3BF92B1E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38600"/>
            <a:ext cx="564085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77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sure a consistent input set arrives at each gate/operator</a:t>
            </a:r>
          </a:p>
          <a:p>
            <a:pPr lvl="1"/>
            <a:r>
              <a:rPr lang="en-US" dirty="0"/>
              <a:t>Don’t get mixing between input 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E0E-2F42-5542-BDB9-93A3CEC0AE9F}" type="slidenum">
              <a:rPr lang="en-US"/>
              <a:pPr/>
              <a:t>23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Legal Register Moves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1496"/>
            <a:ext cx="7772400" cy="4114800"/>
          </a:xfrm>
        </p:spPr>
        <p:txBody>
          <a:bodyPr/>
          <a:lstStyle/>
          <a:p>
            <a:r>
              <a:rPr lang="en-US" dirty="0"/>
              <a:t>Retiming Lag/Lead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Lag: remove register every input</a:t>
            </a:r>
            <a:br>
              <a:rPr lang="en-US" dirty="0"/>
            </a:br>
            <a:r>
              <a:rPr lang="en-US" dirty="0"/>
              <a:t>        add register every output</a:t>
            </a:r>
          </a:p>
          <a:p>
            <a:r>
              <a:rPr lang="en-US" dirty="0"/>
              <a:t>Lead: remove register every output</a:t>
            </a:r>
            <a:br>
              <a:rPr lang="en-US" dirty="0"/>
            </a:br>
            <a:r>
              <a:rPr lang="en-US" dirty="0"/>
              <a:t>          add register every input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FBD6B-8027-0146-9766-46CBF0853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10" y="2177796"/>
            <a:ext cx="645578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4224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Retime using Lead/Lag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06AB8-E08A-4E4F-B31B-4A6CA42B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AD0A1B-D961-5546-B4F2-B5169FA7A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87314"/>
            <a:ext cx="3661024" cy="99388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214E-205E-E043-8830-AD4C71D6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 (revisited)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9A32EF-3DE6-BB42-8417-536EEFE78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272" y="3124200"/>
            <a:ext cx="7463928" cy="1143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1E8C7-C1E8-D447-8A55-76FFDC48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C68A6-3537-CF47-94CA-28FBC8B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9EDDD-D1E4-EC4E-A003-DB2E16B9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55" y="4888105"/>
            <a:ext cx="5590090" cy="15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5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and Move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If we’re willing to add pipeline delay</a:t>
            </a:r>
          </a:p>
          <a:p>
            <a:pPr lvl="1"/>
            <a:r>
              <a:rPr lang="en-US" dirty="0"/>
              <a:t>Add any number of pipeline registers at input</a:t>
            </a:r>
          </a:p>
          <a:p>
            <a:pPr lvl="1"/>
            <a:r>
              <a:rPr lang="en-US" dirty="0"/>
              <a:t>Move registers into circuit to reduce cycle time</a:t>
            </a:r>
          </a:p>
          <a:p>
            <a:pPr lvl="2"/>
            <a:r>
              <a:rPr lang="en-US" dirty="0"/>
              <a:t>Reduce max delay between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7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at Input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569225-4B81-1C49-A07D-9B68D0239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84" y="1981200"/>
            <a:ext cx="4349635" cy="1752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9B9A9-F047-D64E-9FFC-0D107688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140" y="4368800"/>
            <a:ext cx="578358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5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at Input</a:t>
            </a:r>
            <a:br>
              <a:rPr lang="en-US" dirty="0"/>
            </a:br>
            <a:r>
              <a:rPr lang="en-US" dirty="0"/>
              <a:t>	and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9B9A9-F047-D64E-9FFC-0D1076884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5783580" cy="175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92745F-876A-1940-846A-286CEB71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328160"/>
            <a:ext cx="6449495" cy="19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57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 and Retime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chain of registers on every input</a:t>
            </a:r>
          </a:p>
          <a:p>
            <a:r>
              <a:rPr lang="en-US" dirty="0"/>
              <a:t>Retime registers into circuit</a:t>
            </a:r>
          </a:p>
          <a:p>
            <a:pPr lvl="1"/>
            <a:r>
              <a:rPr lang="en-US" dirty="0"/>
              <a:t>Minimizing delay between registers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Pipelining details (for gates, primitive ops)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Systematic Approach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Justify Operator and Interconnect Pipelining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Loop Bodies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Cycles in the Dataflow Graph (Part 3)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C-slow [online-only recording] (Part 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Add Registers and Retime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867400" cy="4114800"/>
          </a:xfrm>
        </p:spPr>
        <p:txBody>
          <a:bodyPr/>
          <a:lstStyle/>
          <a:p>
            <a:r>
              <a:rPr lang="en-US" dirty="0"/>
              <a:t>Lets us think about behavior</a:t>
            </a:r>
          </a:p>
          <a:p>
            <a:pPr lvl="1"/>
            <a:r>
              <a:rPr lang="en-US" dirty="0"/>
              <a:t>What the pipelining is doing to cycles of delay</a:t>
            </a:r>
          </a:p>
          <a:p>
            <a:r>
              <a:rPr lang="en-US" dirty="0"/>
              <a:t>Separate from details of how redistribute registers</a:t>
            </a:r>
          </a:p>
          <a:p>
            <a:r>
              <a:rPr lang="en-US" dirty="0"/>
              <a:t>Behavioral equivalence between the registers-at-front and properly retimed version of circuit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2D816-64C1-FE44-86FE-3AE442AAF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510" y="1603248"/>
            <a:ext cx="3089090" cy="936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F57D0A-2E7B-4B49-883E-1DB3030D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834" y="3657600"/>
            <a:ext cx="3444766" cy="10657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Justify Pipelining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r>
              <a:rPr lang="en-US" dirty="0"/>
              <a:t>(or composing pipelined operators)</a:t>
            </a:r>
          </a:p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Pipelined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pipelined operator</a:t>
            </a:r>
          </a:p>
          <a:p>
            <a:pPr lvl="1"/>
            <a:r>
              <a:rPr lang="en-US" dirty="0"/>
              <a:t>(or a pipelined interconnect)</a:t>
            </a:r>
          </a:p>
          <a:p>
            <a:r>
              <a:rPr lang="en-US" dirty="0"/>
              <a:t>Discipline of picking a frequency target and designing everything for that</a:t>
            </a:r>
          </a:p>
          <a:p>
            <a:pPr lvl="1"/>
            <a:r>
              <a:rPr lang="en-US" dirty="0"/>
              <a:t>May be necessary to pipeline operator since its delay is too high</a:t>
            </a:r>
          </a:p>
          <a:p>
            <a:r>
              <a:rPr lang="en-US" dirty="0"/>
              <a:t>Due to hierarchy</a:t>
            </a:r>
          </a:p>
          <a:p>
            <a:pPr lvl="1"/>
            <a:r>
              <a:rPr lang="en-US" dirty="0"/>
              <a:t>Pipelined this operator and now want to use it as a building block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at 500MHz</a:t>
            </a:r>
          </a:p>
          <a:p>
            <a:r>
              <a:rPr lang="en-US" dirty="0"/>
              <a:t>Floating-point unit that takes 9ns</a:t>
            </a:r>
          </a:p>
          <a:p>
            <a:pPr lvl="1"/>
            <a:r>
              <a:rPr lang="en-US" dirty="0"/>
              <a:t>Can pipeline into 5, 2ns stages</a:t>
            </a:r>
          </a:p>
          <a:p>
            <a:r>
              <a:rPr lang="en-US" dirty="0"/>
              <a:t>Multiplier that takes 6ns</a:t>
            </a:r>
          </a:p>
          <a:p>
            <a:r>
              <a:rPr lang="en-US" dirty="0"/>
              <a:t>Memory can access in 2ns</a:t>
            </a:r>
          </a:p>
          <a:p>
            <a:pPr lvl="1"/>
            <a:r>
              <a:rPr lang="en-US" dirty="0"/>
              <a:t>Only if registers on address/inputs and output</a:t>
            </a:r>
          </a:p>
          <a:p>
            <a:pPr lvl="1"/>
            <a:r>
              <a:rPr lang="en-US" dirty="0"/>
              <a:t>i.e. exist in own clock stage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Chips &gt;&gt; Clock Cycles</a:t>
            </a:r>
          </a:p>
          <a:p>
            <a:r>
              <a:rPr lang="en-US" dirty="0"/>
              <a:t>May have chip 100s of Operators wide</a:t>
            </a:r>
          </a:p>
          <a:p>
            <a:r>
              <a:rPr lang="en-US" dirty="0"/>
              <a:t>May only be able to reach across 10 operators in a 2ns cycle</a:t>
            </a:r>
          </a:p>
          <a:p>
            <a:r>
              <a:rPr lang="en-US" dirty="0"/>
              <a:t>Must pipeline long interconnect links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Interconnect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1600"/>
            <a:ext cx="5181600" cy="508519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Methodology: </a:t>
            </a:r>
            <a:br>
              <a:rPr lang="en-US" dirty="0"/>
            </a:br>
            <a:r>
              <a:rPr lang="en-US" dirty="0"/>
              <a:t>Pipelined Operator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logical, </a:t>
            </a:r>
            <a:r>
              <a:rPr lang="en-US" dirty="0" err="1"/>
              <a:t>unpipelined</a:t>
            </a:r>
            <a:r>
              <a:rPr lang="en-US" dirty="0"/>
              <a:t> graph</a:t>
            </a:r>
          </a:p>
          <a:p>
            <a:r>
              <a:rPr lang="en-US" dirty="0"/>
              <a:t>Treat each pipelined operator as a set of unit-delay operators of mandatory depth</a:t>
            </a:r>
          </a:p>
          <a:p>
            <a:r>
              <a:rPr lang="en-US" dirty="0"/>
              <a:t>Treat each interconnect pipeline stage as a unit-delay buffer</a:t>
            </a:r>
          </a:p>
          <a:p>
            <a:r>
              <a:rPr lang="en-US" dirty="0"/>
              <a:t>Add registers at input</a:t>
            </a:r>
          </a:p>
          <a:p>
            <a:r>
              <a:rPr lang="en-US" dirty="0"/>
              <a:t>Retime into 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r>
              <a:rPr lang="en-US" dirty="0"/>
              <a:t>3-stage Multiplier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810000" cy="4114800"/>
          </a:xfrm>
        </p:spPr>
        <p:txBody>
          <a:bodyPr/>
          <a:lstStyle/>
          <a:p>
            <a:r>
              <a:rPr lang="en-US" dirty="0"/>
              <a:t>Interconnect Delay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05000" y="3048794"/>
            <a:ext cx="609600" cy="2971800"/>
            <a:chOff x="1905000" y="3048794"/>
            <a:chExt cx="609600" cy="2971800"/>
          </a:xfrm>
        </p:grpSpPr>
        <p:sp>
          <p:nvSpPr>
            <p:cNvPr id="8" name="Oval 7"/>
            <p:cNvSpPr/>
            <p:nvPr/>
          </p:nvSpPr>
          <p:spPr bwMode="auto">
            <a:xfrm>
              <a:off x="1905000" y="34290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M1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05000" y="4267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M2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905000" y="51054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M3</a:t>
              </a:r>
            </a:p>
          </p:txBody>
        </p:sp>
        <p:cxnSp>
          <p:nvCxnSpPr>
            <p:cNvPr id="12" name="Straight Arrow Connector 11"/>
            <p:cNvCxnSpPr>
              <a:stCxn id="8" idx="4"/>
              <a:endCxn id="9" idx="0"/>
            </p:cNvCxnSpPr>
            <p:nvPr/>
          </p:nvCxnSpPr>
          <p:spPr bwMode="auto">
            <a:xfrm rot="5400000">
              <a:off x="2057400" y="4114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9" idx="4"/>
              <a:endCxn id="10" idx="0"/>
            </p:cNvCxnSpPr>
            <p:nvPr/>
          </p:nvCxnSpPr>
          <p:spPr bwMode="auto">
            <a:xfrm rot="5400000">
              <a:off x="2057400" y="49530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0" idx="4"/>
            </p:cNvCxnSpPr>
            <p:nvPr/>
          </p:nvCxnSpPr>
          <p:spPr bwMode="auto">
            <a:xfrm rot="5400000">
              <a:off x="2019300" y="5829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endCxn id="8" idx="0"/>
            </p:cNvCxnSpPr>
            <p:nvPr/>
          </p:nvCxnSpPr>
          <p:spPr bwMode="auto">
            <a:xfrm rot="5400000">
              <a:off x="2019300" y="32385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7696200" y="2133600"/>
            <a:ext cx="609600" cy="4038600"/>
            <a:chOff x="6400800" y="2514600"/>
            <a:chExt cx="609600" cy="4038600"/>
          </a:xfrm>
        </p:grpSpPr>
        <p:sp>
          <p:nvSpPr>
            <p:cNvPr id="22" name="Oval 21"/>
            <p:cNvSpPr/>
            <p:nvPr/>
          </p:nvSpPr>
          <p:spPr bwMode="auto">
            <a:xfrm>
              <a:off x="6400800" y="34282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1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400800" y="42664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2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400800" y="51046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3</a:t>
              </a:r>
            </a:p>
          </p:txBody>
        </p:sp>
        <p:cxnSp>
          <p:nvCxnSpPr>
            <p:cNvPr id="25" name="Straight Arrow Connector 24"/>
            <p:cNvCxnSpPr>
              <a:stCxn id="22" idx="4"/>
              <a:endCxn id="23" idx="0"/>
            </p:cNvCxnSpPr>
            <p:nvPr/>
          </p:nvCxnSpPr>
          <p:spPr bwMode="auto">
            <a:xfrm rot="5400000">
              <a:off x="6553200" y="41140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23" idx="4"/>
              <a:endCxn id="24" idx="0"/>
            </p:cNvCxnSpPr>
            <p:nvPr/>
          </p:nvCxnSpPr>
          <p:spPr bwMode="auto">
            <a:xfrm rot="5400000">
              <a:off x="6553200" y="49522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24" idx="4"/>
            </p:cNvCxnSpPr>
            <p:nvPr/>
          </p:nvCxnSpPr>
          <p:spPr bwMode="auto">
            <a:xfrm rot="5400000">
              <a:off x="6515100" y="5828506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endCxn id="22" idx="0"/>
            </p:cNvCxnSpPr>
            <p:nvPr/>
          </p:nvCxnSpPr>
          <p:spPr bwMode="auto">
            <a:xfrm rot="5400000">
              <a:off x="6515100" y="3237706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Oval 28"/>
            <p:cNvSpPr/>
            <p:nvPr/>
          </p:nvSpPr>
          <p:spPr bwMode="auto">
            <a:xfrm>
              <a:off x="6400800" y="25146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400800" y="60198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B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743200"/>
            <a:ext cx="3162841" cy="310399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Pipeline Loop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(and use for justify pipeline example)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4114800"/>
          </a:xfrm>
        </p:spPr>
        <p:txBody>
          <a:bodyPr/>
          <a:lstStyle/>
          <a:p>
            <a:r>
              <a:rPr lang="en-US" dirty="0"/>
              <a:t>Logical (</a:t>
            </a:r>
            <a:r>
              <a:rPr lang="en-US" dirty="0" err="1"/>
              <a:t>unpipelined</a:t>
            </a:r>
            <a:r>
              <a:rPr lang="en-US" dirty="0"/>
              <a:t>) dataflow graph for loop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15241-4F09-AA4B-B7A0-FEB68765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95083"/>
            <a:ext cx="2718816" cy="47819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is an efficient way to reuse hardware to perform the </a:t>
            </a:r>
            <a:r>
              <a:rPr lang="en-US" b="1" dirty="0"/>
              <a:t>same</a:t>
            </a:r>
            <a:r>
              <a:rPr lang="en-US" dirty="0"/>
              <a:t> set of operations at high throughput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and Interconnect delays</a:t>
            </a:r>
          </a:p>
          <a:p>
            <a:pPr lvl="1"/>
            <a:r>
              <a:rPr lang="en-US" dirty="0"/>
              <a:t>Multiplier 3 cycles</a:t>
            </a:r>
          </a:p>
          <a:p>
            <a:pPr lvl="1"/>
            <a:r>
              <a:rPr lang="en-US" dirty="0"/>
              <a:t>Reading from Input array</a:t>
            </a:r>
          </a:p>
          <a:p>
            <a:pPr lvl="2"/>
            <a:r>
              <a:rPr lang="en-US" dirty="0"/>
              <a:t>Memory op is cycle after computing address</a:t>
            </a:r>
          </a:p>
          <a:p>
            <a:pPr lvl="2"/>
            <a:r>
              <a:rPr lang="en-US" dirty="0"/>
              <a:t>Takes one cycle delay bring data back to multiplier (or adder)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Illustrate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if just use graph as is (with operators pipelined as required)?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D8EF0-31A9-CB46-852A-54CBE7CA6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0" y="2121408"/>
            <a:ext cx="2387600" cy="4199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707F26-B233-6C45-A7CB-D080AA2BC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584" y="1942711"/>
            <a:ext cx="2590800" cy="455676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Model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772400" cy="4114800"/>
          </a:xfrm>
        </p:spPr>
        <p:txBody>
          <a:bodyPr/>
          <a:lstStyle/>
          <a:p>
            <a:r>
              <a:rPr lang="en-US" dirty="0"/>
              <a:t>Revised graph for modeling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0F24A7-06F7-C144-AC92-27DEA3F39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352" y="1571914"/>
            <a:ext cx="2463800" cy="5095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D69AC-7B9E-E14A-A884-2D0AD685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76" y="2049033"/>
            <a:ext cx="2387600" cy="419936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first retime (top register)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first retime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0D416E-E3A1-9345-91D9-36EE88ADC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704" y="1625600"/>
            <a:ext cx="2503424" cy="50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9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D416E-E3A1-9345-91D9-36EE88ADC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470152"/>
            <a:ext cx="2503424" cy="50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3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0D416E-E3A1-9345-91D9-36EE88ADC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470152"/>
            <a:ext cx="2503424" cy="5006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49473-02D3-0841-99AA-140327409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240" y="1676400"/>
            <a:ext cx="2400300" cy="480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D2C8D6-F6D4-F64A-BC0C-55AA772DD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200" y="1676400"/>
            <a:ext cx="2400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D2C8D6-F6D4-F64A-BC0C-55AA772DD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676400"/>
            <a:ext cx="2400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56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48724-5D30-B146-AC86-DE3319F2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1494536"/>
            <a:ext cx="2491232" cy="4982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83F8E9-3847-0D48-9F82-E5C66FCCC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700" y="1470152"/>
            <a:ext cx="2503424" cy="5006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558198-CE21-7545-BC67-92EBBE0B3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0" y="1676400"/>
            <a:ext cx="2400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48724-5D30-B146-AC86-DE3319F2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2514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1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Multiplexer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r>
              <a:rPr lang="en-US" dirty="0"/>
              <a:t>MUX</a:t>
            </a:r>
          </a:p>
          <a:p>
            <a:pPr lvl="1"/>
            <a:r>
              <a:rPr lang="en-US" dirty="0"/>
              <a:t>When S=0, output=i0</a:t>
            </a:r>
          </a:p>
          <a:p>
            <a:pPr lvl="1"/>
            <a:r>
              <a:rPr lang="en-US" dirty="0"/>
              <a:t>When S=1, output=i1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07183"/>
              </p:ext>
            </p:extLst>
          </p:nvPr>
        </p:nvGraphicFramePr>
        <p:xfrm>
          <a:off x="620889" y="3005668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Mux2(S,i0,i1)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7" descr="mux2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0" y="659329"/>
            <a:ext cx="1313745" cy="20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48724-5D30-B146-AC86-DE3319F2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98168"/>
            <a:ext cx="2311400" cy="462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325333-B3FB-EE42-91A8-C4ECA353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598168"/>
            <a:ext cx="23114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793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325333-B3FB-EE42-91A8-C4ECA353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64" y="1613408"/>
            <a:ext cx="23114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33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next retime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325333-B3FB-EE42-91A8-C4ECA353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64" y="1613408"/>
            <a:ext cx="2311400" cy="462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4188AB-FA14-7A48-8FF3-52ACC5DA8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2" y="1625600"/>
            <a:ext cx="23114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29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6432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Result after next retime (top register)?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188AB-FA14-7A48-8FF3-52ACC5DA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84" y="1345184"/>
            <a:ext cx="2565908" cy="51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858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6432"/>
            <a:ext cx="7772400" cy="4114800"/>
          </a:xfrm>
        </p:spPr>
        <p:txBody>
          <a:bodyPr/>
          <a:lstStyle/>
          <a:p>
            <a:r>
              <a:rPr lang="en-US" dirty="0"/>
              <a:t>Result after next retime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188AB-FA14-7A48-8FF3-52ACC5DA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84" y="1345184"/>
            <a:ext cx="2565908" cy="5131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53F761-ABDA-DD41-B3D4-8EB6C83DB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/>
              <a:t>Result after pipelining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1829E-AF60-0D4A-B690-4EC72B63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1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always pipeline an </a:t>
            </a:r>
            <a:r>
              <a:rPr lang="en-US" b="1" dirty="0"/>
              <a:t>acyclic</a:t>
            </a:r>
            <a:r>
              <a:rPr lang="en-US" dirty="0"/>
              <a:t> graph</a:t>
            </a:r>
            <a:br>
              <a:rPr lang="en-US" dirty="0"/>
            </a:br>
            <a:r>
              <a:rPr lang="en-US" dirty="0"/>
              <a:t>(no graph cycles)</a:t>
            </a:r>
            <a:br>
              <a:rPr lang="en-US" dirty="0"/>
            </a:br>
            <a:r>
              <a:rPr lang="en-US" dirty="0"/>
              <a:t> to fixed frequency target</a:t>
            </a:r>
          </a:p>
          <a:p>
            <a:pPr lvl="1"/>
            <a:r>
              <a:rPr lang="en-US" dirty="0"/>
              <a:t>fixed pipelining of primitive operators</a:t>
            </a:r>
          </a:p>
          <a:p>
            <a:pPr lvl="1"/>
            <a:r>
              <a:rPr lang="en-US" dirty="0"/>
              <a:t>Pipeline interconnect delays</a:t>
            </a:r>
          </a:p>
          <a:p>
            <a:r>
              <a:rPr lang="en-US" dirty="0"/>
              <a:t>Need to keep track of registers to balance paths </a:t>
            </a:r>
          </a:p>
          <a:p>
            <a:pPr lvl="1"/>
            <a:r>
              <a:rPr lang="en-US" dirty="0"/>
              <a:t>So see consistent delays to operators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Cycles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F33F014-B815-4B46-AA9D-1E4B957CD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Watch: Clock cycle</a:t>
            </a:r>
            <a:br>
              <a:rPr lang="en-US" dirty="0"/>
            </a:br>
            <a:r>
              <a:rPr lang="en-US" dirty="0"/>
              <a:t>Cycle time</a:t>
            </a:r>
          </a:p>
          <a:p>
            <a:r>
              <a:rPr lang="en-US" dirty="0"/>
              <a:t>Cycle in Graph</a:t>
            </a:r>
          </a:p>
          <a:p>
            <a:r>
              <a:rPr lang="en-US" dirty="0"/>
              <a:t>Part 3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 we retime to reduce clock cycle time?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616D03-28FF-EB43-BFB9-754D2B89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95600"/>
            <a:ext cx="684621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Retiming Limits?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prevents us from retiming?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9294F-5433-E84F-AAB4-8DF67891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84" y="3048000"/>
            <a:ext cx="684621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EBEA-4E1E-BA42-A7EF-F0EC9FA0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79D23-44EA-B84E-ADBD-548E0736E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uses of term in this lecture:</a:t>
            </a:r>
          </a:p>
          <a:p>
            <a:r>
              <a:rPr lang="en-US" dirty="0"/>
              <a:t>Repetitive waveform</a:t>
            </a:r>
          </a:p>
          <a:p>
            <a:pPr lvl="1"/>
            <a:r>
              <a:rPr lang="en-US" dirty="0"/>
              <a:t>E.g. sine wave or square wave</a:t>
            </a:r>
          </a:p>
          <a:p>
            <a:r>
              <a:rPr lang="en-US" dirty="0"/>
              <a:t>Graph cycle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8F568-95DA-2C43-910B-E58581DF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E846-2486-E542-A602-63EEA366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69441-CE4D-0543-8900-71D1679D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547616"/>
            <a:ext cx="4814316" cy="16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29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(Graph) Cycle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4114800"/>
          </a:xfrm>
        </p:spPr>
        <p:txBody>
          <a:bodyPr/>
          <a:lstStyle/>
          <a:p>
            <a:r>
              <a:rPr lang="en-US" dirty="0"/>
              <a:t>Retiming does not allow us to change the </a:t>
            </a:r>
            <a:r>
              <a:rPr lang="en-US" i="1" dirty="0"/>
              <a:t>number of registers inside a </a:t>
            </a:r>
            <a:r>
              <a:rPr lang="en-US" i="1" dirty="0">
                <a:solidFill>
                  <a:srgbClr val="00B050"/>
                </a:solidFill>
              </a:rPr>
              <a:t>graph cycle</a:t>
            </a:r>
            <a:r>
              <a:rPr lang="en-US" dirty="0"/>
              <a:t>.</a:t>
            </a:r>
          </a:p>
          <a:p>
            <a:r>
              <a:rPr lang="en-US" dirty="0"/>
              <a:t>Limit to </a:t>
            </a:r>
            <a:r>
              <a:rPr lang="en-US" dirty="0">
                <a:solidFill>
                  <a:schemeClr val="accent2"/>
                </a:solidFill>
              </a:rPr>
              <a:t>clock cycle </a:t>
            </a:r>
            <a:r>
              <a:rPr lang="en-US" dirty="0"/>
              <a:t>time</a:t>
            </a:r>
          </a:p>
          <a:p>
            <a:pPr lvl="1"/>
            <a:r>
              <a:rPr lang="en-US" dirty="0"/>
              <a:t>Max delay in </a:t>
            </a:r>
            <a:r>
              <a:rPr lang="en-US" dirty="0">
                <a:solidFill>
                  <a:srgbClr val="00B050"/>
                </a:solidFill>
              </a:rPr>
              <a:t>graph cycle </a:t>
            </a:r>
            <a:r>
              <a:rPr lang="en-US" dirty="0"/>
              <a:t>/ Registers in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  <a:p>
            <a:r>
              <a:rPr lang="en-US" dirty="0"/>
              <a:t>Pipelining doesn’t help inside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  <a:p>
            <a:pPr lvl="1"/>
            <a:r>
              <a:rPr lang="en-US" dirty="0"/>
              <a:t>Cannot push registers into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Graph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of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Registers in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What happens to graph cycle if try to apply lead/lag?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0"/>
            <a:ext cx="8280400" cy="1313357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Retiming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137400" cy="1132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9400"/>
            <a:ext cx="7772400" cy="1263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91000"/>
            <a:ext cx="82677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486400"/>
            <a:ext cx="7848600" cy="1121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Initiation Interval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41148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Cyclic </a:t>
            </a:r>
            <a:r>
              <a:rPr lang="en-US" dirty="0"/>
              <a:t>dependencies in a </a:t>
            </a:r>
            <a:r>
              <a:rPr lang="en-US" dirty="0">
                <a:solidFill>
                  <a:srgbClr val="00B050"/>
                </a:solidFill>
              </a:rPr>
              <a:t>dataflow graph </a:t>
            </a:r>
            <a:r>
              <a:rPr lang="en-US" dirty="0"/>
              <a:t>can limit throughput</a:t>
            </a:r>
          </a:p>
          <a:p>
            <a:r>
              <a:rPr lang="en-US" dirty="0"/>
              <a:t>Due to data-dependent </a:t>
            </a:r>
            <a:r>
              <a:rPr lang="en-US" dirty="0">
                <a:solidFill>
                  <a:srgbClr val="00B050"/>
                </a:solidFill>
              </a:rPr>
              <a:t>cycles in graph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May not be able to initiate a new computation on every </a:t>
            </a:r>
            <a:r>
              <a:rPr lang="en-US" dirty="0">
                <a:solidFill>
                  <a:schemeClr val="accent2"/>
                </a:solidFill>
              </a:rPr>
              <a:t>clock cycle</a:t>
            </a:r>
          </a:p>
          <a:p>
            <a:r>
              <a:rPr lang="en-US" dirty="0"/>
              <a:t>II – </a:t>
            </a:r>
            <a:r>
              <a:rPr lang="en-US" dirty="0">
                <a:solidFill>
                  <a:schemeClr val="accent2"/>
                </a:solidFill>
              </a:rPr>
              <a:t>clock cycles </a:t>
            </a:r>
            <a:r>
              <a:rPr lang="en-US" dirty="0"/>
              <a:t>(delay) before can initiate</a:t>
            </a:r>
          </a:p>
          <a:p>
            <a:r>
              <a:rPr lang="en-US" dirty="0"/>
              <a:t>Throughput = 1/II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29200"/>
            <a:ext cx="8280400" cy="131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</a:t>
            </a:r>
          </a:p>
          <a:p>
            <a:pPr lvl="1"/>
            <a:r>
              <a:rPr lang="en-US" dirty="0"/>
              <a:t>[multiply and mod each take 3 cycles]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  <a:p>
            <a:pPr lvl="1">
              <a:buNone/>
            </a:pP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Initiation Interval?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BEA8-0ECE-B04D-A66A-CB2E198E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166116"/>
            <a:ext cx="7772400" cy="1143000"/>
          </a:xfrm>
        </p:spPr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EA06-1080-0348-8713-5C2F49AD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72" y="168589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Around graph cycle?</a:t>
            </a:r>
          </a:p>
          <a:p>
            <a:pPr lvl="1"/>
            <a:r>
              <a:rPr lang="en-US" dirty="0"/>
              <a:t>Assume multiply 3, add 1</a:t>
            </a:r>
          </a:p>
          <a:p>
            <a:r>
              <a:rPr lang="en-US" dirty="0">
                <a:solidFill>
                  <a:srgbClr val="FF6600"/>
                </a:solidFill>
              </a:rPr>
              <a:t>Registers in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Retiming </a:t>
            </a:r>
            <a:r>
              <a:rPr lang="en-US" dirty="0">
                <a:solidFill>
                  <a:schemeClr val="accent2"/>
                </a:solidFill>
              </a:rPr>
              <a:t>clock cycle </a:t>
            </a:r>
            <a:r>
              <a:rPr lang="en-US" dirty="0">
                <a:solidFill>
                  <a:srgbClr val="FF6600"/>
                </a:solidFill>
              </a:rPr>
              <a:t>bound = II ?</a:t>
            </a:r>
          </a:p>
          <a:p>
            <a:r>
              <a:rPr lang="en-US" dirty="0">
                <a:solidFill>
                  <a:srgbClr val="FF6600"/>
                </a:solidFill>
              </a:rPr>
              <a:t>Achievable?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82CB-89EB-D240-9679-3E0749E6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73208-040B-B24F-AD7E-127896D1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FC6BD5D-B3BD-2D4C-90C5-0C52BC3D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4640234"/>
            <a:ext cx="4191000" cy="21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5836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44039-7179-0B4D-A753-CED9952F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Retimed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D4B0BC-FE94-E340-88D9-34777ABBF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4495800"/>
            <a:ext cx="4147333" cy="218119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B339E-E92D-624F-B6C2-772470EC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CEA73-9EA4-AA47-9FFB-E5F816CB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1F5EF93-B3DD-024D-8FD7-3EA93269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776984"/>
            <a:ext cx="4191000" cy="21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32015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432"/>
            <a:ext cx="7772400" cy="4114800"/>
          </a:xfrm>
        </p:spPr>
        <p:txBody>
          <a:bodyPr/>
          <a:lstStyle/>
          <a:p>
            <a:r>
              <a:rPr lang="en-US" dirty="0"/>
              <a:t>Actually is a cycle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1829E-AF60-0D4A-B690-4EC72B63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8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293F-22B0-AF40-98FC-9B59245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Waveform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0ACC-3F14-BC42-B847-B8A3F4AB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13816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showing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cycles of square wave?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0FEC8-B146-1046-8AC4-D5A730CA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B1C5C-677D-F042-9481-82335CCF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D84E4-2B7A-8444-8379-3757B1CF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26468"/>
            <a:ext cx="4114800" cy="2382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758613-9DC1-444C-BD72-FA5A6640EF83}"/>
              </a:ext>
            </a:extLst>
          </p:cNvPr>
          <p:cNvSpPr/>
          <p:nvPr/>
        </p:nvSpPr>
        <p:spPr bwMode="auto">
          <a:xfrm>
            <a:off x="33528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D2DB93-3AEE-BE47-8ACA-051320186A54}"/>
              </a:ext>
            </a:extLst>
          </p:cNvPr>
          <p:cNvSpPr/>
          <p:nvPr/>
        </p:nvSpPr>
        <p:spPr bwMode="auto">
          <a:xfrm>
            <a:off x="44196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33339-089E-6F4D-9F10-25A9925FFF7D}"/>
              </a:ext>
            </a:extLst>
          </p:cNvPr>
          <p:cNvSpPr/>
          <p:nvPr/>
        </p:nvSpPr>
        <p:spPr bwMode="auto">
          <a:xfrm>
            <a:off x="54864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907A8-3957-BC42-8F4D-A8D28E8FA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5537200"/>
            <a:ext cx="5372100" cy="52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56C1D1-4584-A74F-ADD7-5B987234476E}"/>
              </a:ext>
            </a:extLst>
          </p:cNvPr>
          <p:cNvSpPr txBox="1"/>
          <p:nvPr/>
        </p:nvSpPr>
        <p:spPr>
          <a:xfrm>
            <a:off x="2362200" y="5410200"/>
            <a:ext cx="1066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65479-E711-1E48-8475-AD6DE2A02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II? (assume willing to pipeline inputs)</a:t>
            </a:r>
          </a:p>
          <a:p>
            <a:r>
              <a:rPr lang="en-US" dirty="0">
                <a:solidFill>
                  <a:srgbClr val="FF6600"/>
                </a:solidFill>
              </a:rPr>
              <a:t>Latency?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7034D-6B1B-CF47-B755-CCC69ED3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00400"/>
            <a:ext cx="526306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86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9050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7034D-6B1B-CF47-B755-CCC69ED3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5263069" cy="26670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CF88B07-9F31-E24C-978A-D311627FC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59250" y="4242816"/>
            <a:ext cx="4787900" cy="2400300"/>
          </a:xfrm>
        </p:spPr>
      </p:pic>
    </p:spTree>
    <p:extLst>
      <p:ext uri="{BB962C8B-B14F-4D97-AF65-F5344CB8AC3E}">
        <p14:creationId xmlns:p14="http://schemas.microsoft.com/office/powerpoint/2010/main" val="19660792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Cyclic dependencies limit throughput on single task or data stream</a:t>
            </a:r>
          </a:p>
          <a:p>
            <a:pPr lvl="1"/>
            <a:r>
              <a:rPr lang="en-US" dirty="0"/>
              <a:t>Cycle-length / registers-in-cycle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21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E810-37CA-7741-B14A-EB118121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Pipelines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D43E2-1EE6-DE40-B991-E81C08B4F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Parallel Vector Operations are interesting even when</a:t>
            </a:r>
            <a:br>
              <a:rPr lang="en-US" dirty="0"/>
            </a:br>
            <a:r>
              <a:rPr lang="en-US" dirty="0"/>
              <a:t>     Vector Lanes&lt;Vector Length</a:t>
            </a:r>
          </a:p>
          <a:p>
            <a:r>
              <a:rPr lang="en-US" dirty="0"/>
              <a:t>Within Vector operation, data parallel so no cyclic dependencies</a:t>
            </a:r>
          </a:p>
          <a:p>
            <a:pPr lvl="1"/>
            <a:r>
              <a:rPr lang="en-US" dirty="0"/>
              <a:t>So get an II=1 issuing Vector Lane operations </a:t>
            </a:r>
          </a:p>
          <a:p>
            <a:pPr lvl="1"/>
            <a:r>
              <a:rPr lang="en-US" dirty="0"/>
              <a:t>May have data dependences between Vector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024F0-E097-CD4D-99C7-5A8A81A0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DE894-0A55-F54B-8A90-9C640F78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5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BDD3-B590-5A43-B984-114FDC4D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Pipeline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7A56-4124-A746-8EB2-A0A59934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=0;i&lt;32;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457200" lvl="1" indent="0">
              <a:buNone/>
            </a:pPr>
            <a:r>
              <a:rPr lang="en-US" dirty="0"/>
              <a:t>c[</a:t>
            </a:r>
            <a:r>
              <a:rPr lang="en-US" dirty="0" err="1"/>
              <a:t>i</a:t>
            </a:r>
            <a:r>
              <a:rPr lang="en-US" dirty="0"/>
              <a:t>]+=a[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1D3EB-E4F9-1341-AF79-010B6F5E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2D4D8-FF3F-6548-AEE0-242A15B9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74C8AD-AA6A-FC47-AFC8-97573C5A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390342"/>
            <a:ext cx="7514336" cy="30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753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BDD3-B590-5A43-B984-114FDC4D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between </a:t>
            </a:r>
            <a:br>
              <a:rPr lang="en-US" dirty="0"/>
            </a:br>
            <a:r>
              <a:rPr lang="en-US" dirty="0"/>
              <a:t>Vector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7A56-4124-A746-8EB2-A0A59934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=0;i&lt;32;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457200" lvl="1" indent="0">
              <a:buNone/>
            </a:pPr>
            <a:r>
              <a:rPr lang="en-US" dirty="0"/>
              <a:t>c[</a:t>
            </a:r>
            <a:r>
              <a:rPr lang="en-US" dirty="0" err="1"/>
              <a:t>i</a:t>
            </a:r>
            <a:r>
              <a:rPr lang="en-US" dirty="0"/>
              <a:t>]+=a[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=0;i&lt;32;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457200" lvl="1" indent="0">
              <a:buNone/>
            </a:pPr>
            <a:r>
              <a:rPr lang="en-US" dirty="0"/>
              <a:t>e[</a:t>
            </a:r>
            <a:r>
              <a:rPr lang="en-US" dirty="0" err="1"/>
              <a:t>i</a:t>
            </a:r>
            <a:r>
              <a:rPr lang="en-US" dirty="0"/>
              <a:t>]+=c[</a:t>
            </a:r>
            <a:r>
              <a:rPr lang="en-US" dirty="0" err="1"/>
              <a:t>i</a:t>
            </a:r>
            <a:r>
              <a:rPr lang="en-US" dirty="0"/>
              <a:t>]*e[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1D3EB-E4F9-1341-AF79-010B6F5E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2D4D8-FF3F-6548-AEE0-242A15B9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74C8AD-AA6A-FC47-AFC8-97573C5A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261104"/>
            <a:ext cx="5761736" cy="23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874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72" y="1295400"/>
            <a:ext cx="7772400" cy="4495800"/>
          </a:xfrm>
        </p:spPr>
        <p:txBody>
          <a:bodyPr/>
          <a:lstStyle/>
          <a:p>
            <a:r>
              <a:rPr lang="en-US" dirty="0"/>
              <a:t>Pipeline computations to reuse hardware and maximize computational capacity</a:t>
            </a:r>
          </a:p>
          <a:p>
            <a:r>
              <a:rPr lang="en-US" dirty="0"/>
              <a:t>Can compose pipelined operators and accommodate fixed-frequency target</a:t>
            </a:r>
          </a:p>
          <a:p>
            <a:pPr lvl="1"/>
            <a:r>
              <a:rPr lang="en-US" dirty="0"/>
              <a:t>Be careful with data retiming</a:t>
            </a:r>
          </a:p>
          <a:p>
            <a:r>
              <a:rPr lang="en-US" dirty="0"/>
              <a:t>Graph cycles limit pipelining on single stream – II (Initiation Interval)</a:t>
            </a:r>
          </a:p>
          <a:p>
            <a:r>
              <a:rPr lang="en-US" dirty="0"/>
              <a:t>C-slow to share hardware among multiple, data-parallel streams (part 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4AFB57DF-B8E1-6E4E-A23B-D02022E33D11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953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Remember Feedback form</a:t>
            </a:r>
          </a:p>
          <a:p>
            <a:pPr lvl="1"/>
            <a:r>
              <a:rPr lang="en-US" dirty="0"/>
              <a:t>Including HW3</a:t>
            </a:r>
          </a:p>
          <a:p>
            <a:r>
              <a:rPr lang="en-US" dirty="0"/>
              <a:t>Reading for Day 8 on web</a:t>
            </a:r>
          </a:p>
          <a:p>
            <a:r>
              <a:rPr lang="en-US" dirty="0"/>
              <a:t>HW4 due Friday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022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C-Slow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(Probably record separately)</a:t>
            </a:r>
          </a:p>
          <a:p>
            <a:r>
              <a:rPr lang="en-US" dirty="0"/>
              <a:t>Part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16" y="1548549"/>
            <a:ext cx="7010400" cy="4114800"/>
          </a:xfrm>
        </p:spPr>
        <p:txBody>
          <a:bodyPr/>
          <a:lstStyle/>
          <a:p>
            <a:r>
              <a:rPr lang="en-US" dirty="0"/>
              <a:t>Pipelining cannot push registers into a </a:t>
            </a:r>
            <a:r>
              <a:rPr lang="en-US" dirty="0">
                <a:solidFill>
                  <a:srgbClr val="00B050"/>
                </a:solidFill>
              </a:rPr>
              <a:t>graph cycle </a:t>
            </a:r>
          </a:p>
          <a:p>
            <a:r>
              <a:rPr lang="en-US" dirty="0">
                <a:solidFill>
                  <a:srgbClr val="00B050"/>
                </a:solidFill>
              </a:rPr>
              <a:t>Graph cycles </a:t>
            </a:r>
            <a:r>
              <a:rPr lang="en-US" dirty="0"/>
              <a:t>can prevent running at full pipeline target (maximum </a:t>
            </a:r>
            <a:r>
              <a:rPr lang="en-US" dirty="0">
                <a:solidFill>
                  <a:schemeClr val="accent2"/>
                </a:solidFill>
              </a:rPr>
              <a:t>clock</a:t>
            </a:r>
            <a:r>
              <a:rPr lang="en-US" dirty="0"/>
              <a:t> frequency)</a:t>
            </a:r>
          </a:p>
          <a:p>
            <a:r>
              <a:rPr lang="en-US" dirty="0"/>
              <a:t>If not reusing operators at full pipeline target are underutilizing resources</a:t>
            </a:r>
          </a:p>
          <a:p>
            <a:r>
              <a:rPr lang="en-US" dirty="0">
                <a:solidFill>
                  <a:srgbClr val="7030A0"/>
                </a:solidFill>
              </a:rPr>
              <a:t>Can we use the resources for something?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0EFB6-BBA5-534D-B6E4-920233286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8768"/>
            <a:ext cx="3722016" cy="1449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ACB8F-951C-DE44-91F0-C162EA8C0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185928"/>
            <a:ext cx="1450066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293F-22B0-AF40-98FC-9B59245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Waveform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0ACC-3F14-BC42-B847-B8A3F4AB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13816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showing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cycles of square wave?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Note: clock on which we pipeline is a square wave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Talk about what happens in a clock cycle</a:t>
            </a:r>
          </a:p>
          <a:p>
            <a:pPr lvl="1"/>
            <a:r>
              <a:rPr lang="en-US" dirty="0">
                <a:sym typeface="Wingdings" pitchFamily="2" charset="2"/>
              </a:rPr>
              <a:t>Talk about number of clock cycles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0FEC8-B146-1046-8AC4-D5A730CA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B1C5C-677D-F042-9481-82335CCF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D84E4-2B7A-8444-8379-3757B1CF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04" y="419100"/>
            <a:ext cx="2209800" cy="1279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D2D72-7236-5742-8261-B5EE951F9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549650"/>
            <a:ext cx="5372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881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b="1" dirty="0"/>
              <a:t>Observation:</a:t>
            </a:r>
            <a:r>
              <a:rPr lang="en-US" dirty="0"/>
              <a:t> if we have data-level parallelism, can use to solve independent problems on same hardware</a:t>
            </a:r>
          </a:p>
          <a:p>
            <a:r>
              <a:rPr lang="en-US" b="1" dirty="0"/>
              <a:t>Transformation: </a:t>
            </a:r>
            <a:r>
              <a:rPr lang="en-US" dirty="0"/>
              <a:t>make C copies of each register</a:t>
            </a:r>
          </a:p>
          <a:p>
            <a:r>
              <a:rPr lang="en-US" b="1" dirty="0"/>
              <a:t>Guarantee: </a:t>
            </a:r>
            <a:r>
              <a:rPr lang="en-US" dirty="0"/>
              <a:t>C computations operate independently</a:t>
            </a:r>
          </a:p>
          <a:p>
            <a:pPr lvl="1"/>
            <a:r>
              <a:rPr lang="en-US" dirty="0"/>
              <a:t>Do not interact with each 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2-Slow Simple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register with pair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985000" cy="1107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743200"/>
            <a:ext cx="8737600" cy="1115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4419600"/>
            <a:ext cx="8509000" cy="1195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00" y="5715000"/>
            <a:ext cx="8051800" cy="997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2-Slow Simple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register with pair</a:t>
            </a:r>
          </a:p>
          <a:p>
            <a:endParaRPr lang="en-US" dirty="0"/>
          </a:p>
          <a:p>
            <a:r>
              <a:rPr lang="en-US" dirty="0"/>
              <a:t>Retime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Observe independence of red/blue computations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985000" cy="1107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3886200"/>
            <a:ext cx="8051800" cy="997353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9785"/>
            <a:ext cx="7772400" cy="1143000"/>
          </a:xfrm>
        </p:spPr>
        <p:txBody>
          <a:bodyPr/>
          <a:lstStyle/>
          <a:p>
            <a:r>
              <a:rPr lang="en-US" dirty="0"/>
              <a:t>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6313"/>
            <a:ext cx="7772400" cy="4114800"/>
          </a:xfrm>
        </p:spPr>
        <p:txBody>
          <a:bodyPr/>
          <a:lstStyle/>
          <a:p>
            <a:r>
              <a:rPr lang="en-US" dirty="0"/>
              <a:t>The 2-slow operator is equivalent to two data parallel operators running at half the speed</a:t>
            </a:r>
          </a:p>
          <a:p>
            <a:pPr lvl="1"/>
            <a:r>
              <a:rPr lang="en-US" dirty="0"/>
              <a:t>E.g. processing separate audio channels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591152"/>
            <a:ext cx="8051800" cy="997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33424-F455-DC4F-A287-049B9ADA7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740905"/>
            <a:ext cx="5638800" cy="2117095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mainstream tool today will perform C-slow transformation for you automatically</a:t>
            </a:r>
          </a:p>
          <a:p>
            <a:r>
              <a:rPr lang="en-US" dirty="0"/>
              <a:t>Synthesis tools will retime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Cyclic dependencies limit throughput on single task or data stream</a:t>
            </a:r>
          </a:p>
          <a:p>
            <a:pPr lvl="1"/>
            <a:r>
              <a:rPr lang="en-US" dirty="0"/>
              <a:t>II=Cycle-length / registers-in-cycle</a:t>
            </a:r>
          </a:p>
          <a:p>
            <a:endParaRPr lang="en-US" dirty="0"/>
          </a:p>
          <a:p>
            <a:r>
              <a:rPr lang="en-US" dirty="0"/>
              <a:t>Can use on C (C&lt;=II) independent (data parallel) tasks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72" y="1295400"/>
            <a:ext cx="8110728" cy="4495800"/>
          </a:xfrm>
        </p:spPr>
        <p:txBody>
          <a:bodyPr/>
          <a:lstStyle/>
          <a:p>
            <a:r>
              <a:rPr lang="en-US" dirty="0"/>
              <a:t>Pipeline computations to reuse hardware and maximize computational capacity</a:t>
            </a:r>
          </a:p>
          <a:p>
            <a:r>
              <a:rPr lang="en-US" dirty="0"/>
              <a:t>Can compose pipelined operators and accommodate fixed-frequency target</a:t>
            </a:r>
          </a:p>
          <a:p>
            <a:pPr lvl="1"/>
            <a:r>
              <a:rPr lang="en-US" dirty="0"/>
              <a:t>Be careful with data retiming</a:t>
            </a:r>
          </a:p>
          <a:p>
            <a:r>
              <a:rPr lang="en-US" dirty="0"/>
              <a:t>Graph cycles limit pipelining on single stream -- II</a:t>
            </a:r>
          </a:p>
          <a:p>
            <a:r>
              <a:rPr lang="en-US" dirty="0"/>
              <a:t>C-slow (C&lt;=II) to share hardware among multiple, data-parallel streams (part 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4AFB57DF-B8E1-6E4E-A23B-D02022E33D11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1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 that can hold a</a:t>
            </a:r>
            <a:br>
              <a:rPr lang="en-US" dirty="0"/>
            </a:br>
            <a:r>
              <a:rPr lang="en-US" dirty="0"/>
              <a:t>previous value of an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mux_feedback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59087" y="1130956"/>
            <a:ext cx="2958406" cy="2392828"/>
          </a:xfrm>
          <a:prstGeom prst="rect">
            <a:avLst/>
          </a:prstGeom>
        </p:spPr>
      </p:pic>
      <p:pic>
        <p:nvPicPr>
          <p:cNvPr id="7" name="Picture 6" descr="latch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33212" y="4216266"/>
            <a:ext cx="3474986" cy="14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93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56940</TotalTime>
  <Words>2325</Words>
  <Application>Microsoft Macintosh PowerPoint</Application>
  <PresentationFormat>On-screen Show (4:3)</PresentationFormat>
  <Paragraphs>563</Paragraphs>
  <Slides>86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9" baseType="lpstr">
      <vt:lpstr>Arial</vt:lpstr>
      <vt:lpstr>Times New Roman</vt:lpstr>
      <vt:lpstr>Blank Presentation</vt:lpstr>
      <vt:lpstr>ESE532: System-on-a-Chip Architecture</vt:lpstr>
      <vt:lpstr>Previously</vt:lpstr>
      <vt:lpstr>Today</vt:lpstr>
      <vt:lpstr>Message</vt:lpstr>
      <vt:lpstr>Multiplexer Gate</vt:lpstr>
      <vt:lpstr>Cycle</vt:lpstr>
      <vt:lpstr>Waveform Cycles</vt:lpstr>
      <vt:lpstr>Waveform Cycles</vt:lpstr>
      <vt:lpstr>Latch</vt:lpstr>
      <vt:lpstr>Register</vt:lpstr>
      <vt:lpstr>Register</vt:lpstr>
      <vt:lpstr>Synchronous Circuit Discipline</vt:lpstr>
      <vt:lpstr>Preclass 1</vt:lpstr>
      <vt:lpstr>Preclass 1</vt:lpstr>
      <vt:lpstr>Pipeline Reuse</vt:lpstr>
      <vt:lpstr>Preclass 2: What Happens?</vt:lpstr>
      <vt:lpstr>Behavior</vt:lpstr>
      <vt:lpstr>Equations</vt:lpstr>
      <vt:lpstr>Behavior  Add Register</vt:lpstr>
      <vt:lpstr>Equations</vt:lpstr>
      <vt:lpstr>Note Registers on Links</vt:lpstr>
      <vt:lpstr>Consistent Pipelining</vt:lpstr>
      <vt:lpstr>Legal Register Moves</vt:lpstr>
      <vt:lpstr>Preclass 1</vt:lpstr>
      <vt:lpstr>Preclass 1 (revisited)</vt:lpstr>
      <vt:lpstr>Add Registers and Move</vt:lpstr>
      <vt:lpstr>Add Registers at Input</vt:lpstr>
      <vt:lpstr>Add Registers at Input  and Retime</vt:lpstr>
      <vt:lpstr>Add Register and Retime</vt:lpstr>
      <vt:lpstr>Add Registers and Retime</vt:lpstr>
      <vt:lpstr>Justify Pipelining</vt:lpstr>
      <vt:lpstr>Handling Pipelined Operators</vt:lpstr>
      <vt:lpstr>Examples</vt:lpstr>
      <vt:lpstr>Interconnect Delay</vt:lpstr>
      <vt:lpstr>Interconnect Example</vt:lpstr>
      <vt:lpstr>Methodology:  Pipelined Operator Graph</vt:lpstr>
      <vt:lpstr>Model</vt:lpstr>
      <vt:lpstr>Pipeline Loop</vt:lpstr>
      <vt:lpstr>Preclass 4</vt:lpstr>
      <vt:lpstr>Example Operators</vt:lpstr>
      <vt:lpstr>Illustrate Need</vt:lpstr>
      <vt:lpstr>Model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Pipeline Graph</vt:lpstr>
      <vt:lpstr>Pipelining Lesson</vt:lpstr>
      <vt:lpstr>Graph Cycles</vt:lpstr>
      <vt:lpstr>Preclass 3</vt:lpstr>
      <vt:lpstr>Retiming Limits?</vt:lpstr>
      <vt:lpstr>(Graph) Cycle Observation</vt:lpstr>
      <vt:lpstr>Simple Graph Cycle</vt:lpstr>
      <vt:lpstr>Retiming</vt:lpstr>
      <vt:lpstr>Initiation Interval (II)</vt:lpstr>
      <vt:lpstr>Loop</vt:lpstr>
      <vt:lpstr>Loop</vt:lpstr>
      <vt:lpstr>Loop</vt:lpstr>
      <vt:lpstr>Initiation Interval</vt:lpstr>
      <vt:lpstr>Retimed</vt:lpstr>
      <vt:lpstr>II and Latency</vt:lpstr>
      <vt:lpstr>II and Latency</vt:lpstr>
      <vt:lpstr>II and Latency</vt:lpstr>
      <vt:lpstr>Lesson</vt:lpstr>
      <vt:lpstr>Vector Pipelines</vt:lpstr>
      <vt:lpstr>Vector Pipeline Example</vt:lpstr>
      <vt:lpstr>Dependence between  Vector Operations</vt:lpstr>
      <vt:lpstr>Big Ideas</vt:lpstr>
      <vt:lpstr>Admin</vt:lpstr>
      <vt:lpstr>C-Slow</vt:lpstr>
      <vt:lpstr>Problem</vt:lpstr>
      <vt:lpstr>C-Slow</vt:lpstr>
      <vt:lpstr>2-Slow Simple Cycle</vt:lpstr>
      <vt:lpstr>2-Slow Simple Cycle</vt:lpstr>
      <vt:lpstr>Equivalence</vt:lpstr>
      <vt:lpstr>Automation</vt:lpstr>
      <vt:lpstr>Lesson</vt:lpstr>
      <vt:lpstr>Big Ideas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253</cp:revision>
  <cp:lastPrinted>2020-09-28T01:55:34Z</cp:lastPrinted>
  <dcterms:created xsi:type="dcterms:W3CDTF">2018-09-25T01:23:11Z</dcterms:created>
  <dcterms:modified xsi:type="dcterms:W3CDTF">2021-09-27T16:31:37Z</dcterms:modified>
</cp:coreProperties>
</file>