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381" r:id="rId2"/>
    <p:sldId id="382" r:id="rId3"/>
    <p:sldId id="383" r:id="rId4"/>
    <p:sldId id="385" r:id="rId5"/>
    <p:sldId id="384" r:id="rId6"/>
    <p:sldId id="386" r:id="rId7"/>
    <p:sldId id="429" r:id="rId8"/>
    <p:sldId id="398" r:id="rId9"/>
    <p:sldId id="404" r:id="rId10"/>
    <p:sldId id="400" r:id="rId11"/>
    <p:sldId id="305" r:id="rId12"/>
    <p:sldId id="306" r:id="rId13"/>
    <p:sldId id="307" r:id="rId14"/>
    <p:sldId id="309" r:id="rId15"/>
    <p:sldId id="345" r:id="rId16"/>
    <p:sldId id="310" r:id="rId17"/>
    <p:sldId id="308" r:id="rId18"/>
    <p:sldId id="311" r:id="rId19"/>
    <p:sldId id="312" r:id="rId20"/>
    <p:sldId id="313" r:id="rId21"/>
    <p:sldId id="342" r:id="rId22"/>
    <p:sldId id="343" r:id="rId23"/>
    <p:sldId id="414" r:id="rId24"/>
    <p:sldId id="456" r:id="rId25"/>
    <p:sldId id="421" r:id="rId26"/>
    <p:sldId id="415" r:id="rId27"/>
    <p:sldId id="416" r:id="rId28"/>
    <p:sldId id="417" r:id="rId29"/>
    <p:sldId id="418" r:id="rId30"/>
    <p:sldId id="419" r:id="rId31"/>
    <p:sldId id="596" r:id="rId32"/>
    <p:sldId id="422" r:id="rId33"/>
    <p:sldId id="483" r:id="rId34"/>
    <p:sldId id="423" r:id="rId35"/>
    <p:sldId id="424" r:id="rId36"/>
    <p:sldId id="425" r:id="rId37"/>
    <p:sldId id="426" r:id="rId38"/>
    <p:sldId id="580" r:id="rId39"/>
    <p:sldId id="582" r:id="rId40"/>
    <p:sldId id="583" r:id="rId41"/>
    <p:sldId id="584" r:id="rId42"/>
    <p:sldId id="585" r:id="rId43"/>
    <p:sldId id="595" r:id="rId44"/>
    <p:sldId id="431" r:id="rId45"/>
    <p:sldId id="432" r:id="rId46"/>
    <p:sldId id="586" r:id="rId47"/>
    <p:sldId id="587" r:id="rId48"/>
    <p:sldId id="435" r:id="rId49"/>
    <p:sldId id="436" r:id="rId50"/>
    <p:sldId id="433" r:id="rId51"/>
    <p:sldId id="588" r:id="rId52"/>
    <p:sldId id="437" r:id="rId53"/>
    <p:sldId id="438" r:id="rId54"/>
    <p:sldId id="460" r:id="rId55"/>
    <p:sldId id="461" r:id="rId56"/>
    <p:sldId id="462" r:id="rId57"/>
    <p:sldId id="439" r:id="rId58"/>
    <p:sldId id="444" r:id="rId59"/>
    <p:sldId id="603" r:id="rId60"/>
    <p:sldId id="458" r:id="rId61"/>
    <p:sldId id="463" r:id="rId62"/>
    <p:sldId id="464" r:id="rId63"/>
    <p:sldId id="445" r:id="rId64"/>
    <p:sldId id="299" r:id="rId65"/>
    <p:sldId id="300" r:id="rId6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E00"/>
    <a:srgbClr val="FF0000"/>
    <a:srgbClr val="009900"/>
    <a:srgbClr val="FF66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5" autoAdjust="0"/>
    <p:restoredTop sz="94651" autoAdjust="0"/>
  </p:normalViewPr>
  <p:slideViewPr>
    <p:cSldViewPr>
      <p:cViewPr varScale="1">
        <p:scale>
          <a:sx n="105" d="100"/>
          <a:sy n="105" d="100"/>
        </p:scale>
        <p:origin x="18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85D832-C039-4F4A-8610-B2C6318D6DA3}" type="slidenum">
              <a:rPr lang="en-US"/>
              <a:pPr/>
              <a:t>11</a:t>
            </a:fld>
            <a:endParaRPr lang="en-US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CED27D-FFCA-FF46-AF98-2577CDC4CBB5}" type="slidenum">
              <a:rPr lang="en-US"/>
              <a:pPr/>
              <a:t>20</a:t>
            </a:fld>
            <a:endParaRPr lang="en-US"/>
          </a:p>
        </p:txBody>
      </p:sp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0DAE2-3C80-BE49-A7D8-ED1D393C4D32}" type="slidenum">
              <a:rPr lang="en-US"/>
              <a:pPr/>
              <a:t>21</a:t>
            </a:fld>
            <a:endParaRPr lang="en-US"/>
          </a:p>
        </p:txBody>
      </p:sp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8F6F3E-5E5B-404A-A08C-C31F7FBF462B}" type="slidenum">
              <a:rPr lang="en-US"/>
              <a:pPr/>
              <a:t>22</a:t>
            </a:fld>
            <a:endParaRPr lang="en-US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3A9F8-4B2A-F949-995B-FAC8F16A717D}" type="slidenum">
              <a:rPr lang="en-US"/>
              <a:pPr/>
              <a:t>24</a:t>
            </a:fld>
            <a:endParaRPr lang="en-US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CC8EF0-83E9-0C42-8463-E389EA8A38F2}" type="slidenum">
              <a:rPr lang="en-US"/>
              <a:pPr/>
              <a:t>26</a:t>
            </a:fld>
            <a:endParaRPr lang="en-US"/>
          </a:p>
        </p:txBody>
      </p:sp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E2309-3C8A-B344-AA24-CAD6A631C5F4}" type="slidenum">
              <a:rPr lang="en-US"/>
              <a:pPr/>
              <a:t>27</a:t>
            </a:fld>
            <a:endParaRPr lang="en-US"/>
          </a:p>
        </p:txBody>
      </p:sp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8E291A-47B9-C445-A546-8E5B93DCF0BA}" type="slidenum">
              <a:rPr lang="en-US"/>
              <a:pPr/>
              <a:t>28</a:t>
            </a:fld>
            <a:endParaRPr lang="en-US"/>
          </a:p>
        </p:txBody>
      </p:sp>
      <p:sp>
        <p:nvSpPr>
          <p:cNvPr id="19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318F45-7EB1-D743-975B-71A54E3B4F54}" type="slidenum">
              <a:rPr lang="en-US"/>
              <a:pPr/>
              <a:t>29</a:t>
            </a:fld>
            <a:endParaRPr lang="en-US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48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05C5-CEFF-DB4D-82E3-75D1569D049B}" type="slidenum">
              <a:rPr lang="en-US"/>
              <a:pPr/>
              <a:t>49</a:t>
            </a:fld>
            <a:endParaRPr lang="en-US"/>
          </a:p>
        </p:txBody>
      </p:sp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F4FA7-E560-094A-87A7-38DEFDEA5F40}" type="slidenum">
              <a:rPr lang="en-US"/>
              <a:pPr/>
              <a:t>12</a:t>
            </a:fld>
            <a:endParaRPr lang="en-US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64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65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8E45D-598D-7E4D-BEA2-BD9D1666A6A5}" type="slidenum">
              <a:rPr lang="en-US"/>
              <a:pPr/>
              <a:t>13</a:t>
            </a:fld>
            <a:endParaRPr lang="en-US"/>
          </a:p>
        </p:txBody>
      </p:sp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14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FE628-99C1-504D-9859-9CBF24A138AB}" type="slidenum">
              <a:rPr lang="en-US"/>
              <a:pPr/>
              <a:t>15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5C3BA-74B4-D84F-BACB-C6D3BBB47045}" type="slidenum">
              <a:rPr lang="en-US"/>
              <a:pPr/>
              <a:t>16</a:t>
            </a:fld>
            <a:endParaRPr lang="en-US"/>
          </a:p>
        </p:txBody>
      </p:sp>
      <p:sp>
        <p:nvSpPr>
          <p:cNvPr id="18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FAB8C-B255-7C4D-A1F5-77EE346B6409}" type="slidenum">
              <a:rPr lang="en-US"/>
              <a:pPr/>
              <a:t>17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6CF8EA-DB2F-0F43-B686-DAB296463C0C}" type="slidenum">
              <a:rPr lang="en-US"/>
              <a:pPr/>
              <a:t>18</a:t>
            </a:fld>
            <a:endParaRPr lang="en-US"/>
          </a:p>
        </p:txBody>
      </p:sp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4FDE6C-A7B0-094D-8EC0-5D05998C137C}" type="slidenum">
              <a:rPr lang="en-US"/>
              <a:pPr/>
              <a:t>19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 Fall 2021 --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8956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9:  October 4, 2021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High-Level Synthesis (HLS)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C-to-gates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More accurate: C-for-gates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Ready for preclass f?</a:t>
            </a:r>
            <a:endParaRPr lang="en-US" dirty="0">
              <a:solidFill>
                <a:srgbClr val="FF6600"/>
              </a:solidFill>
              <a:hlinkClick r:id="rId2" action="ppaction://hlinksldjump"/>
            </a:endParaRPr>
          </a:p>
          <a:p>
            <a:pPr>
              <a:buNone/>
            </a:pPr>
            <a:endParaRPr lang="en-US" dirty="0">
              <a:hlinkClick r:id="rId2" action="ppaction://hlinksldjump"/>
            </a:endParaRPr>
          </a:p>
          <a:p>
            <a:r>
              <a:rPr lang="en-US" dirty="0">
                <a:hlinkClick r:id="rId2" action="ppaction://hlinksldjump"/>
              </a:rPr>
              <a:t>Skip to preclass 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0445D-A0FE-FF43-B6CD-C07DBA67AEC5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Arithmetic Operators</a:t>
            </a:r>
          </a:p>
        </p:txBody>
      </p:sp>
      <p:sp>
        <p:nvSpPr>
          <p:cNvPr id="169102" name="Rectangle 14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Unary Minus (Negation) 	-a 	</a:t>
            </a:r>
          </a:p>
          <a:p>
            <a:r>
              <a:rPr lang="en-US"/>
              <a:t>Addition (Sum) 	                a + b 	</a:t>
            </a:r>
          </a:p>
          <a:p>
            <a:r>
              <a:rPr lang="en-US"/>
              <a:t>Subtraction (Difference) 	a - b</a:t>
            </a:r>
          </a:p>
          <a:p>
            <a:r>
              <a:rPr lang="en-US"/>
              <a:t>Multiplication (Product) 	a * b 	</a:t>
            </a:r>
          </a:p>
          <a:p>
            <a:r>
              <a:rPr lang="en-US"/>
              <a:t>Division (Quotient) 	        a / b 	</a:t>
            </a:r>
          </a:p>
          <a:p>
            <a:r>
              <a:rPr lang="en-US"/>
              <a:t>Modulus (Remainder) 	        a % b 	</a:t>
            </a:r>
          </a:p>
          <a:p>
            <a:endParaRPr lang="en-US"/>
          </a:p>
        </p:txBody>
      </p:sp>
      <p:sp>
        <p:nvSpPr>
          <p:cNvPr id="169103" name="Text Box 143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10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72885-722A-5D49-85AC-AEDF46FC568B}" type="slidenum">
              <a:rPr lang="en-US"/>
              <a:pPr/>
              <a:t>12</a:t>
            </a:fld>
            <a:endParaRPr lang="en-US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Bitwise Operators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Bitwise Left Shift 	             a &lt;&lt; b 	</a:t>
            </a:r>
          </a:p>
          <a:p>
            <a:r>
              <a:rPr lang="en-US"/>
              <a:t>Bitwise Right Shift 	     a &gt;&gt; b 	</a:t>
            </a:r>
          </a:p>
          <a:p>
            <a:r>
              <a:rPr lang="en-US"/>
              <a:t>Bitwise One's Complement 	~a 	</a:t>
            </a:r>
          </a:p>
          <a:p>
            <a:r>
              <a:rPr lang="en-US"/>
              <a:t>Bitwise AND 	                     a &amp; b 	</a:t>
            </a:r>
          </a:p>
          <a:p>
            <a:r>
              <a:rPr lang="en-US"/>
              <a:t>Bitwise OR 	                     a | b 	</a:t>
            </a:r>
          </a:p>
          <a:p>
            <a:r>
              <a:rPr lang="en-US"/>
              <a:t>Bitwise XOR 	                     a ^ b 	</a:t>
            </a:r>
          </a:p>
          <a:p>
            <a:endParaRPr lang="en-US"/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914400" y="57912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B45FD-2249-B843-A2CF-7B0ABE176C64}" type="slidenum">
              <a:rPr lang="en-US"/>
              <a:pPr/>
              <a:t>13</a:t>
            </a:fld>
            <a:endParaRPr lang="en-US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Primitives</a:t>
            </a:r>
            <a:br>
              <a:rPr lang="en-US" dirty="0"/>
            </a:br>
            <a:r>
              <a:rPr lang="en-US" dirty="0"/>
              <a:t>Comparison Operators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Less Than 	                   a &lt; b 	</a:t>
            </a:r>
          </a:p>
          <a:p>
            <a:pPr>
              <a:lnSpc>
                <a:spcPct val="80000"/>
              </a:lnSpc>
            </a:pPr>
            <a:r>
              <a:rPr lang="en-US" sz="2800"/>
              <a:t>Less Than or Equal To 	a &lt;=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	                   a &gt; b 	</a:t>
            </a:r>
          </a:p>
          <a:p>
            <a:pPr>
              <a:lnSpc>
                <a:spcPct val="80000"/>
              </a:lnSpc>
            </a:pPr>
            <a:r>
              <a:rPr lang="en-US" sz="2800"/>
              <a:t>Greater Than or Equal To 	a &gt;= b 	</a:t>
            </a:r>
          </a:p>
          <a:p>
            <a:pPr>
              <a:lnSpc>
                <a:spcPct val="80000"/>
              </a:lnSpc>
            </a:pPr>
            <a:r>
              <a:rPr lang="en-US" sz="2800"/>
              <a:t>Not Equal To 	                   a != b 	</a:t>
            </a:r>
          </a:p>
          <a:p>
            <a:pPr>
              <a:lnSpc>
                <a:spcPct val="80000"/>
              </a:lnSpc>
            </a:pPr>
            <a:r>
              <a:rPr lang="en-US" sz="2800"/>
              <a:t>Equal To 	                   a ==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Negation 	          !a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AND 	                   a &amp;&amp; b 	</a:t>
            </a:r>
          </a:p>
          <a:p>
            <a:pPr>
              <a:lnSpc>
                <a:spcPct val="80000"/>
              </a:lnSpc>
            </a:pPr>
            <a:r>
              <a:rPr lang="en-US" sz="2800"/>
              <a:t>Logical OR 	                   a || b</a:t>
            </a:r>
          </a:p>
          <a:p>
            <a:pPr>
              <a:lnSpc>
                <a:spcPct val="80000"/>
              </a:lnSpc>
            </a:pPr>
            <a:endParaRPr lang="en-US" sz="2800"/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914400" y="5943600"/>
            <a:ext cx="63945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Things might have a hardware operator for…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14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429000" cy="4114800"/>
          </a:xfrm>
        </p:spPr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 Graph of operators</a:t>
            </a:r>
            <a:endParaRPr lang="en-US" sz="320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0" y="1981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1" name="Straight Arrow Connector 10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5" name="Straight Arrow Connector 14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7" name="Straight Arrow Connector 16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2" name="Straight Arrow Connector 21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  <p:bldP spid="1792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398DE-69FD-7145-9B55-E7A572780735}" type="slidenum">
              <a:rPr lang="en-US"/>
              <a:pPr/>
              <a:t>15</a:t>
            </a:fld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Expressions: </a:t>
            </a:r>
            <a:br>
              <a:rPr lang="en-US" dirty="0"/>
            </a:br>
            <a:r>
              <a:rPr lang="en-US" dirty="0"/>
              <a:t>combine operators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a*</a:t>
            </a:r>
            <a:r>
              <a:rPr lang="en-US" dirty="0" err="1"/>
              <a:t>x+b</a:t>
            </a:r>
            <a:endParaRPr lang="en-US" dirty="0"/>
          </a:p>
          <a:p>
            <a:r>
              <a:rPr lang="en-US" dirty="0"/>
              <a:t>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a*(</a:t>
            </a:r>
            <a:r>
              <a:rPr lang="en-US" dirty="0" err="1"/>
              <a:t>x+b</a:t>
            </a:r>
            <a:r>
              <a:rPr lang="en-US" dirty="0"/>
              <a:t>)*</a:t>
            </a:r>
            <a:r>
              <a:rPr lang="en-US" dirty="0" err="1"/>
              <a:t>x+c</a:t>
            </a:r>
            <a:endParaRPr lang="en-US" dirty="0"/>
          </a:p>
          <a:p>
            <a:r>
              <a:rPr lang="en-US" dirty="0"/>
              <a:t>((a+10)*</a:t>
            </a:r>
            <a:r>
              <a:rPr lang="en-US" dirty="0" err="1"/>
              <a:t>b</a:t>
            </a:r>
            <a:r>
              <a:rPr lang="en-US" dirty="0"/>
              <a:t> &lt; 100)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1905000" y="4953000"/>
            <a:ext cx="53705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A connected set of operators</a:t>
            </a:r>
          </a:p>
          <a:p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	</a:t>
            </a:r>
            <a:r>
              <a:rPr lang="en-US" sz="3200" dirty="0" err="1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</a:t>
            </a:r>
            <a:r>
              <a:rPr lang="en-US" sz="3200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  <a:sym typeface="Wingdings" charset="2"/>
              </a:rPr>
              <a:t> Graph of operators</a:t>
            </a:r>
            <a:endParaRPr lang="en-US" sz="3200" dirty="0">
              <a:solidFill>
                <a:schemeClr val="accent2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4B30E-6818-834C-BA02-2F183FBA10A3}" type="slidenum">
              <a:rPr lang="en-US"/>
              <a:pPr/>
              <a:t>16</a:t>
            </a:fld>
            <a:endParaRPr lang="en-US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Assignment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assignment statement is:</a:t>
            </a:r>
          </a:p>
          <a:p>
            <a:pPr>
              <a:buNone/>
            </a:pPr>
            <a:r>
              <a:rPr lang="en-US" dirty="0"/>
              <a:t>         Location = expression</a:t>
            </a:r>
          </a:p>
          <a:p>
            <a:r>
              <a:rPr lang="en-US" dirty="0" err="1"/>
              <a:t>f</a:t>
            </a:r>
            <a:r>
              <a:rPr lang="en-US" dirty="0"/>
              <a:t>=a*</a:t>
            </a:r>
            <a:r>
              <a:rPr lang="en-US" dirty="0" err="1"/>
              <a:t>x+b</a:t>
            </a:r>
            <a:endParaRPr lang="en-US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172200" y="3124200"/>
            <a:ext cx="2667000" cy="2667000"/>
            <a:chOff x="4495800" y="1676400"/>
            <a:chExt cx="2667000" cy="2667000"/>
          </a:xfrm>
        </p:grpSpPr>
        <p:sp>
          <p:nvSpPr>
            <p:cNvPr id="8" name="Oval 7"/>
            <p:cNvSpPr/>
            <p:nvPr/>
          </p:nvSpPr>
          <p:spPr bwMode="auto">
            <a:xfrm>
              <a:off x="4953000" y="27432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*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5638800" y="3429000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5408285" y="3198485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1" name="Straight Arrow Connector 10"/>
            <p:cNvCxnSpPr>
              <a:endCxn id="9" idx="7"/>
            </p:cNvCxnSpPr>
            <p:nvPr/>
          </p:nvCxnSpPr>
          <p:spPr bwMode="auto">
            <a:xfrm rot="5400000">
              <a:off x="5979786" y="2705100"/>
              <a:ext cx="916315" cy="687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 bwMode="auto">
            <a:xfrm rot="16200000" flipH="1">
              <a:off x="4610100" y="2400299"/>
              <a:ext cx="535315" cy="306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Straight Arrow Connector 12"/>
            <p:cNvCxnSpPr>
              <a:endCxn id="8" idx="7"/>
            </p:cNvCxnSpPr>
            <p:nvPr/>
          </p:nvCxnSpPr>
          <p:spPr bwMode="auto">
            <a:xfrm rot="5400000">
              <a:off x="5332086" y="2362200"/>
              <a:ext cx="535315" cy="3829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44958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+mn-lt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562600" y="16764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x</a:t>
              </a:r>
              <a:endParaRPr lang="en-US" sz="3200" dirty="0">
                <a:latin typeface="+mn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29400" y="19812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17" name="Straight Arrow Connector 16"/>
            <p:cNvCxnSpPr>
              <a:stCxn id="9" idx="4"/>
            </p:cNvCxnSpPr>
            <p:nvPr/>
          </p:nvCxnSpPr>
          <p:spPr bwMode="auto">
            <a:xfrm rot="5400000">
              <a:off x="5695950" y="4133850"/>
              <a:ext cx="381000" cy="38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7315200" y="5943600"/>
            <a:ext cx="32573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+mn-lt"/>
              </a:rPr>
              <a:t>f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21281-6C1E-DB46-A409-FCEF4E3E6932}" type="slidenum">
              <a:rPr lang="en-US"/>
              <a:pPr/>
              <a:t>17</a:t>
            </a:fld>
            <a:endParaRPr lang="en-US"/>
          </a:p>
        </p:txBody>
      </p:sp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Straight-line code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638800" cy="4114800"/>
          </a:xfrm>
        </p:spPr>
        <p:txBody>
          <a:bodyPr/>
          <a:lstStyle/>
          <a:p>
            <a:r>
              <a:rPr lang="en-US" dirty="0"/>
              <a:t>a sequence of assignments</a:t>
            </a:r>
          </a:p>
          <a:p>
            <a:r>
              <a:rPr lang="en-US" dirty="0">
                <a:solidFill>
                  <a:srgbClr val="FF6600"/>
                </a:solidFill>
              </a:rPr>
              <a:t>What does this mean?</a:t>
            </a:r>
          </a:p>
          <a:p>
            <a:pPr lvl="1">
              <a:buFontTx/>
              <a:buNone/>
            </a:pPr>
            <a:r>
              <a:rPr lang="en-US" dirty="0" err="1"/>
              <a:t>g</a:t>
            </a:r>
            <a:r>
              <a:rPr lang="en-US" dirty="0"/>
              <a:t>=a*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h</a:t>
            </a:r>
            <a:r>
              <a:rPr lang="en-US" dirty="0"/>
              <a:t>=</a:t>
            </a:r>
            <a:r>
              <a:rPr lang="en-US" dirty="0" err="1"/>
              <a:t>b+g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i</a:t>
            </a:r>
            <a:r>
              <a:rPr lang="en-US" dirty="0"/>
              <a:t>=</a:t>
            </a:r>
            <a:r>
              <a:rPr lang="en-US" dirty="0" err="1"/>
              <a:t>h</a:t>
            </a:r>
            <a:r>
              <a:rPr lang="en-US" dirty="0"/>
              <a:t>*</a:t>
            </a:r>
            <a:r>
              <a:rPr lang="en-US" dirty="0" err="1"/>
              <a:t>x</a:t>
            </a:r>
            <a:r>
              <a:rPr lang="en-US" dirty="0"/>
              <a:t>;</a:t>
            </a:r>
          </a:p>
          <a:p>
            <a:pPr lvl="1">
              <a:buFontTx/>
              <a:buNone/>
            </a:pPr>
            <a:r>
              <a:rPr lang="en-US" dirty="0" err="1"/>
              <a:t>j</a:t>
            </a:r>
            <a:r>
              <a:rPr lang="en-US" dirty="0"/>
              <a:t>=</a:t>
            </a:r>
            <a:r>
              <a:rPr lang="en-US" dirty="0" err="1"/>
              <a:t>i+c</a:t>
            </a:r>
            <a:r>
              <a:rPr lang="en-US" dirty="0"/>
              <a:t>;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pSp>
        <p:nvGrpSpPr>
          <p:cNvPr id="49" name="Group 48"/>
          <p:cNvGrpSpPr/>
          <p:nvPr/>
        </p:nvGrpSpPr>
        <p:grpSpPr>
          <a:xfrm>
            <a:off x="7086600" y="2971800"/>
            <a:ext cx="685800" cy="1756430"/>
            <a:chOff x="7086600" y="2971800"/>
            <a:chExt cx="685800" cy="1756430"/>
          </a:xfrm>
        </p:grpSpPr>
        <p:sp>
          <p:nvSpPr>
            <p:cNvPr id="16" name="TextBox 15"/>
            <p:cNvSpPr txBox="1"/>
            <p:nvPr/>
          </p:nvSpPr>
          <p:spPr>
            <a:xfrm>
              <a:off x="72390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b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24" name="Straight Arrow Connector 23"/>
            <p:cNvCxnSpPr>
              <a:stCxn id="16" idx="2"/>
              <a:endCxn id="9" idx="7"/>
            </p:cNvCxnSpPr>
            <p:nvPr/>
          </p:nvCxnSpPr>
          <p:spPr bwMode="auto">
            <a:xfrm rot="5400000">
              <a:off x="6710323" y="3932853"/>
              <a:ext cx="1171654" cy="4191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8153400" y="2971800"/>
            <a:ext cx="533400" cy="3051830"/>
            <a:chOff x="8153400" y="2971800"/>
            <a:chExt cx="533400" cy="3051830"/>
          </a:xfrm>
        </p:grpSpPr>
        <p:sp>
          <p:nvSpPr>
            <p:cNvPr id="23" name="TextBox 22"/>
            <p:cNvSpPr txBox="1"/>
            <p:nvPr/>
          </p:nvSpPr>
          <p:spPr>
            <a:xfrm>
              <a:off x="8153400" y="29718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c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33" name="Straight Arrow Connector 32"/>
            <p:cNvCxnSpPr>
              <a:stCxn id="23" idx="2"/>
              <a:endCxn id="19" idx="7"/>
            </p:cNvCxnSpPr>
            <p:nvPr/>
          </p:nvCxnSpPr>
          <p:spPr bwMode="auto">
            <a:xfrm rot="5400000">
              <a:off x="7053223" y="4656753"/>
              <a:ext cx="2467054" cy="2667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cxnSp>
        <p:nvCxnSpPr>
          <p:cNvPr id="36" name="Straight Arrow Connector 35"/>
          <p:cNvCxnSpPr>
            <a:stCxn id="15" idx="2"/>
            <a:endCxn id="18" idx="7"/>
          </p:cNvCxnSpPr>
          <p:nvPr/>
        </p:nvCxnSpPr>
        <p:spPr bwMode="auto">
          <a:xfrm rot="16200000" flipH="1">
            <a:off x="6329323" y="4123353"/>
            <a:ext cx="1857454" cy="7239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grpSp>
        <p:nvGrpSpPr>
          <p:cNvPr id="51" name="Group 50"/>
          <p:cNvGrpSpPr/>
          <p:nvPr/>
        </p:nvGrpSpPr>
        <p:grpSpPr>
          <a:xfrm>
            <a:off x="5410200" y="2971800"/>
            <a:ext cx="1752600" cy="1756430"/>
            <a:chOff x="5410200" y="2971800"/>
            <a:chExt cx="1752600" cy="1756430"/>
          </a:xfrm>
        </p:grpSpPr>
        <p:cxnSp>
          <p:nvCxnSpPr>
            <p:cNvPr id="10" name="Straight Arrow Connector 9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400800" y="4419600"/>
              <a:ext cx="308630" cy="3086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grpSp>
          <p:nvGrpSpPr>
            <p:cNvPr id="50" name="Group 49"/>
            <p:cNvGrpSpPr/>
            <p:nvPr/>
          </p:nvGrpSpPr>
          <p:grpSpPr>
            <a:xfrm>
              <a:off x="5410200" y="2971800"/>
              <a:ext cx="1752600" cy="1525915"/>
              <a:chOff x="5410200" y="2971800"/>
              <a:chExt cx="1752600" cy="1525915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5945515" y="3964315"/>
                <a:ext cx="533400" cy="533400"/>
              </a:xfrm>
              <a:prstGeom prst="ellips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8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*</a:t>
                </a:r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 bwMode="auto">
              <a:xfrm rot="16200000" flipH="1">
                <a:off x="5602615" y="3621414"/>
                <a:ext cx="535315" cy="3067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cxnSp>
            <p:nvCxnSpPr>
              <p:cNvPr id="13" name="Straight Arrow Connector 12"/>
              <p:cNvCxnSpPr>
                <a:endCxn id="8" idx="7"/>
              </p:cNvCxnSpPr>
              <p:nvPr/>
            </p:nvCxnSpPr>
            <p:spPr bwMode="auto">
              <a:xfrm rot="5400000">
                <a:off x="6324601" y="3583315"/>
                <a:ext cx="535315" cy="382915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14" name="TextBox 13"/>
              <p:cNvSpPr txBox="1"/>
              <p:nvPr/>
            </p:nvSpPr>
            <p:spPr>
              <a:xfrm>
                <a:off x="54102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latin typeface="+mn-lt"/>
                  </a:rPr>
                  <a:t>a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629400" y="2971800"/>
                <a:ext cx="5334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>
                    <a:latin typeface="+mn-lt"/>
                  </a:rPr>
                  <a:t>x</a:t>
                </a:r>
                <a:endParaRPr lang="en-US" sz="3200" dirty="0">
                  <a:latin typeface="+mn-lt"/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6474642" y="404933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g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631315" y="4650115"/>
            <a:ext cx="1064885" cy="763915"/>
            <a:chOff x="6631315" y="4650115"/>
            <a:chExt cx="1064885" cy="763915"/>
          </a:xfrm>
        </p:grpSpPr>
        <p:sp>
          <p:nvSpPr>
            <p:cNvPr id="9" name="Oval 8"/>
            <p:cNvSpPr/>
            <p:nvPr/>
          </p:nvSpPr>
          <p:spPr bwMode="auto">
            <a:xfrm>
              <a:off x="6631315" y="46501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cxnSp>
          <p:nvCxnSpPr>
            <p:cNvPr id="27" name="Straight Arrow Connector 26"/>
            <p:cNvCxnSpPr>
              <a:stCxn id="9" idx="5"/>
              <a:endCxn id="18" idx="1"/>
            </p:cNvCxnSpPr>
            <p:nvPr/>
          </p:nvCxnSpPr>
          <p:spPr bwMode="auto">
            <a:xfrm rot="16200000" flipH="1">
              <a:off x="7010400" y="51816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7162800" y="48006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h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164715" y="5334000"/>
            <a:ext cx="1064885" cy="689630"/>
            <a:chOff x="7164715" y="5334000"/>
            <a:chExt cx="1064885" cy="689630"/>
          </a:xfrm>
        </p:grpSpPr>
        <p:sp>
          <p:nvSpPr>
            <p:cNvPr id="18" name="Oval 17"/>
            <p:cNvSpPr/>
            <p:nvPr/>
          </p:nvSpPr>
          <p:spPr bwMode="auto">
            <a:xfrm>
              <a:off x="7164715" y="53359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/>
                <a:t>*</a:t>
              </a:r>
              <a:endParaRPr kumimoji="0" 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30" name="Straight Arrow Connector 29"/>
            <p:cNvCxnSpPr>
              <a:stCxn id="18" idx="5"/>
              <a:endCxn id="19" idx="1"/>
            </p:cNvCxnSpPr>
            <p:nvPr/>
          </p:nvCxnSpPr>
          <p:spPr bwMode="auto">
            <a:xfrm rot="16200000" flipH="1">
              <a:off x="7581900" y="5829300"/>
              <a:ext cx="2324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7696200" y="5334000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i</a:t>
              </a:r>
              <a:endParaRPr lang="en-US" sz="3200" dirty="0">
                <a:latin typeface="+mn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698115" y="5945515"/>
            <a:ext cx="1141085" cy="912485"/>
            <a:chOff x="7698115" y="5945515"/>
            <a:chExt cx="1141085" cy="912485"/>
          </a:xfrm>
        </p:grpSpPr>
        <p:sp>
          <p:nvSpPr>
            <p:cNvPr id="19" name="Oval 18"/>
            <p:cNvSpPr/>
            <p:nvPr/>
          </p:nvSpPr>
          <p:spPr bwMode="auto">
            <a:xfrm>
              <a:off x="7698115" y="5945515"/>
              <a:ext cx="533400" cy="533400"/>
            </a:xfrm>
            <a:prstGeom prst="ellips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305800" y="6273224"/>
              <a:ext cx="533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>
                  <a:latin typeface="+mn-lt"/>
                </a:rPr>
                <a:t>j</a:t>
              </a:r>
              <a:endParaRPr lang="en-US" sz="3200" dirty="0">
                <a:latin typeface="+mn-lt"/>
              </a:endParaRPr>
            </a:p>
          </p:txBody>
        </p:sp>
        <p:cxnSp>
          <p:nvCxnSpPr>
            <p:cNvPr id="43" name="Straight Arrow Connector 42"/>
            <p:cNvCxnSpPr>
              <a:stCxn id="19" idx="5"/>
            </p:cNvCxnSpPr>
            <p:nvPr/>
          </p:nvCxnSpPr>
          <p:spPr bwMode="auto">
            <a:xfrm rot="16200000" flipH="1">
              <a:off x="8077200" y="6477000"/>
              <a:ext cx="308630" cy="15623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E2381-D4C9-1B4E-8F38-4AB571DCC02D}" type="slidenum">
              <a:rPr lang="en-US"/>
              <a:pPr/>
              <a:t>18</a:t>
            </a:fld>
            <a:endParaRPr lang="en-US"/>
          </a:p>
        </p:txBody>
      </p:sp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Variables (locations) define flow between computations</a:t>
            </a:r>
          </a:p>
          <a:p>
            <a:r>
              <a:rPr lang="en-US"/>
              <a:t>Locations (variables) are reusable</a:t>
            </a:r>
          </a:p>
          <a:p>
            <a:pPr lvl="1">
              <a:buFontTx/>
              <a:buNone/>
            </a:pPr>
            <a:r>
              <a:rPr lang="en-US"/>
              <a:t>t=a*x; </a:t>
            </a:r>
          </a:p>
          <a:p>
            <a:pPr lvl="1">
              <a:buFontTx/>
              <a:buNone/>
            </a:pPr>
            <a:r>
              <a:rPr lang="en-US"/>
              <a:t>r=t*x; </a:t>
            </a:r>
          </a:p>
          <a:p>
            <a:pPr lvl="1">
              <a:buFontTx/>
              <a:buNone/>
            </a:pPr>
            <a:r>
              <a:rPr lang="en-US"/>
              <a:t>t=b*x; 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</a:p>
          <a:p>
            <a:pPr lvl="1">
              <a:buFontTx/>
              <a:buNone/>
            </a:pPr>
            <a:r>
              <a:rPr lang="en-US"/>
              <a:t>r=r+c;           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3F0A5-D737-234A-ADDA-40C8876838B5}" type="slidenum">
              <a:rPr lang="en-US"/>
              <a:pPr/>
              <a:t>19</a:t>
            </a:fld>
            <a:endParaRPr lang="en-US"/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 Reuse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Variables (locations) define flow between computations</a:t>
            </a:r>
          </a:p>
          <a:p>
            <a:pPr>
              <a:lnSpc>
                <a:spcPct val="80000"/>
              </a:lnSpc>
            </a:pPr>
            <a:r>
              <a:rPr lang="en-US" sz="2800"/>
              <a:t>Locations (variables) are reusable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t=a*x;   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=a*x;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r=t*x;    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chemeClr val="accent2"/>
                </a:solidFill>
              </a:rPr>
              <a:t>t</a:t>
            </a:r>
            <a:r>
              <a:rPr lang="en-US" sz="2400"/>
              <a:t>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t=b*x;                    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=b*x;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r=r+t;            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=</a:t>
            </a:r>
            <a:r>
              <a:rPr lang="en-US" sz="2400">
                <a:solidFill>
                  <a:srgbClr val="009900"/>
                </a:solidFill>
              </a:rPr>
              <a:t>r</a:t>
            </a:r>
            <a:r>
              <a:rPr lang="en-US" sz="2400"/>
              <a:t>+</a:t>
            </a:r>
            <a:r>
              <a:rPr lang="en-US" sz="2400">
                <a:solidFill>
                  <a:srgbClr val="FF0000"/>
                </a:solidFill>
              </a:rPr>
              <a:t>t</a:t>
            </a:r>
            <a:r>
              <a:rPr lang="en-US" sz="2400"/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400"/>
              <a:t>r=r+c;           r=</a:t>
            </a:r>
            <a:r>
              <a:rPr lang="en-US" sz="2400">
                <a:solidFill>
                  <a:srgbClr val="CC0099"/>
                </a:solidFill>
              </a:rPr>
              <a:t>r</a:t>
            </a:r>
            <a:r>
              <a:rPr lang="en-US" sz="2400"/>
              <a:t>+c;</a:t>
            </a:r>
          </a:p>
          <a:p>
            <a:pPr>
              <a:lnSpc>
                <a:spcPct val="80000"/>
              </a:lnSpc>
            </a:pPr>
            <a:r>
              <a:rPr lang="en-US" sz="2800"/>
              <a:t>Sequential assignment semantics tell us which definition goes with which use.</a:t>
            </a:r>
          </a:p>
          <a:p>
            <a:pPr lvl="1">
              <a:lnSpc>
                <a:spcPct val="80000"/>
              </a:lnSpc>
            </a:pPr>
            <a:r>
              <a:rPr lang="en-US" sz="2400" b="1"/>
              <a:t>Use</a:t>
            </a:r>
            <a:r>
              <a:rPr lang="en-US" sz="2400"/>
              <a:t> gets most recent preceding </a:t>
            </a:r>
            <a:r>
              <a:rPr lang="en-US" sz="2400" b="1"/>
              <a:t>definition</a:t>
            </a:r>
            <a:r>
              <a:rPr lang="en-US" sz="2400"/>
              <a:t>.</a:t>
            </a:r>
          </a:p>
          <a:p>
            <a:pPr lvl="1">
              <a:lnSpc>
                <a:spcPct val="80000"/>
              </a:lnSpc>
            </a:pPr>
            <a:endParaRPr lang="en-US" sz="2400"/>
          </a:p>
          <a:p>
            <a:pPr lvl="1"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72400" cy="47244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Motivation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Spatial Computations from C specification</a:t>
            </a:r>
          </a:p>
          <a:p>
            <a:pPr lvl="1"/>
            <a:r>
              <a:rPr lang="en-US" dirty="0">
                <a:solidFill>
                  <a:schemeClr val="accent3">
                    <a:lumMod val="75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Variables and expression (pre-lecture)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Simple Conditionals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Functions (part 2)</a:t>
            </a:r>
          </a:p>
          <a:p>
            <a:pPr lvl="1"/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Globals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Loops and Arrays (Part 3)</a:t>
            </a:r>
          </a:p>
          <a:p>
            <a:pPr lvl="1"/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5E2D8-8DEB-2E46-A5F0-0389EBD3FCF5}" type="slidenum">
              <a:rPr lang="en-US"/>
              <a:pPr/>
              <a:t>20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87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Can turn sequential assignments into dataflow graph through def</a:t>
            </a:r>
            <a:r>
              <a:rPr lang="en-US">
                <a:sym typeface="Wingdings" charset="2"/>
              </a:rPr>
              <a:t>use connections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</p:txBody>
      </p:sp>
      <p:grpSp>
        <p:nvGrpSpPr>
          <p:cNvPr id="187416" name="Group 2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187396" name="Oval 4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7" name="Oval 5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8" name="Oval 6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187399" name="Oval 7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0" name="Oval 8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187401" name="Line 9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2" name="Line 10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3" name="Line 11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4" name="Line 12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05" name="Text Box 13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87406" name="Text Box 14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187407" name="Text Box 15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87408" name="Text Box 16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187409" name="Line 17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0" name="Line 18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1" name="Line 19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2" name="Line 20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3" name="Line 21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4" name="Line 22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415" name="Line 23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E7B65-9833-0A4A-801F-EA2E1F9A7CD9}" type="slidenum">
              <a:rPr lang="en-US"/>
              <a:pPr/>
              <a:t>21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Height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5181600" cy="4343400"/>
          </a:xfrm>
        </p:spPr>
        <p:txBody>
          <a:bodyPr/>
          <a:lstStyle/>
          <a:p>
            <a:r>
              <a:rPr lang="en-US"/>
              <a:t>t=a*x;   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=a*x;</a:t>
            </a:r>
          </a:p>
          <a:p>
            <a:pPr lvl="1">
              <a:buFontTx/>
              <a:buNone/>
            </a:pPr>
            <a:r>
              <a:rPr lang="en-US"/>
              <a:t>r=t*x;    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chemeClr val="accent2"/>
                </a:solidFill>
              </a:rPr>
              <a:t>t</a:t>
            </a:r>
            <a:r>
              <a:rPr lang="en-US"/>
              <a:t>*x;</a:t>
            </a:r>
          </a:p>
          <a:p>
            <a:pPr lvl="1">
              <a:buFontTx/>
              <a:buNone/>
            </a:pPr>
            <a:r>
              <a:rPr lang="en-US"/>
              <a:t>t=b*x;                    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=b*x;</a:t>
            </a:r>
          </a:p>
          <a:p>
            <a:pPr lvl="1">
              <a:buFontTx/>
              <a:buNone/>
            </a:pPr>
            <a:r>
              <a:rPr lang="en-US"/>
              <a:t>r=r+t;            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=</a:t>
            </a:r>
            <a:r>
              <a:rPr lang="en-US">
                <a:solidFill>
                  <a:srgbClr val="009900"/>
                </a:solidFill>
              </a:rPr>
              <a:t>r</a:t>
            </a:r>
            <a:r>
              <a:rPr lang="en-US"/>
              <a:t>+</a:t>
            </a:r>
            <a:r>
              <a:rPr lang="en-US">
                <a:solidFill>
                  <a:srgbClr val="FF0000"/>
                </a:solidFill>
              </a:rPr>
              <a:t>t</a:t>
            </a:r>
            <a:r>
              <a:rPr lang="en-US"/>
              <a:t>;</a:t>
            </a:r>
          </a:p>
          <a:p>
            <a:pPr lvl="1">
              <a:buFontTx/>
              <a:buNone/>
            </a:pPr>
            <a:r>
              <a:rPr lang="en-US"/>
              <a:t>r=r+c;           r=</a:t>
            </a:r>
            <a:r>
              <a:rPr lang="en-US">
                <a:solidFill>
                  <a:srgbClr val="CC0099"/>
                </a:solidFill>
              </a:rPr>
              <a:t>r</a:t>
            </a:r>
            <a:r>
              <a:rPr lang="en-US"/>
              <a:t>+c;</a:t>
            </a:r>
          </a:p>
          <a:p>
            <a:r>
              <a:rPr lang="en-US"/>
              <a:t>Height (delay) of DF graph may be less than # sequential instructions.</a:t>
            </a:r>
          </a:p>
        </p:txBody>
      </p:sp>
      <p:grpSp>
        <p:nvGrpSpPr>
          <p:cNvPr id="249860" name="Group 4"/>
          <p:cNvGrpSpPr>
            <a:grpSpLocks/>
          </p:cNvGrpSpPr>
          <p:nvPr/>
        </p:nvGrpSpPr>
        <p:grpSpPr bwMode="auto">
          <a:xfrm>
            <a:off x="5715000" y="2590800"/>
            <a:ext cx="2833688" cy="3886200"/>
            <a:chOff x="3600" y="1632"/>
            <a:chExt cx="1785" cy="2448"/>
          </a:xfrm>
        </p:grpSpPr>
        <p:sp>
          <p:nvSpPr>
            <p:cNvPr id="249861" name="Oval 5"/>
            <p:cNvSpPr>
              <a:spLocks noChangeArrowheads="1"/>
            </p:cNvSpPr>
            <p:nvPr/>
          </p:nvSpPr>
          <p:spPr bwMode="auto">
            <a:xfrm>
              <a:off x="3696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2" name="Oval 6"/>
            <p:cNvSpPr>
              <a:spLocks noChangeArrowheads="1"/>
            </p:cNvSpPr>
            <p:nvPr/>
          </p:nvSpPr>
          <p:spPr bwMode="auto">
            <a:xfrm>
              <a:off x="4368" y="206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3" name="Oval 7"/>
            <p:cNvSpPr>
              <a:spLocks noChangeArrowheads="1"/>
            </p:cNvSpPr>
            <p:nvPr/>
          </p:nvSpPr>
          <p:spPr bwMode="auto">
            <a:xfrm>
              <a:off x="3696" y="259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*</a:t>
              </a:r>
            </a:p>
          </p:txBody>
        </p:sp>
        <p:sp>
          <p:nvSpPr>
            <p:cNvPr id="249864" name="Oval 8"/>
            <p:cNvSpPr>
              <a:spLocks noChangeArrowheads="1"/>
            </p:cNvSpPr>
            <p:nvPr/>
          </p:nvSpPr>
          <p:spPr bwMode="auto">
            <a:xfrm>
              <a:off x="4176" y="3024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5" name="Oval 9"/>
            <p:cNvSpPr>
              <a:spLocks noChangeArrowheads="1"/>
            </p:cNvSpPr>
            <p:nvPr/>
          </p:nvSpPr>
          <p:spPr bwMode="auto">
            <a:xfrm>
              <a:off x="4176" y="3552"/>
              <a:ext cx="576" cy="33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CC0099"/>
                  </a:solidFill>
                </a:rPr>
                <a:t>+</a:t>
              </a:r>
            </a:p>
          </p:txBody>
        </p:sp>
        <p:sp>
          <p:nvSpPr>
            <p:cNvPr id="249866" name="Line 10"/>
            <p:cNvSpPr>
              <a:spLocks noChangeShapeType="1"/>
            </p:cNvSpPr>
            <p:nvPr/>
          </p:nvSpPr>
          <p:spPr bwMode="auto">
            <a:xfrm>
              <a:off x="3984" y="240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7" name="Line 11"/>
            <p:cNvSpPr>
              <a:spLocks noChangeShapeType="1"/>
            </p:cNvSpPr>
            <p:nvPr/>
          </p:nvSpPr>
          <p:spPr bwMode="auto">
            <a:xfrm>
              <a:off x="4464" y="33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8" name="Line 12"/>
            <p:cNvSpPr>
              <a:spLocks noChangeShapeType="1"/>
            </p:cNvSpPr>
            <p:nvPr/>
          </p:nvSpPr>
          <p:spPr bwMode="auto">
            <a:xfrm>
              <a:off x="3984" y="2928"/>
              <a:ext cx="28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69" name="Line 13"/>
            <p:cNvSpPr>
              <a:spLocks noChangeShapeType="1"/>
            </p:cNvSpPr>
            <p:nvPr/>
          </p:nvSpPr>
          <p:spPr bwMode="auto">
            <a:xfrm flipH="1">
              <a:off x="4560" y="2400"/>
              <a:ext cx="96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0" name="Text Box 14"/>
            <p:cNvSpPr txBox="1">
              <a:spLocks noChangeArrowheads="1"/>
            </p:cNvSpPr>
            <p:nvPr/>
          </p:nvSpPr>
          <p:spPr bwMode="auto">
            <a:xfrm>
              <a:off x="3600" y="168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249871" name="Text Box 15"/>
            <p:cNvSpPr txBox="1">
              <a:spLocks noChangeArrowheads="1"/>
            </p:cNvSpPr>
            <p:nvPr/>
          </p:nvSpPr>
          <p:spPr bwMode="auto">
            <a:xfrm>
              <a:off x="4224" y="163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x</a:t>
              </a:r>
            </a:p>
          </p:txBody>
        </p:sp>
        <p:sp>
          <p:nvSpPr>
            <p:cNvPr id="249872" name="Text Box 16"/>
            <p:cNvSpPr txBox="1">
              <a:spLocks noChangeArrowheads="1"/>
            </p:cNvSpPr>
            <p:nvPr/>
          </p:nvSpPr>
          <p:spPr bwMode="auto">
            <a:xfrm>
              <a:off x="4704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249873" name="Text Box 17"/>
            <p:cNvSpPr txBox="1">
              <a:spLocks noChangeArrowheads="1"/>
            </p:cNvSpPr>
            <p:nvPr/>
          </p:nvSpPr>
          <p:spPr bwMode="auto">
            <a:xfrm>
              <a:off x="5184" y="1776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  <p:sp>
          <p:nvSpPr>
            <p:cNvPr id="249874" name="Line 18"/>
            <p:cNvSpPr>
              <a:spLocks noChangeShapeType="1"/>
            </p:cNvSpPr>
            <p:nvPr/>
          </p:nvSpPr>
          <p:spPr bwMode="auto">
            <a:xfrm>
              <a:off x="4464" y="38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5" name="Line 19"/>
            <p:cNvSpPr>
              <a:spLocks noChangeShapeType="1"/>
            </p:cNvSpPr>
            <p:nvPr/>
          </p:nvSpPr>
          <p:spPr bwMode="auto">
            <a:xfrm flipH="1">
              <a:off x="4656" y="2064"/>
              <a:ext cx="624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6" name="Line 20"/>
            <p:cNvSpPr>
              <a:spLocks noChangeShapeType="1"/>
            </p:cNvSpPr>
            <p:nvPr/>
          </p:nvSpPr>
          <p:spPr bwMode="auto">
            <a:xfrm>
              <a:off x="4848" y="19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7" name="Line 21"/>
            <p:cNvSpPr>
              <a:spLocks noChangeShapeType="1"/>
            </p:cNvSpPr>
            <p:nvPr/>
          </p:nvSpPr>
          <p:spPr bwMode="auto">
            <a:xfrm flipH="1">
              <a:off x="4176" y="192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8" name="Line 22"/>
            <p:cNvSpPr>
              <a:spLocks noChangeShapeType="1"/>
            </p:cNvSpPr>
            <p:nvPr/>
          </p:nvSpPr>
          <p:spPr bwMode="auto">
            <a:xfrm>
              <a:off x="4320" y="1920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79" name="Line 23"/>
            <p:cNvSpPr>
              <a:spLocks noChangeShapeType="1"/>
            </p:cNvSpPr>
            <p:nvPr/>
          </p:nvSpPr>
          <p:spPr bwMode="auto">
            <a:xfrm flipH="1">
              <a:off x="4224" y="1872"/>
              <a:ext cx="9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880" name="Line 24"/>
            <p:cNvSpPr>
              <a:spLocks noChangeShapeType="1"/>
            </p:cNvSpPr>
            <p:nvPr/>
          </p:nvSpPr>
          <p:spPr bwMode="auto">
            <a:xfrm>
              <a:off x="3696" y="1968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8219-0A20-2B4F-9B59-DBCE93C4D457}" type="slidenum">
              <a:rPr lang="en-US"/>
              <a:pPr/>
              <a:t>22</a:t>
            </a:fld>
            <a:endParaRPr lang="en-US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Lecture Checkpoint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Happy with ?</a:t>
            </a:r>
          </a:p>
          <a:p>
            <a:pPr lvl="1"/>
            <a:r>
              <a:rPr lang="en-US" dirty="0"/>
              <a:t>Straight-line code</a:t>
            </a:r>
          </a:p>
          <a:p>
            <a:pPr lvl="1"/>
            <a:r>
              <a:rPr lang="en-US" dirty="0"/>
              <a:t>Variables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</a:t>
            </a:r>
            <a:r>
              <a:rPr lang="en-US" dirty="0" err="1">
                <a:solidFill>
                  <a:srgbClr val="FF6600"/>
                </a:solidFill>
              </a:rPr>
              <a:t>f</a:t>
            </a:r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278916"/>
            <a:ext cx="4445000" cy="557908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Straight Line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is fine for expressing straight-line code and variables</a:t>
            </a:r>
          </a:p>
          <a:p>
            <a:pPr lvl="1"/>
            <a:r>
              <a:rPr lang="en-US" dirty="0"/>
              <a:t>Has limited data types</a:t>
            </a:r>
          </a:p>
          <a:p>
            <a:pPr lvl="2"/>
            <a:r>
              <a:rPr lang="en-US" dirty="0"/>
              <a:t>Address with tricks like masking</a:t>
            </a:r>
          </a:p>
          <a:p>
            <a:pPr lvl="2"/>
            <a:r>
              <a:rPr lang="en-US" dirty="0"/>
              <a:t>Address with user-defined types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D277-80D3-9940-B87D-F2152A3B5C59}" type="slidenum">
              <a:rPr lang="en-US"/>
              <a:pPr/>
              <a:t>24</a:t>
            </a:fld>
            <a:endParaRPr lang="en-US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Optimizations can probably expect compiler to do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772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Constant propagation:  a=10; b=c[a];</a:t>
            </a:r>
          </a:p>
          <a:p>
            <a:pPr>
              <a:lnSpc>
                <a:spcPct val="90000"/>
              </a:lnSpc>
            </a:pPr>
            <a:r>
              <a:rPr lang="en-US" sz="2800"/>
              <a:t>Copy propagation:  </a:t>
            </a:r>
            <a:r>
              <a:rPr lang="en-US" sz="2400"/>
              <a:t>a=b; c=a+d; </a:t>
            </a:r>
            <a:r>
              <a:rPr lang="en-US" sz="2400">
                <a:sym typeface="Wingdings" charset="2"/>
              </a:rPr>
              <a:t> c=b+d;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Constant folding:  c[10*10+4]; </a:t>
            </a:r>
            <a:r>
              <a:rPr lang="en-US" sz="2800">
                <a:sym typeface="Wingdings" charset="2"/>
              </a:rPr>
              <a:t> c[104];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Identity Simplification: c=1*a+0; </a:t>
            </a:r>
            <a:r>
              <a:rPr lang="en-US" sz="2800">
                <a:sym typeface="Wingdings" charset="2"/>
              </a:rPr>
              <a:t> c=a;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Strength Reduction: c=b*2; </a:t>
            </a:r>
            <a:r>
              <a:rPr lang="en-US" sz="2800">
                <a:sym typeface="Wingdings" charset="2"/>
              </a:rPr>
              <a:t> c=b&lt;&lt;1;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Dead code elimination</a:t>
            </a:r>
          </a:p>
          <a:p>
            <a:pPr>
              <a:lnSpc>
                <a:spcPct val="90000"/>
              </a:lnSpc>
            </a:pPr>
            <a:r>
              <a:rPr lang="en-US" sz="2800"/>
              <a:t>Common Subexpression Elimination: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C[x*100+y]=A[x*100+y]+B[x*100+y]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t=x*100+y;  C[t]=A[t]+B[t];</a:t>
            </a:r>
          </a:p>
          <a:p>
            <a:pPr>
              <a:lnSpc>
                <a:spcPct val="90000"/>
              </a:lnSpc>
            </a:pPr>
            <a:r>
              <a:rPr lang="en-US" sz="2800"/>
              <a:t>Operator sizing:  </a:t>
            </a:r>
            <a:r>
              <a:rPr lang="en-US" sz="2400"/>
              <a:t>for (i=0; i&lt;100; i++) b[i]=(a&amp;0xff+i);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can we do for simple conditionals?</a:t>
            </a:r>
          </a:p>
          <a:p>
            <a:pPr>
              <a:buNone/>
            </a:pPr>
            <a:r>
              <a:rPr lang="en-US" dirty="0"/>
              <a:t>if (a&lt;</a:t>
            </a:r>
            <a:r>
              <a:rPr lang="en-US" dirty="0" err="1"/>
              <a:t>b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res=</a:t>
            </a:r>
            <a:r>
              <a:rPr lang="en-US" dirty="0" err="1"/>
              <a:t>b</a:t>
            </a:r>
            <a:r>
              <a:rPr lang="en-US" dirty="0"/>
              <a:t>-a</a:t>
            </a:r>
          </a:p>
          <a:p>
            <a:pPr>
              <a:buNone/>
            </a:pPr>
            <a:r>
              <a:rPr lang="en-US" dirty="0"/>
              <a:t>Else</a:t>
            </a:r>
          </a:p>
          <a:p>
            <a:pPr lvl="1">
              <a:buNone/>
            </a:pPr>
            <a:r>
              <a:rPr lang="en-US" dirty="0"/>
              <a:t>res=a-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3371-60B8-954D-A1DF-6481E3702002}" type="slidenum">
              <a:rPr lang="en-US"/>
              <a:pPr/>
              <a:t>26</a:t>
            </a:fld>
            <a:endParaRPr lang="en-US"/>
          </a:p>
        </p:txBody>
      </p:sp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Control Flow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(</a:t>
            </a:r>
            <a:r>
              <a:rPr lang="en-US" dirty="0" err="1"/>
              <a:t>cond</a:t>
            </a:r>
            <a:r>
              <a:rPr lang="en-US" dirty="0"/>
              <a:t>) { … } else { …}</a:t>
            </a:r>
          </a:p>
          <a:p>
            <a:endParaRPr lang="en-US" dirty="0"/>
          </a:p>
          <a:p>
            <a:r>
              <a:rPr lang="en-US" dirty="0"/>
              <a:t>Assignments become conditional</a:t>
            </a:r>
          </a:p>
          <a:p>
            <a:r>
              <a:rPr lang="en-US" dirty="0"/>
              <a:t>In simplest cases (no memory ops), </a:t>
            </a:r>
            <a:br>
              <a:rPr lang="en-US" dirty="0"/>
            </a:br>
            <a:r>
              <a:rPr lang="en-US" dirty="0"/>
              <a:t>can treat as dataflow node</a:t>
            </a:r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733800" y="5029200"/>
            <a:ext cx="914400" cy="457200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cond</a:t>
            </a:r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5334000" y="56388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/>
              <a:t>choose</a:t>
            </a:r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4953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then</a:t>
            </a:r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096000" y="5029200"/>
            <a:ext cx="914400" cy="457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else</a:t>
            </a:r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>
            <a:off x="4191000" y="54864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54102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 flipH="1">
            <a:off x="6096000" y="5486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AB08-7076-8545-A947-D512111035CC}" type="slidenum">
              <a:rPr lang="en-US"/>
              <a:pPr/>
              <a:t>27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if (a&gt;b)</a:t>
            </a:r>
          </a:p>
          <a:p>
            <a:pPr>
              <a:buFontTx/>
              <a:buNone/>
            </a:pPr>
            <a:r>
              <a:rPr lang="en-US"/>
              <a:t>  c=b*c;</a:t>
            </a:r>
          </a:p>
          <a:p>
            <a:pPr>
              <a:buFontTx/>
              <a:buNone/>
            </a:pPr>
            <a:r>
              <a:rPr lang="en-US"/>
              <a:t>else</a:t>
            </a:r>
          </a:p>
          <a:p>
            <a:pPr>
              <a:buFontTx/>
              <a:buNone/>
            </a:pPr>
            <a:r>
              <a:rPr lang="en-US"/>
              <a:t>  c=a*c;</a:t>
            </a:r>
          </a:p>
          <a:p>
            <a:pPr>
              <a:buFontTx/>
              <a:buNone/>
            </a:pPr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133600"/>
            <a:ext cx="3048000" cy="1981200"/>
            <a:chOff x="2880" y="1344"/>
            <a:chExt cx="1920" cy="1248"/>
          </a:xfrm>
        </p:grpSpPr>
        <p:sp>
          <p:nvSpPr>
            <p:cNvPr id="191492" name="Oval 4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sp>
          <p:nvSpPr>
            <p:cNvPr id="191493" name="Oval 5"/>
            <p:cNvSpPr>
              <a:spLocks noChangeArrowheads="1"/>
            </p:cNvSpPr>
            <p:nvPr/>
          </p:nvSpPr>
          <p:spPr bwMode="auto">
            <a:xfrm>
              <a:off x="3552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b*c</a:t>
              </a:r>
            </a:p>
          </p:txBody>
        </p:sp>
        <p:sp>
          <p:nvSpPr>
            <p:cNvPr id="191494" name="Oval 6"/>
            <p:cNvSpPr>
              <a:spLocks noChangeArrowheads="1"/>
            </p:cNvSpPr>
            <p:nvPr/>
          </p:nvSpPr>
          <p:spPr bwMode="auto">
            <a:xfrm>
              <a:off x="4224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a*c</a:t>
              </a:r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1498" name="AutoShape 10"/>
            <p:cNvCxnSpPr>
              <a:cxnSpLocks noChangeShapeType="1"/>
              <a:stCxn id="191492" idx="4"/>
              <a:endCxn id="191495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1" name="AutoShape 13"/>
            <p:cNvCxnSpPr>
              <a:cxnSpLocks noChangeShapeType="1"/>
              <a:stCxn id="191493" idx="4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1502" name="AutoShape 14"/>
            <p:cNvCxnSpPr>
              <a:cxnSpLocks noChangeShapeType="1"/>
              <a:stCxn id="191494" idx="4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6477000" y="41148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0CF4-CE05-B84A-98D2-49D4A13CCC10}" type="slidenum">
              <a:rPr lang="en-US"/>
              <a:pPr/>
              <a:t>28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/>
              <a:t>v=a;</a:t>
            </a:r>
          </a:p>
          <a:p>
            <a:pPr>
              <a:buFontTx/>
              <a:buNone/>
            </a:pPr>
            <a:r>
              <a:rPr lang="en-US" sz="2800"/>
              <a:t>if (b&gt;a)</a:t>
            </a:r>
          </a:p>
          <a:p>
            <a:pPr>
              <a:buFontTx/>
              <a:buNone/>
            </a:pPr>
            <a:r>
              <a:rPr lang="en-US" sz="2800"/>
              <a:t>   v=b;</a:t>
            </a:r>
          </a:p>
          <a:p>
            <a:pPr>
              <a:buFontTx/>
              <a:buNone/>
            </a:pP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If not assigned, value flows from before assignment</a:t>
            </a:r>
          </a:p>
          <a:p>
            <a:endParaRPr lang="en-US" sz="2800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0" y="2098675"/>
            <a:ext cx="2741613" cy="2438400"/>
            <a:chOff x="2880" y="1322"/>
            <a:chExt cx="1727" cy="1536"/>
          </a:xfrm>
        </p:grpSpPr>
        <p:sp>
          <p:nvSpPr>
            <p:cNvPr id="193541" name="Oval 5"/>
            <p:cNvSpPr>
              <a:spLocks noChangeArrowheads="1"/>
            </p:cNvSpPr>
            <p:nvPr/>
          </p:nvSpPr>
          <p:spPr bwMode="auto">
            <a:xfrm>
              <a:off x="2880" y="1344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b&gt;a</a:t>
              </a:r>
            </a:p>
          </p:txBody>
        </p:sp>
        <p:sp>
          <p:nvSpPr>
            <p:cNvPr id="193544" name="AutoShape 8"/>
            <p:cNvSpPr>
              <a:spLocks noChangeArrowheads="1"/>
            </p:cNvSpPr>
            <p:nvPr/>
          </p:nvSpPr>
          <p:spPr bwMode="auto">
            <a:xfrm>
              <a:off x="37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93545" name="AutoShape 9"/>
            <p:cNvCxnSpPr>
              <a:cxnSpLocks noChangeShapeType="1"/>
              <a:stCxn id="193541" idx="4"/>
              <a:endCxn id="193544" idx="2"/>
            </p:cNvCxnSpPr>
            <p:nvPr/>
          </p:nvCxnSpPr>
          <p:spPr bwMode="auto">
            <a:xfrm rot="16200000" flipH="1">
              <a:off x="3264" y="1536"/>
              <a:ext cx="528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6" name="AutoShape 10"/>
            <p:cNvCxnSpPr>
              <a:cxnSpLocks noChangeShapeType="1"/>
            </p:cNvCxnSpPr>
            <p:nvPr/>
          </p:nvCxnSpPr>
          <p:spPr bwMode="auto">
            <a:xfrm rot="16200000" flipH="1">
              <a:off x="3720" y="1752"/>
              <a:ext cx="432" cy="19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cxnSp>
          <p:nvCxnSpPr>
            <p:cNvPr id="193547" name="AutoShape 11"/>
            <p:cNvCxnSpPr>
              <a:cxnSpLocks noChangeShapeType="1"/>
            </p:cNvCxnSpPr>
            <p:nvPr/>
          </p:nvCxnSpPr>
          <p:spPr bwMode="auto">
            <a:xfrm rot="5400000">
              <a:off x="4176" y="1728"/>
              <a:ext cx="432" cy="24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3548" name="Line 12"/>
            <p:cNvSpPr>
              <a:spLocks noChangeShapeType="1"/>
            </p:cNvSpPr>
            <p:nvPr/>
          </p:nvSpPr>
          <p:spPr bwMode="auto">
            <a:xfrm>
              <a:off x="4176" y="2256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49" name="Text Box 13"/>
            <p:cNvSpPr txBox="1">
              <a:spLocks noChangeArrowheads="1"/>
            </p:cNvSpPr>
            <p:nvPr/>
          </p:nvSpPr>
          <p:spPr bwMode="auto">
            <a:xfrm>
              <a:off x="3734" y="132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3550" name="Text Box 14"/>
            <p:cNvSpPr txBox="1">
              <a:spLocks noChangeArrowheads="1"/>
            </p:cNvSpPr>
            <p:nvPr/>
          </p:nvSpPr>
          <p:spPr bwMode="auto">
            <a:xfrm>
              <a:off x="4406" y="1322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3551" name="Text Box 15"/>
            <p:cNvSpPr txBox="1">
              <a:spLocks noChangeArrowheads="1"/>
            </p:cNvSpPr>
            <p:nvPr/>
          </p:nvSpPr>
          <p:spPr bwMode="auto">
            <a:xfrm>
              <a:off x="4070" y="257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v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D7C57-3347-4942-B543-FCF8F5799CFE}" type="slidenum">
              <a:rPr lang="en-US"/>
              <a:pPr/>
              <a:t>29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Conditionals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max=a;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min=a;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if (a&gt;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{min=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=1;}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{max=</a:t>
            </a:r>
            <a:r>
              <a:rPr lang="en-US" sz="2800" dirty="0" err="1">
                <a:latin typeface="Courier"/>
                <a:cs typeface="Courier"/>
              </a:rPr>
              <a:t>b</a:t>
            </a:r>
            <a:r>
              <a:rPr lang="en-US" sz="2800" dirty="0">
                <a:latin typeface="Courier"/>
                <a:cs typeface="Courier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 dirty="0">
                <a:latin typeface="Courier"/>
                <a:cs typeface="Courier"/>
              </a:rPr>
              <a:t>   </a:t>
            </a:r>
            <a:r>
              <a:rPr lang="en-US" sz="2800" dirty="0" err="1">
                <a:latin typeface="Courier"/>
                <a:cs typeface="Courier"/>
              </a:rPr>
              <a:t>c</a:t>
            </a:r>
            <a:r>
              <a:rPr lang="en-US" sz="2800" dirty="0">
                <a:latin typeface="Courier"/>
                <a:cs typeface="Courier"/>
              </a:rPr>
              <a:t>=0;}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May (</a:t>
            </a:r>
            <a:r>
              <a:rPr lang="en-US" sz="2800" dirty="0" err="1"/>
              <a:t>re)define</a:t>
            </a:r>
            <a:r>
              <a:rPr lang="en-US" sz="2800" dirty="0"/>
              <a:t> many values on each branch.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667000" y="1905000"/>
            <a:ext cx="5100638" cy="2590800"/>
            <a:chOff x="1680" y="1200"/>
            <a:chExt cx="3213" cy="1632"/>
          </a:xfrm>
        </p:grpSpPr>
        <p:sp>
          <p:nvSpPr>
            <p:cNvPr id="195600" name="Line 16"/>
            <p:cNvSpPr>
              <a:spLocks noChangeShapeType="1"/>
            </p:cNvSpPr>
            <p:nvPr/>
          </p:nvSpPr>
          <p:spPr bwMode="auto">
            <a:xfrm>
              <a:off x="3744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1" name="Line 17"/>
            <p:cNvSpPr>
              <a:spLocks noChangeShapeType="1"/>
            </p:cNvSpPr>
            <p:nvPr/>
          </p:nvSpPr>
          <p:spPr bwMode="auto">
            <a:xfrm>
              <a:off x="4512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89" name="Oval 5"/>
            <p:cNvSpPr>
              <a:spLocks noChangeArrowheads="1"/>
            </p:cNvSpPr>
            <p:nvPr/>
          </p:nvSpPr>
          <p:spPr bwMode="auto">
            <a:xfrm>
              <a:off x="1680" y="1318"/>
              <a:ext cx="576" cy="28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a&gt;b</a:t>
              </a:r>
            </a:p>
          </p:txBody>
        </p:sp>
        <p:cxnSp>
          <p:nvCxnSpPr>
            <p:cNvPr id="195591" name="AutoShape 7"/>
            <p:cNvCxnSpPr>
              <a:cxnSpLocks noChangeShapeType="1"/>
              <a:stCxn id="195589" idx="4"/>
              <a:endCxn id="195590" idx="2"/>
            </p:cNvCxnSpPr>
            <p:nvPr/>
          </p:nvCxnSpPr>
          <p:spPr bwMode="auto">
            <a:xfrm rot="16200000" flipH="1">
              <a:off x="2051" y="1523"/>
              <a:ext cx="554" cy="72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195594" name="Line 10"/>
            <p:cNvSpPr>
              <a:spLocks noChangeShapeType="1"/>
            </p:cNvSpPr>
            <p:nvPr/>
          </p:nvSpPr>
          <p:spPr bwMode="auto">
            <a:xfrm>
              <a:off x="2976" y="220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595" name="Text Box 11"/>
            <p:cNvSpPr txBox="1">
              <a:spLocks noChangeArrowheads="1"/>
            </p:cNvSpPr>
            <p:nvPr/>
          </p:nvSpPr>
          <p:spPr bwMode="auto">
            <a:xfrm>
              <a:off x="2534" y="12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b</a:t>
              </a:r>
            </a:p>
          </p:txBody>
        </p:sp>
        <p:sp>
          <p:nvSpPr>
            <p:cNvPr id="195596" name="Text Box 12"/>
            <p:cNvSpPr txBox="1">
              <a:spLocks noChangeArrowheads="1"/>
            </p:cNvSpPr>
            <p:nvPr/>
          </p:nvSpPr>
          <p:spPr bwMode="auto">
            <a:xfrm>
              <a:off x="3216" y="1200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</a:t>
              </a:r>
            </a:p>
          </p:txBody>
        </p:sp>
        <p:sp>
          <p:nvSpPr>
            <p:cNvPr id="195597" name="Text Box 13"/>
            <p:cNvSpPr txBox="1">
              <a:spLocks noChangeArrowheads="1"/>
            </p:cNvSpPr>
            <p:nvPr/>
          </p:nvSpPr>
          <p:spPr bwMode="auto">
            <a:xfrm>
              <a:off x="2784" y="254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min</a:t>
              </a:r>
            </a:p>
          </p:txBody>
        </p:sp>
        <p:sp>
          <p:nvSpPr>
            <p:cNvPr id="195598" name="AutoShape 14"/>
            <p:cNvSpPr>
              <a:spLocks noChangeArrowheads="1"/>
            </p:cNvSpPr>
            <p:nvPr/>
          </p:nvSpPr>
          <p:spPr bwMode="auto">
            <a:xfrm>
              <a:off x="3360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9" name="AutoShape 15"/>
            <p:cNvSpPr>
              <a:spLocks noChangeArrowheads="1"/>
            </p:cNvSpPr>
            <p:nvPr/>
          </p:nvSpPr>
          <p:spPr bwMode="auto">
            <a:xfrm>
              <a:off x="4128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590" name="AutoShape 6"/>
            <p:cNvSpPr>
              <a:spLocks noChangeArrowheads="1"/>
            </p:cNvSpPr>
            <p:nvPr/>
          </p:nvSpPr>
          <p:spPr bwMode="auto">
            <a:xfrm>
              <a:off x="2592" y="2064"/>
              <a:ext cx="765" cy="192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95603" name="Text Box 19"/>
            <p:cNvSpPr txBox="1">
              <a:spLocks noChangeArrowheads="1"/>
            </p:cNvSpPr>
            <p:nvPr/>
          </p:nvSpPr>
          <p:spPr bwMode="auto">
            <a:xfrm>
              <a:off x="4224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195604" name="Text Box 20"/>
            <p:cNvSpPr txBox="1">
              <a:spLocks noChangeArrowheads="1"/>
            </p:cNvSpPr>
            <p:nvPr/>
          </p:nvSpPr>
          <p:spPr bwMode="auto">
            <a:xfrm>
              <a:off x="4656" y="158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195605" name="Line 21"/>
            <p:cNvSpPr>
              <a:spLocks noChangeShapeType="1"/>
            </p:cNvSpPr>
            <p:nvPr/>
          </p:nvSpPr>
          <p:spPr bwMode="auto">
            <a:xfrm>
              <a:off x="2592" y="1584"/>
              <a:ext cx="144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6" name="Line 22"/>
            <p:cNvSpPr>
              <a:spLocks noChangeShapeType="1"/>
            </p:cNvSpPr>
            <p:nvPr/>
          </p:nvSpPr>
          <p:spPr bwMode="auto">
            <a:xfrm>
              <a:off x="2592" y="1584"/>
              <a:ext cx="96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7" name="Line 23"/>
            <p:cNvSpPr>
              <a:spLocks noChangeShapeType="1"/>
            </p:cNvSpPr>
            <p:nvPr/>
          </p:nvSpPr>
          <p:spPr bwMode="auto">
            <a:xfrm flipH="1">
              <a:off x="3024" y="1488"/>
              <a:ext cx="28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8" name="Line 24"/>
            <p:cNvSpPr>
              <a:spLocks noChangeShapeType="1"/>
            </p:cNvSpPr>
            <p:nvPr/>
          </p:nvSpPr>
          <p:spPr bwMode="auto">
            <a:xfrm>
              <a:off x="3312" y="1488"/>
              <a:ext cx="528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09" name="Line 25"/>
            <p:cNvSpPr>
              <a:spLocks noChangeShapeType="1"/>
            </p:cNvSpPr>
            <p:nvPr/>
          </p:nvSpPr>
          <p:spPr bwMode="auto">
            <a:xfrm>
              <a:off x="4320" y="1872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0" name="Line 26"/>
            <p:cNvSpPr>
              <a:spLocks noChangeShapeType="1"/>
            </p:cNvSpPr>
            <p:nvPr/>
          </p:nvSpPr>
          <p:spPr bwMode="auto">
            <a:xfrm flipH="1">
              <a:off x="4656" y="1824"/>
              <a:ext cx="9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1" name="Line 27"/>
            <p:cNvSpPr>
              <a:spLocks noChangeShapeType="1"/>
            </p:cNvSpPr>
            <p:nvPr/>
          </p:nvSpPr>
          <p:spPr bwMode="auto">
            <a:xfrm>
              <a:off x="2160" y="2160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2" name="Line 28"/>
            <p:cNvSpPr>
              <a:spLocks noChangeShapeType="1"/>
            </p:cNvSpPr>
            <p:nvPr/>
          </p:nvSpPr>
          <p:spPr bwMode="auto">
            <a:xfrm>
              <a:off x="2160" y="216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613" name="Text Box 29"/>
            <p:cNvSpPr txBox="1">
              <a:spLocks noChangeArrowheads="1"/>
            </p:cNvSpPr>
            <p:nvPr/>
          </p:nvSpPr>
          <p:spPr bwMode="auto">
            <a:xfrm>
              <a:off x="3552" y="2544"/>
              <a:ext cx="4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max</a:t>
              </a:r>
            </a:p>
          </p:txBody>
        </p:sp>
        <p:sp>
          <p:nvSpPr>
            <p:cNvPr id="195614" name="Text Box 30"/>
            <p:cNvSpPr txBox="1">
              <a:spLocks noChangeArrowheads="1"/>
            </p:cNvSpPr>
            <p:nvPr/>
          </p:nvSpPr>
          <p:spPr bwMode="auto">
            <a:xfrm>
              <a:off x="4416" y="2544"/>
              <a:ext cx="2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c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/>
              <a:t>C (or any programming language) specifies a computation</a:t>
            </a:r>
          </a:p>
          <a:p>
            <a:r>
              <a:rPr lang="en-US" dirty="0"/>
              <a:t>C can describe spatial computation</a:t>
            </a:r>
          </a:p>
          <a:p>
            <a:pPr lvl="1"/>
            <a:r>
              <a:rPr lang="en-US" dirty="0"/>
              <a:t>A dataflow graph with physical operators for each operation</a:t>
            </a:r>
          </a:p>
          <a:p>
            <a:r>
              <a:rPr lang="en-US" dirty="0"/>
              <a:t>Underlying semantics is sequential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pPr lvl="1"/>
            <a:r>
              <a:rPr lang="en-US" dirty="0"/>
              <a:t>Write C for spatial differently than you write C for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2021 --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Graph for </a:t>
            </a:r>
            <a:r>
              <a:rPr lang="en-US" dirty="0" err="1">
                <a:solidFill>
                  <a:srgbClr val="FF6600"/>
                </a:solidFill>
              </a:rPr>
              <a:t>preclass</a:t>
            </a:r>
            <a:r>
              <a:rPr lang="en-US" dirty="0">
                <a:solidFill>
                  <a:srgbClr val="FF6600"/>
                </a:solidFill>
              </a:rPr>
              <a:t> g</a:t>
            </a:r>
            <a:br>
              <a:rPr lang="en-US" dirty="0">
                <a:solidFill>
                  <a:srgbClr val="FF6600"/>
                </a:solidFill>
              </a:rPr>
            </a:br>
            <a:r>
              <a:rPr lang="en-US" dirty="0">
                <a:solidFill>
                  <a:srgbClr val="FF6600"/>
                </a:solidFill>
              </a:rPr>
              <a:t>as mux-conversion?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1219200"/>
            <a:ext cx="3699915" cy="53848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76B8985-FD35-3342-9FDF-579090803E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2C181F1D-BFBF-0645-87E4-31DD79139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Functions and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FAB7C6-3354-6848-A197-913495382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BB3365-EF0B-1744-AE44-42D80BA8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85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computation is this describing?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rgbClr val="FF6600"/>
                </a:solidFill>
              </a:rPr>
              <a:t>What role does the function call play?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4271AB-2CED-504C-91C5-B267E56812B6}"/>
              </a:ext>
            </a:extLst>
          </p:cNvPr>
          <p:cNvSpPr/>
          <p:nvPr/>
        </p:nvSpPr>
        <p:spPr>
          <a:xfrm>
            <a:off x="2133600" y="30691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DA9E2-49C1-1240-B492-EA4C02783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0500"/>
            <a:ext cx="7772400" cy="1143000"/>
          </a:xfrm>
        </p:spPr>
        <p:txBody>
          <a:bodyPr/>
          <a:lstStyle/>
          <a:p>
            <a:r>
              <a:rPr lang="en-US" dirty="0"/>
              <a:t>Inline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E6510-66B8-934C-A342-67CB55031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dirty="0"/>
              <a:t>Inline a function </a:t>
            </a:r>
          </a:p>
          <a:p>
            <a:pPr lvl="1"/>
            <a:r>
              <a:rPr lang="en-US" dirty="0"/>
              <a:t>Copy the body of function </a:t>
            </a:r>
          </a:p>
          <a:p>
            <a:pPr lvl="1"/>
            <a:r>
              <a:rPr lang="en-US" dirty="0"/>
              <a:t>Into the point of call</a:t>
            </a:r>
          </a:p>
          <a:p>
            <a:pPr lvl="1"/>
            <a:r>
              <a:rPr lang="en-US" dirty="0"/>
              <a:t>Replacing the function arguments</a:t>
            </a:r>
          </a:p>
          <a:p>
            <a:pPr lvl="1"/>
            <a:r>
              <a:rPr lang="en-US" dirty="0"/>
              <a:t>With the arguments supplied in the call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3FAE2-C28D-C642-83D3-9037EF85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96EE0-B3DC-3042-B801-7166AB0D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3D8DB3-F032-5640-8818-41E7E88D5263}"/>
              </a:ext>
            </a:extLst>
          </p:cNvPr>
          <p:cNvSpPr/>
          <p:nvPr/>
        </p:nvSpPr>
        <p:spPr>
          <a:xfrm>
            <a:off x="21336" y="4364504"/>
            <a:ext cx="4876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b)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return(sqrt(a*</a:t>
            </a:r>
            <a:r>
              <a:rPr lang="en-US" dirty="0" err="1">
                <a:latin typeface="Courier" pitchFamily="2" charset="0"/>
              </a:rPr>
              <a:t>a+b</a:t>
            </a:r>
            <a:r>
              <a:rPr lang="en-US" dirty="0">
                <a:latin typeface="Courier" pitchFamily="2" charset="0"/>
              </a:rPr>
              <a:t>*b));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for(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]=f(A[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],B[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8" name="Content Placeholder 13">
            <a:extLst>
              <a:ext uri="{FF2B5EF4-FFF2-40B4-BE49-F238E27FC236}">
                <a16:creationId xmlns:a16="http://schemas.microsoft.com/office/drawing/2014/main" id="{24E43338-7CF9-B644-9720-46418A3BC345}"/>
              </a:ext>
            </a:extLst>
          </p:cNvPr>
          <p:cNvSpPr txBox="1">
            <a:spLocks/>
          </p:cNvSpPr>
          <p:nvPr/>
        </p:nvSpPr>
        <p:spPr>
          <a:xfrm>
            <a:off x="4876800" y="4876800"/>
            <a:ext cx="5562600" cy="1905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buNone/>
            </a:pPr>
            <a:r>
              <a:rPr lang="en-US" sz="2400" kern="0" dirty="0">
                <a:latin typeface="Courier" pitchFamily="2" charset="0"/>
              </a:rPr>
              <a:t>for(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=0;i&lt;</a:t>
            </a:r>
            <a:r>
              <a:rPr lang="en-US" sz="2400" kern="0" dirty="0" err="1">
                <a:latin typeface="Courier" pitchFamily="2" charset="0"/>
              </a:rPr>
              <a:t>MAX;i</a:t>
            </a:r>
            <a:r>
              <a:rPr lang="en-US" sz="2400" kern="0" dirty="0">
                <a:latin typeface="Courier" pitchFamily="2" charset="0"/>
              </a:rPr>
              <a:t>++)</a:t>
            </a:r>
          </a:p>
          <a:p>
            <a:pPr lvl="1">
              <a:buFontTx/>
              <a:buNone/>
            </a:pPr>
            <a:r>
              <a:rPr lang="en-US" sz="2400" kern="0" dirty="0">
                <a:latin typeface="Courier" pitchFamily="2" charset="0"/>
              </a:rPr>
              <a:t>D[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]=sqrt(A[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]*A[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</a:t>
            </a:r>
            <a:br>
              <a:rPr lang="en-US" sz="2400" kern="0" dirty="0">
                <a:latin typeface="Courier" pitchFamily="2" charset="0"/>
              </a:rPr>
            </a:br>
            <a:r>
              <a:rPr lang="en-US" sz="2400" kern="0" dirty="0">
                <a:latin typeface="Courier" pitchFamily="2" charset="0"/>
              </a:rPr>
              <a:t>      +B[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]*B[</a:t>
            </a:r>
            <a:r>
              <a:rPr lang="en-US" sz="2400" kern="0" dirty="0" err="1">
                <a:latin typeface="Courier" pitchFamily="2" charset="0"/>
              </a:rPr>
              <a:t>i</a:t>
            </a:r>
            <a:r>
              <a:rPr lang="en-US" sz="2400" kern="0" dirty="0">
                <a:latin typeface="Courier" pitchFamily="2" charset="0"/>
              </a:rPr>
              <a:t>]);</a:t>
            </a:r>
          </a:p>
          <a:p>
            <a:endParaRPr lang="en-US" kern="0" dirty="0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4AB39F2C-1100-B744-A279-6392E7659116}"/>
              </a:ext>
            </a:extLst>
          </p:cNvPr>
          <p:cNvSpPr/>
          <p:nvPr/>
        </p:nvSpPr>
        <p:spPr bwMode="auto">
          <a:xfrm>
            <a:off x="4082796" y="5344668"/>
            <a:ext cx="978408" cy="484632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24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04800" y="1939498"/>
            <a:ext cx="4495800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p(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return(a*a+2*a-1);</a:t>
            </a:r>
          </a:p>
          <a:p>
            <a:pPr lvl="1">
              <a:buNone/>
            </a:pPr>
            <a:endParaRPr lang="en-US" dirty="0">
              <a:latin typeface="Courier" pitchFamily="2" charset="0"/>
            </a:endParaRPr>
          </a:p>
          <a:p>
            <a:pPr>
              <a:buNone/>
            </a:pPr>
            <a:r>
              <a:rPr lang="en-US" dirty="0" err="1">
                <a:latin typeface="Courier" pitchFamily="2" charset="0"/>
              </a:rPr>
              <a:t>for(i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MAX;i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pPr lvl="1">
              <a:buNone/>
            </a:pPr>
            <a:r>
              <a:rPr lang="en-US" dirty="0">
                <a:latin typeface="Courier" pitchFamily="2" charset="0"/>
              </a:rPr>
              <a:t>D[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]=p(A[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])-p(B[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]);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419600" y="2845793"/>
            <a:ext cx="6400800" cy="1905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for(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MAX;i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pPr marL="0" indent="0">
              <a:buNone/>
            </a:pPr>
            <a:r>
              <a:rPr lang="en-US" sz="2000" dirty="0">
                <a:latin typeface="Courier" pitchFamily="2" charset="0"/>
              </a:rPr>
              <a:t>    D[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</a:t>
            </a:r>
          </a:p>
          <a:p>
            <a:pPr lvl="1">
              <a:buNone/>
            </a:pPr>
            <a:r>
              <a:rPr lang="en-US" sz="2000" dirty="0">
                <a:latin typeface="Courier" pitchFamily="2" charset="0"/>
              </a:rPr>
              <a:t>    - (B[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]+2*B[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]-1);</a:t>
            </a:r>
          </a:p>
          <a:p>
            <a:pPr lvl="1">
              <a:buNone/>
            </a:pPr>
            <a:endParaRPr lang="en-US" sz="2000" b="1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04800" y="5638800"/>
            <a:ext cx="8567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provide descriptive convenience and compactness.</a:t>
            </a:r>
          </a:p>
          <a:p>
            <a:r>
              <a:rPr lang="en-US" dirty="0">
                <a:latin typeface="+mn-lt"/>
              </a:rPr>
              <a:t>…but don’t need to force implementation.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191000" cy="4114800"/>
          </a:xfrm>
        </p:spPr>
        <p:txBody>
          <a:bodyPr/>
          <a:lstStyle/>
          <a:p>
            <a:r>
              <a:rPr lang="en-US" dirty="0"/>
              <a:t>Implement function as an operation</a:t>
            </a:r>
          </a:p>
          <a:p>
            <a:r>
              <a:rPr lang="en-US" dirty="0"/>
              <a:t>Send arguments as input tokens</a:t>
            </a:r>
          </a:p>
          <a:p>
            <a:r>
              <a:rPr lang="en-US" dirty="0"/>
              <a:t>Get result back as token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Functions provide potential division between substrates?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2100D2-0FBE-CB4F-B435-A01F4D210272}"/>
              </a:ext>
            </a:extLst>
          </p:cNvPr>
          <p:cNvSpPr txBox="1"/>
          <p:nvPr/>
        </p:nvSpPr>
        <p:spPr>
          <a:xfrm>
            <a:off x="4191000" y="6037671"/>
            <a:ext cx="4471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Assign different functions to </a:t>
            </a:r>
          </a:p>
          <a:p>
            <a:r>
              <a:rPr lang="en-US" dirty="0">
                <a:latin typeface="+mn-lt"/>
              </a:rPr>
              <a:t>  different substrate (proc, </a:t>
            </a:r>
            <a:r>
              <a:rPr lang="en-US" dirty="0" err="1">
                <a:latin typeface="+mn-lt"/>
              </a:rPr>
              <a:t>fpga</a:t>
            </a:r>
            <a:r>
              <a:rPr lang="en-US" dirty="0">
                <a:latin typeface="+mn-lt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Shared Function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43" y="1333607"/>
            <a:ext cx="4149596" cy="434006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4400" y="5943600"/>
            <a:ext cx="5180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Functions express shared operators.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23FB4F-22B3-7C46-AE21-507883947CDE}"/>
              </a:ext>
            </a:extLst>
          </p:cNvPr>
          <p:cNvSpPr txBox="1"/>
          <p:nvPr/>
        </p:nvSpPr>
        <p:spPr>
          <a:xfrm>
            <a:off x="4765362" y="1295400"/>
            <a:ext cx="387798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pitchFamily="2" charset="0"/>
              </a:rPr>
              <a:t>F1(A,B);</a:t>
            </a:r>
          </a:p>
          <a:p>
            <a:r>
              <a:rPr lang="en-US" sz="2000" dirty="0">
                <a:latin typeface="Courier" pitchFamily="2" charset="0"/>
              </a:rPr>
              <a:t> // Transpose(</a:t>
            </a:r>
            <a:r>
              <a:rPr lang="en-US" sz="2000" dirty="0" err="1">
                <a:latin typeface="Courier" pitchFamily="2" charset="0"/>
              </a:rPr>
              <a:t>A,Aprime</a:t>
            </a:r>
            <a:r>
              <a:rPr lang="en-US" sz="2000" dirty="0">
                <a:latin typeface="Courier" pitchFamily="2" charset="0"/>
              </a:rPr>
              <a:t>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(Aprime,c1,B);</a:t>
            </a:r>
          </a:p>
          <a:p>
            <a:r>
              <a:rPr lang="en-US" sz="2000" dirty="0">
                <a:latin typeface="Courier" pitchFamily="2" charset="0"/>
              </a:rPr>
              <a:t>F2(B,C);</a:t>
            </a:r>
          </a:p>
          <a:p>
            <a:r>
              <a:rPr lang="en-US" sz="2000" dirty="0">
                <a:latin typeface="Courier" pitchFamily="2" charset="0"/>
              </a:rPr>
              <a:t> // </a:t>
            </a:r>
            <a:r>
              <a:rPr lang="en-US" sz="2000" dirty="0" err="1">
                <a:latin typeface="Courier" pitchFamily="2" charset="0"/>
              </a:rPr>
              <a:t>matmul</a:t>
            </a:r>
            <a:r>
              <a:rPr lang="en-US" sz="2000" dirty="0">
                <a:latin typeface="Courier" pitchFamily="2" charset="0"/>
              </a:rPr>
              <a:t>(B,c2,Cpre);</a:t>
            </a:r>
          </a:p>
          <a:p>
            <a:r>
              <a:rPr lang="en-US" sz="2000" dirty="0">
                <a:latin typeface="Courier" pitchFamily="2" charset="0"/>
              </a:rPr>
              <a:t> // normalize(</a:t>
            </a:r>
            <a:r>
              <a:rPr lang="en-US" sz="2000" dirty="0" err="1">
                <a:latin typeface="Courier" pitchFamily="2" charset="0"/>
              </a:rPr>
              <a:t>Cpre,C</a:t>
            </a:r>
            <a:r>
              <a:rPr lang="en-US" sz="2000" dirty="0">
                <a:latin typeface="Courier" pitchFamily="2" charset="0"/>
              </a:rPr>
              <a:t>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FA2CF2-19B0-4442-B357-0BB5174B4DA3}"/>
              </a:ext>
            </a:extLst>
          </p:cNvPr>
          <p:cNvSpPr txBox="1"/>
          <p:nvPr/>
        </p:nvSpPr>
        <p:spPr>
          <a:xfrm>
            <a:off x="6085280" y="3407664"/>
            <a:ext cx="274626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if (A&lt;B)</a:t>
            </a:r>
          </a:p>
          <a:p>
            <a:r>
              <a:rPr lang="en-US" dirty="0"/>
              <a:t> 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(A,c1,B);</a:t>
            </a:r>
          </a:p>
          <a:p>
            <a:r>
              <a:rPr lang="en-US" dirty="0"/>
              <a:t>   }</a:t>
            </a:r>
          </a:p>
          <a:p>
            <a:r>
              <a:rPr lang="en-US" dirty="0"/>
              <a:t>else</a:t>
            </a:r>
          </a:p>
          <a:p>
            <a:r>
              <a:rPr lang="en-US" dirty="0"/>
              <a:t>  {</a:t>
            </a:r>
          </a:p>
          <a:p>
            <a:r>
              <a:rPr lang="en-US" dirty="0"/>
              <a:t>      </a:t>
            </a:r>
            <a:r>
              <a:rPr lang="en-US" dirty="0" err="1"/>
              <a:t>matmul</a:t>
            </a:r>
            <a:r>
              <a:rPr lang="en-US" dirty="0"/>
              <a:t>(D,c3,E);</a:t>
            </a:r>
          </a:p>
          <a:p>
            <a:r>
              <a:rPr lang="en-US" dirty="0"/>
              <a:t>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599" y="1905000"/>
            <a:ext cx="4190999" cy="4114800"/>
          </a:xfrm>
        </p:spPr>
        <p:txBody>
          <a:bodyPr/>
          <a:lstStyle/>
          <a:p>
            <a:pPr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fib(int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x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	if ((x==0) ||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 (x==1))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return(1);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else 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return(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     fib(x-1) +    </a:t>
            </a:r>
            <a:br>
              <a:rPr lang="en-US" dirty="0">
                <a:latin typeface="Courier" pitchFamily="2" charset="0"/>
              </a:rPr>
            </a:br>
            <a:r>
              <a:rPr lang="en-US" dirty="0">
                <a:latin typeface="Courier" pitchFamily="2" charset="0"/>
              </a:rPr>
              <a:t>   fib(x-2));</a:t>
            </a:r>
          </a:p>
          <a:p>
            <a:pPr>
              <a:buNone/>
            </a:pPr>
            <a:r>
              <a:rPr lang="en-US" dirty="0">
                <a:latin typeface="Courier" pitchFamily="2" charset="0"/>
              </a:rPr>
              <a:t>}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r>
              <a:rPr lang="en-US" dirty="0"/>
              <a:t>In general won’t work.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Problem?</a:t>
            </a:r>
          </a:p>
          <a:p>
            <a:r>
              <a:rPr lang="en-US" dirty="0"/>
              <a:t>Smart compiler might be able to turn some cases into iterative loop.</a:t>
            </a:r>
          </a:p>
          <a:p>
            <a:r>
              <a:rPr lang="en-US" dirty="0"/>
              <a:t>…but don’t count on it.</a:t>
            </a:r>
          </a:p>
          <a:p>
            <a:pPr lvl="1"/>
            <a:r>
              <a:rPr lang="en-US" dirty="0" err="1"/>
              <a:t>VivadoHLS</a:t>
            </a:r>
            <a:r>
              <a:rPr lang="en-US" dirty="0"/>
              <a:t> will not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 err="1">
                <a:latin typeface="Courier" pitchFamily="2" charset="0"/>
              </a:rPr>
              <a:t>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>
                <a:solidFill>
                  <a:schemeClr val="accent2"/>
                </a:solidFill>
                <a:latin typeface="Courier" pitchFamily="2" charset="0"/>
              </a:rPr>
              <a:t>a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Variables not declared in a function</a:t>
            </a:r>
            <a:br>
              <a:rPr lang="en-US" dirty="0"/>
            </a:br>
            <a:r>
              <a:rPr lang="en-US" dirty="0"/>
              <a:t>resolve to outer</a:t>
            </a:r>
            <a:br>
              <a:rPr lang="en-US" dirty="0"/>
            </a:br>
            <a:r>
              <a:rPr lang="en-US" dirty="0"/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5343486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>
                <a:solidFill>
                  <a:srgbClr val="FF6600"/>
                </a:solidFill>
              </a:rPr>
              <a:t>Impact on global variables?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715BC6-8E57-1044-BB45-DC18FB8F7EDC}"/>
              </a:ext>
            </a:extLst>
          </p:cNvPr>
          <p:cNvSpPr txBox="1"/>
          <p:nvPr/>
        </p:nvSpPr>
        <p:spPr>
          <a:xfrm>
            <a:off x="658368" y="3245346"/>
            <a:ext cx="3877985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a=0;</a:t>
            </a:r>
          </a:p>
          <a:p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f1(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for 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=0;i&lt;</a:t>
            </a:r>
            <a:r>
              <a:rPr lang="en-US" sz="2000" dirty="0" err="1">
                <a:latin typeface="Courier" pitchFamily="2" charset="0"/>
              </a:rPr>
              <a:t>a;i</a:t>
            </a:r>
            <a:r>
              <a:rPr lang="en-US" sz="2000" dirty="0">
                <a:latin typeface="Courier" pitchFamily="2" charset="0"/>
              </a:rPr>
              <a:t>++)</a:t>
            </a:r>
          </a:p>
          <a:p>
            <a:r>
              <a:rPr lang="en-US" sz="2000" dirty="0">
                <a:latin typeface="Courier" pitchFamily="2" charset="0"/>
              </a:rPr>
              <a:t>      sum+=A[</a:t>
            </a:r>
            <a:r>
              <a:rPr lang="en-US" sz="2000" dirty="0" err="1">
                <a:latin typeface="Courier" pitchFamily="2" charset="0"/>
              </a:rPr>
              <a:t>i</a:t>
            </a:r>
            <a:r>
              <a:rPr lang="en-US" sz="2000" dirty="0">
                <a:latin typeface="Courier" pitchFamily="2" charset="0"/>
              </a:rPr>
              <a:t>];</a:t>
            </a:r>
          </a:p>
          <a:p>
            <a:r>
              <a:rPr lang="en-US" sz="2000" dirty="0">
                <a:latin typeface="Courier" pitchFamily="2" charset="0"/>
              </a:rPr>
              <a:t>   return(sum); }</a:t>
            </a:r>
          </a:p>
          <a:p>
            <a:r>
              <a:rPr lang="en-US" sz="2000" dirty="0">
                <a:latin typeface="Courier" pitchFamily="2" charset="0"/>
              </a:rPr>
              <a:t>void f2(</a:t>
            </a:r>
            <a:r>
              <a:rPr lang="en-US" sz="2000" dirty="0" err="1"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*A) {</a:t>
            </a:r>
          </a:p>
          <a:p>
            <a:r>
              <a:rPr lang="en-US" sz="2000" dirty="0">
                <a:latin typeface="Courier" pitchFamily="2" charset="0"/>
              </a:rPr>
              <a:t>   while (A[a]!=0);</a:t>
            </a:r>
          </a:p>
          <a:p>
            <a:r>
              <a:rPr lang="en-US" sz="2000" dirty="0">
                <a:latin typeface="Courier" pitchFamily="2" charset="0"/>
              </a:rPr>
              <a:t>      a++; }</a:t>
            </a:r>
          </a:p>
          <a:p>
            <a:r>
              <a:rPr lang="en-US" sz="2000" dirty="0">
                <a:latin typeface="Courier" pitchFamily="2" charset="0"/>
              </a:rPr>
              <a:t>f2(input);</a:t>
            </a:r>
          </a:p>
          <a:p>
            <a:r>
              <a:rPr lang="en-US" sz="2000" dirty="0" err="1">
                <a:latin typeface="Courier" pitchFamily="2" charset="0"/>
              </a:rPr>
              <a:t>isum</a:t>
            </a:r>
            <a:r>
              <a:rPr lang="en-US" sz="2000" dirty="0">
                <a:latin typeface="Courier" pitchFamily="2" charset="0"/>
              </a:rPr>
              <a:t>=f1(input);</a:t>
            </a:r>
            <a:endParaRPr lang="en-US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1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Coding Accelerators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exploit FPGA logic on F1, Zynq to accelerate computations</a:t>
            </a:r>
          </a:p>
          <a:p>
            <a:r>
              <a:rPr lang="en-US" dirty="0"/>
              <a:t>Traditionally has meant develop accelerators in </a:t>
            </a:r>
          </a:p>
          <a:p>
            <a:pPr lvl="1"/>
            <a:r>
              <a:rPr lang="en-US" dirty="0"/>
              <a:t>Hardware Description Language (HDL)</a:t>
            </a:r>
          </a:p>
          <a:p>
            <a:pPr lvl="2"/>
            <a:r>
              <a:rPr lang="en-US" dirty="0"/>
              <a:t>E.g. Verilog </a:t>
            </a:r>
            <a:r>
              <a:rPr lang="en-US" dirty="0">
                <a:sym typeface="Wingdings"/>
              </a:rPr>
              <a:t> see in CIS371, CIS501</a:t>
            </a:r>
          </a:p>
          <a:p>
            <a:pPr lvl="1"/>
            <a:r>
              <a:rPr lang="en-US" dirty="0">
                <a:sym typeface="Wingdings"/>
              </a:rPr>
              <a:t>Directly in schematics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Treat as data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568" y="987288"/>
            <a:ext cx="4191000" cy="2514600"/>
          </a:xfrm>
        </p:spPr>
        <p:txBody>
          <a:bodyPr/>
          <a:lstStyle/>
          <a:p>
            <a:pPr>
              <a:buNone/>
            </a:pPr>
            <a:r>
              <a:rPr lang="en-US" dirty="0"/>
              <a:t>Functions provide potential division between substrates.</a:t>
            </a:r>
          </a:p>
          <a:p>
            <a:r>
              <a:rPr lang="en-US" dirty="0"/>
              <a:t>Impact on global variables?</a:t>
            </a:r>
          </a:p>
          <a:p>
            <a:r>
              <a:rPr lang="en-US" dirty="0"/>
              <a:t>Correct thing</a:t>
            </a:r>
          </a:p>
          <a:p>
            <a:pPr lvl="1"/>
            <a:r>
              <a:rPr lang="en-US" dirty="0"/>
              <a:t>Reflect change in variable between </a:t>
            </a:r>
            <a:br>
              <a:rPr lang="en-US" dirty="0"/>
            </a:br>
            <a:r>
              <a:rPr lang="en-US" dirty="0"/>
              <a:t>substrates</a:t>
            </a:r>
          </a:p>
          <a:p>
            <a:r>
              <a:rPr lang="en-US" dirty="0"/>
              <a:t>Evidence </a:t>
            </a:r>
            <a:r>
              <a:rPr lang="en-US" dirty="0" err="1"/>
              <a:t>Vivado</a:t>
            </a:r>
            <a:r>
              <a:rPr lang="en-US" dirty="0"/>
              <a:t> HLS</a:t>
            </a:r>
          </a:p>
          <a:p>
            <a:pPr lvl="1"/>
            <a:r>
              <a:rPr lang="en-US" dirty="0"/>
              <a:t>Not synchronized with host C on </a:t>
            </a:r>
            <a:r>
              <a:rPr lang="en-US" dirty="0" err="1"/>
              <a:t>globals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1828800"/>
            <a:ext cx="3399009" cy="4152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BE661D-9D0D-B24A-9038-9C4181B5E7F7}"/>
              </a:ext>
            </a:extLst>
          </p:cNvPr>
          <p:cNvSpPr txBox="1"/>
          <p:nvPr/>
        </p:nvSpPr>
        <p:spPr>
          <a:xfrm>
            <a:off x="4876800" y="1278636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processor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B5FDFF-B1C8-6C4F-B746-BDB824B9F642}"/>
              </a:ext>
            </a:extLst>
          </p:cNvPr>
          <p:cNvSpPr txBox="1"/>
          <p:nvPr/>
        </p:nvSpPr>
        <p:spPr>
          <a:xfrm>
            <a:off x="6842463" y="1597967"/>
            <a:ext cx="2100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Run on FPGA</a:t>
            </a:r>
          </a:p>
        </p:txBody>
      </p:sp>
    </p:spTree>
    <p:extLst>
      <p:ext uri="{BB962C8B-B14F-4D97-AF65-F5344CB8AC3E}">
        <p14:creationId xmlns:p14="http://schemas.microsoft.com/office/powerpoint/2010/main" val="256041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507614" y="1524000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21BCE86-BBDF-7B42-A62A-61158EFDB8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r>
              <a:rPr lang="en-US" dirty="0"/>
              <a:t> generally considered </a:t>
            </a:r>
            <a:r>
              <a:rPr lang="en-US" dirty="0">
                <a:solidFill>
                  <a:srgbClr val="FF0000"/>
                </a:solidFill>
              </a:rPr>
              <a:t>bad coding practice</a:t>
            </a:r>
          </a:p>
          <a:p>
            <a:pPr lvl="1"/>
            <a:r>
              <a:rPr lang="en-US" dirty="0"/>
              <a:t>Obfuscate flow of data even for human</a:t>
            </a:r>
          </a:p>
          <a:p>
            <a:r>
              <a:rPr lang="en-US" dirty="0">
                <a:solidFill>
                  <a:srgbClr val="FF0000"/>
                </a:solidFill>
              </a:rPr>
              <a:t>Avoid </a:t>
            </a:r>
            <a:r>
              <a:rPr lang="en-US" dirty="0" err="1">
                <a:solidFill>
                  <a:srgbClr val="FF0000"/>
                </a:solidFill>
              </a:rPr>
              <a:t>Gobals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dirty="0"/>
              <a:t>With hardware, have extra reason avoid</a:t>
            </a:r>
          </a:p>
        </p:txBody>
      </p:sp>
    </p:spTree>
    <p:extLst>
      <p:ext uri="{BB962C8B-B14F-4D97-AF65-F5344CB8AC3E}">
        <p14:creationId xmlns:p14="http://schemas.microsoft.com/office/powerpoint/2010/main" val="3616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368" y="56918"/>
            <a:ext cx="7772400" cy="1143000"/>
          </a:xfrm>
        </p:spPr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2C72A3-B6A7-3741-9E06-FF2718F40870}"/>
              </a:ext>
            </a:extLst>
          </p:cNvPr>
          <p:cNvSpPr txBox="1"/>
          <p:nvPr/>
        </p:nvSpPr>
        <p:spPr>
          <a:xfrm>
            <a:off x="4343400" y="1557820"/>
            <a:ext cx="497764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*A,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len;i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=0;</a:t>
            </a:r>
          </a:p>
          <a:p>
            <a:r>
              <a:rPr lang="en-US" dirty="0">
                <a:latin typeface="Courier" pitchFamily="2" charset="0"/>
              </a:rPr>
              <a:t>   while (A[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]!=0);</a:t>
            </a:r>
          </a:p>
          <a:p>
            <a:r>
              <a:rPr lang="en-US" dirty="0">
                <a:latin typeface="Courier" pitchFamily="2" charset="0"/>
              </a:rPr>
              <a:t>      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++;</a:t>
            </a:r>
          </a:p>
          <a:p>
            <a:r>
              <a:rPr lang="en-US" dirty="0">
                <a:latin typeface="Courier" pitchFamily="2" charset="0"/>
              </a:rPr>
              <a:t>   return(</a:t>
            </a:r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)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len</a:t>
            </a:r>
            <a:r>
              <a:rPr lang="en-US" dirty="0">
                <a:latin typeface="Courier" pitchFamily="2" charset="0"/>
              </a:rPr>
              <a:t>=f2(input);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</a:t>
            </a:r>
            <a:r>
              <a:rPr lang="en-US" dirty="0" err="1">
                <a:latin typeface="Courier" pitchFamily="2" charset="0"/>
              </a:rPr>
              <a:t>input,len</a:t>
            </a:r>
            <a:r>
              <a:rPr lang="en-US" dirty="0">
                <a:latin typeface="Courier" pitchFamily="2" charset="0"/>
              </a:rPr>
              <a:t>);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FD01-4234-E54B-9742-86E99356E8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4A3B0D-6545-FC4D-B7FB-4293BF8BE998}"/>
              </a:ext>
            </a:extLst>
          </p:cNvPr>
          <p:cNvSpPr txBox="1"/>
          <p:nvPr/>
        </p:nvSpPr>
        <p:spPr>
          <a:xfrm>
            <a:off x="76200" y="1553102"/>
            <a:ext cx="4608954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a=0;</a:t>
            </a:r>
          </a:p>
          <a:p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f1(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for 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</a:t>
            </a:r>
            <a:r>
              <a:rPr lang="en-US" dirty="0" err="1">
                <a:latin typeface="Courier" pitchFamily="2" charset="0"/>
              </a:rPr>
              <a:t>a;i</a:t>
            </a:r>
            <a:r>
              <a:rPr lang="en-US" dirty="0">
                <a:latin typeface="Courier" pitchFamily="2" charset="0"/>
              </a:rPr>
              <a:t>++)</a:t>
            </a:r>
          </a:p>
          <a:p>
            <a:r>
              <a:rPr lang="en-US" dirty="0">
                <a:latin typeface="Courier" pitchFamily="2" charset="0"/>
              </a:rPr>
              <a:t>   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r>
              <a:rPr lang="en-US" dirty="0">
                <a:latin typeface="Courier" pitchFamily="2" charset="0"/>
              </a:rPr>
              <a:t>   return(sum); 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void f2(</a:t>
            </a: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*A) {</a:t>
            </a:r>
          </a:p>
          <a:p>
            <a:r>
              <a:rPr lang="en-US" dirty="0">
                <a:latin typeface="Courier" pitchFamily="2" charset="0"/>
              </a:rPr>
              <a:t>   while (A[a]!=0);</a:t>
            </a:r>
          </a:p>
          <a:p>
            <a:r>
              <a:rPr lang="en-US" dirty="0">
                <a:latin typeface="Courier" pitchFamily="2" charset="0"/>
              </a:rPr>
              <a:t>      a++;</a:t>
            </a:r>
          </a:p>
          <a:p>
            <a:r>
              <a:rPr lang="en-US" dirty="0">
                <a:latin typeface="Courier" pitchFamily="2" charset="0"/>
              </a:rPr>
              <a:t>}</a:t>
            </a:r>
          </a:p>
          <a:p>
            <a:endParaRPr lang="en-US" dirty="0">
              <a:latin typeface="Courier" pitchFamily="2" charset="0"/>
            </a:endParaRPr>
          </a:p>
          <a:p>
            <a:r>
              <a:rPr lang="en-US" dirty="0">
                <a:latin typeface="Courier" pitchFamily="2" charset="0"/>
              </a:rPr>
              <a:t>f2(input);</a:t>
            </a:r>
          </a:p>
          <a:p>
            <a:r>
              <a:rPr lang="en-US" dirty="0" err="1">
                <a:latin typeface="Courier" pitchFamily="2" charset="0"/>
              </a:rPr>
              <a:t>isum</a:t>
            </a:r>
            <a:r>
              <a:rPr lang="en-US" dirty="0">
                <a:latin typeface="Courier" pitchFamily="2" charset="0"/>
              </a:rPr>
              <a:t>=f1(input);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E0CDCE-833D-CA44-9431-4479E4F035FD}"/>
              </a:ext>
            </a:extLst>
          </p:cNvPr>
          <p:cNvSpPr txBox="1"/>
          <p:nvPr/>
        </p:nvSpPr>
        <p:spPr>
          <a:xfrm>
            <a:off x="1706512" y="916323"/>
            <a:ext cx="11528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+mn-lt"/>
              </a:rPr>
              <a:t>Bad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9EF201-B499-B647-AE26-AEA5021FE5CF}"/>
              </a:ext>
            </a:extLst>
          </p:cNvPr>
          <p:cNvSpPr txBox="1"/>
          <p:nvPr/>
        </p:nvSpPr>
        <p:spPr>
          <a:xfrm>
            <a:off x="5346931" y="916323"/>
            <a:ext cx="1669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9900"/>
                </a:solidFill>
                <a:latin typeface="+mn-lt"/>
              </a:rPr>
              <a:t>Better</a:t>
            </a:r>
          </a:p>
        </p:txBody>
      </p:sp>
    </p:spTree>
    <p:extLst>
      <p:ext uri="{BB962C8B-B14F-4D97-AF65-F5344CB8AC3E}">
        <p14:creationId xmlns:p14="http://schemas.microsoft.com/office/powerpoint/2010/main" val="16395157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08739-A92D-5746-98C1-F1FA83671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579222-4724-5E4E-B171-AAD65467C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Loops and Arrays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79679-BB46-6347-A653-0AF266E7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C0B29-8636-2143-8034-D1E1A3CE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3AE9D-CBE0-3341-962F-AA55D33A014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1422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2" y="419100"/>
            <a:ext cx="7772400" cy="1143000"/>
          </a:xfrm>
        </p:spPr>
        <p:txBody>
          <a:bodyPr/>
          <a:lstStyle/>
          <a:p>
            <a:r>
              <a:rPr lang="en-US" dirty="0"/>
              <a:t>Loops…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From an </a:t>
            </a:r>
            <a:r>
              <a:rPr lang="en-US" i="1" dirty="0"/>
              <a:t>express computation </a:t>
            </a:r>
            <a:r>
              <a:rPr lang="en-US" dirty="0"/>
              <a:t>standpoint, have several roles</a:t>
            </a:r>
          </a:p>
          <a:p>
            <a:pPr lvl="1"/>
            <a:r>
              <a:rPr lang="en-US" dirty="0"/>
              <a:t>Compact code</a:t>
            </a:r>
          </a:p>
          <a:p>
            <a:pPr lvl="1"/>
            <a:r>
              <a:rPr lang="en-US" dirty="0"/>
              <a:t>Unbounded computation</a:t>
            </a:r>
          </a:p>
          <a:p>
            <a:r>
              <a:rPr lang="en-US" dirty="0"/>
              <a:t>From describe hardware</a:t>
            </a:r>
          </a:p>
          <a:p>
            <a:pPr lvl="1"/>
            <a:r>
              <a:rPr lang="en-US" dirty="0"/>
              <a:t>Compact expression of parallel hardware</a:t>
            </a:r>
          </a:p>
          <a:p>
            <a:pPr lvl="1"/>
            <a:r>
              <a:rPr lang="en-US" dirty="0"/>
              <a:t>Express pipelines</a:t>
            </a:r>
          </a:p>
          <a:p>
            <a:pPr lvl="1"/>
            <a:r>
              <a:rPr lang="en-US" dirty="0"/>
              <a:t>Express data-level parallelism</a:t>
            </a:r>
          </a:p>
          <a:p>
            <a:pPr lvl="1"/>
            <a:r>
              <a:rPr lang="en-US" dirty="0"/>
              <a:t>Express area-time tradeoff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Compact Expression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express?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Sequential, fully unrolled, partially unrolled?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517900"/>
            <a:ext cx="5295900" cy="33401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20C1A0F-1CEB-A34B-9BFC-71C59551C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48300" y="2286000"/>
            <a:ext cx="3599484" cy="31369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92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BAE39-380D-2A46-A773-C38BED000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Spatial = fully unrolled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B1E8F-F544-E642-A983-058BB0DB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345232-2853-7B49-ADFC-BF5271AD8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89BEBF-F8DA-6645-9D6F-C5BAABCDD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6" y="2667000"/>
            <a:ext cx="5295900" cy="3340100"/>
          </a:xfrm>
          <a:prstGeom prst="rect">
            <a:avLst/>
          </a:prstGeom>
        </p:spPr>
      </p:pic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E4F81A2-B4C2-B84C-A216-55D6026D9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419600" y="1981200"/>
            <a:ext cx="4465016" cy="3815559"/>
          </a:xfrm>
        </p:spPr>
      </p:pic>
    </p:spTree>
    <p:extLst>
      <p:ext uri="{BB962C8B-B14F-4D97-AF65-F5344CB8AC3E}">
        <p14:creationId xmlns:p14="http://schemas.microsoft.com/office/powerpoint/2010/main" val="25621790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48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Logical abstraction of a persistent point-to-point communication link between operators</a:t>
            </a:r>
          </a:p>
          <a:p>
            <a:pPr lvl="1"/>
            <a:r>
              <a:rPr lang="en-US" dirty="0"/>
              <a:t>Has a (single) source and sink</a:t>
            </a:r>
          </a:p>
          <a:p>
            <a:pPr lvl="1"/>
            <a:r>
              <a:rPr lang="en-US" dirty="0"/>
              <a:t>Carries data presence / flow control</a:t>
            </a:r>
          </a:p>
          <a:p>
            <a:pPr lvl="1"/>
            <a:r>
              <a:rPr lang="en-US" dirty="0"/>
              <a:t>Provides in-order (FIFO) delivery of data from source to sink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15741" y="0"/>
            <a:ext cx="9282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Day 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A1A3B-4E41-8944-8532-57BE71D80110}" type="slidenum">
              <a:rPr lang="en-US"/>
              <a:pPr/>
              <a:t>49</a:t>
            </a:fld>
            <a:endParaRPr lang="en-US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Stream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114800"/>
          </a:xfrm>
        </p:spPr>
        <p:txBody>
          <a:bodyPr/>
          <a:lstStyle/>
          <a:p>
            <a:r>
              <a:rPr lang="en-US" dirty="0"/>
              <a:t>For the moment assume way to read and write to streams:</a:t>
            </a:r>
          </a:p>
          <a:p>
            <a:pPr lvl="1"/>
            <a:r>
              <a:rPr lang="en-US" dirty="0" err="1"/>
              <a:t>stream.read</a:t>
            </a:r>
            <a:r>
              <a:rPr lang="en-US" dirty="0"/>
              <a:t>() – return next value on stream</a:t>
            </a:r>
          </a:p>
          <a:p>
            <a:pPr lvl="1"/>
            <a:r>
              <a:rPr lang="en-US" dirty="0" err="1"/>
              <a:t>stream.write(val</a:t>
            </a:r>
            <a:r>
              <a:rPr lang="en-US" dirty="0"/>
              <a:t>); put </a:t>
            </a:r>
            <a:r>
              <a:rPr lang="en-US" dirty="0" err="1"/>
              <a:t>val</a:t>
            </a:r>
            <a:r>
              <a:rPr lang="en-US" dirty="0"/>
              <a:t> onto stream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124200" y="5257800"/>
            <a:ext cx="1676400" cy="1371600"/>
          </a:xfrm>
          <a:prstGeom prst="ellipse">
            <a:avLst/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800600" y="6019800"/>
            <a:ext cx="1066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5867400" y="5334000"/>
            <a:ext cx="1371600" cy="1295400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7239000" y="6019800"/>
            <a:ext cx="685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807025" y="5562600"/>
            <a:ext cx="11252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stream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Course “Hypothesis”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648200"/>
          </a:xfrm>
        </p:spPr>
        <p:txBody>
          <a:bodyPr/>
          <a:lstStyle/>
          <a:p>
            <a:r>
              <a:rPr lang="en-US" dirty="0"/>
              <a:t>C-to-gates synthesis mature enough to use to specify hardware</a:t>
            </a:r>
          </a:p>
          <a:p>
            <a:pPr lvl="1"/>
            <a:r>
              <a:rPr lang="en-US" dirty="0"/>
              <a:t>Leverage fact everyone knows C</a:t>
            </a:r>
          </a:p>
          <a:p>
            <a:pPr lvl="2"/>
            <a:r>
              <a:rPr lang="en-US" dirty="0"/>
              <a:t>(must, at least, know C to develop embedded code)</a:t>
            </a:r>
          </a:p>
          <a:p>
            <a:pPr lvl="1"/>
            <a:r>
              <a:rPr lang="en-US" dirty="0"/>
              <a:t>Avoid taking time to teach </a:t>
            </a:r>
            <a:r>
              <a:rPr lang="en-US" dirty="0" err="1"/>
              <a:t>Verilog</a:t>
            </a:r>
            <a:r>
              <a:rPr lang="en-US" dirty="0"/>
              <a:t> or VHDL</a:t>
            </a:r>
          </a:p>
          <a:p>
            <a:pPr lvl="2"/>
            <a:r>
              <a:rPr lang="en-US" dirty="0"/>
              <a:t>Or making </a:t>
            </a:r>
            <a:r>
              <a:rPr lang="en-US" dirty="0" err="1"/>
              <a:t>Verilog</a:t>
            </a:r>
            <a:r>
              <a:rPr lang="en-US" dirty="0"/>
              <a:t> a pre-</a:t>
            </a:r>
            <a:r>
              <a:rPr lang="en-US" dirty="0" err="1"/>
              <a:t>req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Focus on teaching how to craft hardware</a:t>
            </a:r>
          </a:p>
          <a:p>
            <a:pPr lvl="2"/>
            <a:r>
              <a:rPr lang="en-US" dirty="0"/>
              <a:t>Using the C already know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…may require thinking about the C differently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C code describe?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Unbounded, Pipelined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What describe?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c</a:t>
            </a:r>
            <a:r>
              <a:rPr lang="en-US" dirty="0">
                <a:latin typeface="Courier"/>
                <a:cs typeface="Courier"/>
              </a:rPr>
              <a:t>=12;</a:t>
            </a:r>
          </a:p>
          <a:p>
            <a:pPr>
              <a:buNone/>
            </a:pPr>
            <a:r>
              <a:rPr lang="en-US" dirty="0" err="1">
                <a:latin typeface="Courier"/>
                <a:cs typeface="Courier"/>
              </a:rPr>
              <a:t>while(true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{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aval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astream.read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bval</a:t>
            </a:r>
            <a:r>
              <a:rPr lang="en-US" dirty="0">
                <a:latin typeface="Courier"/>
                <a:cs typeface="Courier"/>
              </a:rPr>
              <a:t>=</a:t>
            </a:r>
            <a:r>
              <a:rPr lang="en-US" dirty="0" err="1">
                <a:latin typeface="Courier"/>
                <a:cs typeface="Courier"/>
              </a:rPr>
              <a:t>bstream.read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res=a*</a:t>
            </a:r>
            <a:r>
              <a:rPr lang="en-US" dirty="0" err="1">
                <a:latin typeface="Courier"/>
                <a:cs typeface="Courier"/>
              </a:rPr>
              <a:t>b+c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pPr lvl="1">
              <a:buNone/>
            </a:pPr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>
                <a:latin typeface="Courier"/>
                <a:cs typeface="Courier"/>
              </a:rPr>
              <a:t>resstream.write(res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lvl="2">
              <a:buNone/>
            </a:pPr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0B6824-917E-A742-A9D7-2DA13B8E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900" y="1577232"/>
            <a:ext cx="2273300" cy="459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002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dirty="0"/>
              <a:t>With function call, </a:t>
            </a:r>
            <a:br>
              <a:rPr lang="en-US" dirty="0"/>
            </a:br>
            <a:r>
              <a:rPr lang="en-US" dirty="0"/>
              <a:t>loop in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80616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=12;</a:t>
            </a:r>
          </a:p>
          <a:p>
            <a:pPr>
              <a:buNone/>
            </a:pPr>
            <a:r>
              <a:rPr lang="en-US" dirty="0" err="1"/>
              <a:t>while(true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dirty="0"/>
              <a:t>{</a:t>
            </a:r>
          </a:p>
          <a:p>
            <a:pPr lvl="1">
              <a:buNone/>
            </a:pPr>
            <a:r>
              <a:rPr lang="en-US" dirty="0"/>
              <a:t>	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aval</a:t>
            </a:r>
            <a:r>
              <a:rPr lang="en-US" dirty="0"/>
              <a:t>=</a:t>
            </a:r>
            <a:r>
              <a:rPr lang="en-US" dirty="0" err="1"/>
              <a:t>astream.read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bval</a:t>
            </a:r>
            <a:r>
              <a:rPr lang="en-US" dirty="0"/>
              <a:t>=</a:t>
            </a:r>
            <a:r>
              <a:rPr lang="en-US" dirty="0" err="1"/>
              <a:t>bstream.read</a:t>
            </a:r>
            <a:r>
              <a:rPr lang="en-US" dirty="0"/>
              <a:t>();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int</a:t>
            </a:r>
            <a:r>
              <a:rPr lang="en-US" dirty="0"/>
              <a:t> res=</a:t>
            </a:r>
            <a:r>
              <a:rPr lang="en-US" dirty="0" err="1"/>
              <a:t>multiply(a,b)+c</a:t>
            </a:r>
            <a:r>
              <a:rPr lang="en-US" dirty="0"/>
              <a:t>;</a:t>
            </a:r>
          </a:p>
          <a:p>
            <a:pPr lvl="1">
              <a:buNone/>
            </a:pPr>
            <a:r>
              <a:rPr lang="en-US" dirty="0"/>
              <a:t>   </a:t>
            </a:r>
            <a:r>
              <a:rPr lang="en-US" dirty="0" err="1"/>
              <a:t>resstream.write(res</a:t>
            </a:r>
            <a:r>
              <a:rPr lang="en-US" dirty="0"/>
              <a:t>);</a:t>
            </a:r>
          </a:p>
          <a:p>
            <a:pPr lvl="2">
              <a:buNone/>
            </a:pPr>
            <a:r>
              <a:rPr lang="en-US" dirty="0"/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752600"/>
            <a:ext cx="3581400" cy="2258773"/>
          </a:xfrm>
          <a:prstGeom prst="rect">
            <a:avLst/>
          </a:prstGeom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to be able to refer to different values (a large number of values) with the same code.</a:t>
            </a:r>
          </a:p>
          <a:p>
            <a:r>
              <a:rPr lang="en-US" dirty="0"/>
              <a:t>Arrays + Loops: give us a way to do that</a:t>
            </a:r>
          </a:p>
          <a:p>
            <a:endParaRPr lang="en-US" dirty="0"/>
          </a:p>
          <a:p>
            <a:r>
              <a:rPr lang="en-US" dirty="0"/>
              <a:t>Useful: </a:t>
            </a:r>
          </a:p>
          <a:p>
            <a:pPr lvl="1"/>
            <a:r>
              <a:rPr lang="en-US" dirty="0"/>
              <a:t>general expression</a:t>
            </a:r>
          </a:p>
          <a:p>
            <a:pPr lvl="1"/>
            <a:r>
              <a:rPr lang="en-US" dirty="0"/>
              <a:t>hardware description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r>
              <a:rPr lang="en-US" dirty="0"/>
              <a:t>Chose small length to fit non-array on slide</a:t>
            </a:r>
          </a:p>
          <a:p>
            <a:pPr lvl="1"/>
            <a:r>
              <a:rPr lang="en-US" dirty="0"/>
              <a:t>#define K 16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</a:t>
            </a:r>
            <a:r>
              <a:rPr lang="en-US" dirty="0" err="1"/>
              <a:t>K;i</a:t>
            </a:r>
            <a:r>
              <a:rPr lang="en-US" dirty="0"/>
              <a:t>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8077200" cy="4114800"/>
          </a:xfrm>
        </p:spPr>
        <p:txBody>
          <a:bodyPr/>
          <a:lstStyle/>
          <a:p>
            <a:r>
              <a:rPr lang="en-US" dirty="0"/>
              <a:t>Dot Product:</a:t>
            </a:r>
          </a:p>
          <a:p>
            <a:pPr lvl="1"/>
            <a:r>
              <a:rPr lang="en-US" dirty="0"/>
              <a:t>Y=a3*b3+a2*b2+a1*b1+a0*b0;</a:t>
            </a:r>
          </a:p>
          <a:p>
            <a:pPr lvl="1"/>
            <a:r>
              <a:rPr lang="en-US" dirty="0"/>
              <a:t>Y=0; </a:t>
            </a:r>
            <a:r>
              <a:rPr lang="en-US" dirty="0" err="1"/>
              <a:t>for(i</a:t>
            </a:r>
            <a:r>
              <a:rPr lang="en-US" dirty="0"/>
              <a:t>=0;i&lt;3;i++) Y+=</a:t>
            </a:r>
            <a:r>
              <a:rPr lang="en-US" dirty="0" err="1"/>
              <a:t>a[i</a:t>
            </a:r>
            <a:r>
              <a:rPr lang="en-US" dirty="0"/>
              <a:t>]*</a:t>
            </a:r>
            <a:r>
              <a:rPr lang="en-US" dirty="0" err="1"/>
              <a:t>b[i</a:t>
            </a:r>
            <a:r>
              <a:rPr lang="en-US" dirty="0"/>
              <a:t>];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Compact Expression: </a:t>
            </a:r>
            <a:r>
              <a:rPr lang="en-US" dirty="0" err="1"/>
              <a:t>Arrays+Logic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/>
          <a:lstStyle/>
          <a:p>
            <a:r>
              <a:rPr lang="en-US" dirty="0"/>
              <a:t>Vector sum:</a:t>
            </a:r>
          </a:p>
          <a:p>
            <a:pPr lvl="1"/>
            <a:r>
              <a:rPr lang="en-US" dirty="0"/>
              <a:t>c3=a3+b3; c2=a2+b2; c1=a1+b1; c0=a0+b0;</a:t>
            </a:r>
          </a:p>
          <a:p>
            <a:pPr lvl="1"/>
            <a:r>
              <a:rPr lang="en-US" dirty="0" err="1"/>
              <a:t>for(i</a:t>
            </a:r>
            <a:r>
              <a:rPr lang="en-US" dirty="0"/>
              <a:t>=0;i&lt;3;i++) </a:t>
            </a:r>
            <a:r>
              <a:rPr lang="en-US" dirty="0" err="1"/>
              <a:t>c[i</a:t>
            </a:r>
            <a:r>
              <a:rPr lang="en-US" dirty="0"/>
              <a:t>]=</a:t>
            </a:r>
            <a:r>
              <a:rPr lang="en-US" dirty="0" err="1"/>
              <a:t>a[i]+b[i</a:t>
            </a:r>
            <a:r>
              <a:rPr lang="en-US" dirty="0"/>
              <a:t>];</a:t>
            </a:r>
          </a:p>
          <a:p>
            <a:r>
              <a:rPr lang="en-US" dirty="0"/>
              <a:t>These array elements may be nodes in dataflow graph, just like the variables we saw for function </a:t>
            </a:r>
            <a:r>
              <a:rPr lang="en-US" dirty="0" err="1"/>
              <a:t>f</a:t>
            </a:r>
            <a:endParaRPr lang="en-US" dirty="0"/>
          </a:p>
          <a:p>
            <a:pPr lvl="1"/>
            <a:r>
              <a:rPr lang="en-US" dirty="0"/>
              <a:t>Express large dataflow graphs</a:t>
            </a:r>
          </a:p>
          <a:p>
            <a:pPr lvl="1"/>
            <a:r>
              <a:rPr lang="en-US" dirty="0"/>
              <a:t>Make area-time choices for implementation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Foreshadowing: </a:t>
            </a:r>
            <a:br>
              <a:rPr lang="en-US" dirty="0"/>
            </a:br>
            <a:r>
              <a:rPr lang="en-US" dirty="0"/>
              <a:t>C Array Challenge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programmers think of arrays as memory (or memory as arrays)</a:t>
            </a:r>
          </a:p>
          <a:p>
            <a:pPr lvl="1"/>
            <a:r>
              <a:rPr lang="en-US" dirty="0"/>
              <a:t>…and sometimes we will want to</a:t>
            </a:r>
          </a:p>
          <a:p>
            <a:endParaRPr lang="en-US" dirty="0"/>
          </a:p>
          <a:p>
            <a:r>
              <a:rPr lang="en-US" dirty="0"/>
              <a:t>Be careful understanding (and expressing) arrays that don’t have to be memories</a:t>
            </a:r>
          </a:p>
          <a:p>
            <a:pPr lvl="1"/>
            <a:r>
              <a:rPr lang="en-US" dirty="0"/>
              <a:t>…and treated with memory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What does a loop describe?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Sequential behavior  [when to execute]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Spatial construction  [when create HW]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Data Parallelism [sameness of compute]</a:t>
            </a:r>
          </a:p>
          <a:p>
            <a:r>
              <a:rPr lang="en-US" dirty="0"/>
              <a:t>We will want to use for all 3</a:t>
            </a:r>
          </a:p>
          <a:p>
            <a:r>
              <a:rPr lang="en-US" dirty="0">
                <a:solidFill>
                  <a:schemeClr val="accent2"/>
                </a:solidFill>
              </a:rPr>
              <a:t>Sometimes need to help the compiler understand which we want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2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3F2CC-3429-DE44-818F-A91813F6E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Easy Loop (for contrast)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0C062-4ADB-9A4C-99C3-BA9BC46CD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for (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=0;i&lt;10;i++)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   sum+=a[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  <a:p>
            <a:r>
              <a:rPr lang="en-US" dirty="0">
                <a:solidFill>
                  <a:srgbClr val="FF6E00"/>
                </a:solidFill>
              </a:rPr>
              <a:t>How many times loop execute?</a:t>
            </a:r>
          </a:p>
          <a:p>
            <a:r>
              <a:rPr lang="en-US" dirty="0">
                <a:solidFill>
                  <a:srgbClr val="FF6E00"/>
                </a:solidFill>
              </a:rPr>
              <a:t>If unroll, which i for each loop instance?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B05CF-A6A4-1A4E-9542-ACDA002D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F0E8D-3241-4A4F-8C09-0F31FC0A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[open]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obvious we can write C to describe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translate naturally to hardware?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C might be problematic?</a:t>
            </a:r>
          </a:p>
          <a:p>
            <a:r>
              <a:rPr lang="en-US" dirty="0">
                <a:solidFill>
                  <a:srgbClr val="FF6600"/>
                </a:solidFill>
              </a:rPr>
              <a:t>What parts of hardware design might be hard to describe in C?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Loop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/>
              <a:t>Loops without constant bounds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while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sum+a[i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]&lt;100) {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]&gt;&gt;2;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++; }</a:t>
            </a:r>
          </a:p>
          <a:p>
            <a:r>
              <a:rPr lang="en-US" dirty="0">
                <a:solidFill>
                  <a:srgbClr val="FF6600"/>
                </a:solidFill>
              </a:rPr>
              <a:t>How many times loop execute?</a:t>
            </a:r>
          </a:p>
          <a:p>
            <a:r>
              <a:rPr lang="en-US" dirty="0"/>
              <a:t>Typically forces sequentialization</a:t>
            </a:r>
          </a:p>
          <a:p>
            <a:pPr lvl="1"/>
            <a:r>
              <a:rPr lang="en-US" dirty="0"/>
              <a:t>Cannot unroll into hardware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Increment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Loops with variable increment also force </a:t>
            </a:r>
            <a:r>
              <a:rPr lang="en-US" dirty="0" err="1"/>
              <a:t>sequentialization</a:t>
            </a:r>
            <a:endParaRPr lang="en-US" dirty="0"/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=0;i&lt;100;i+=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f(i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)) </a:t>
            </a:r>
          </a:p>
          <a:p>
            <a:pPr lvl="1">
              <a:buNone/>
            </a:pP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	{ 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b[i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sum+=</a:t>
            </a:r>
            <a:r>
              <a:rPr lang="en-US" dirty="0" err="1">
                <a:solidFill>
                  <a:srgbClr val="000000"/>
                </a:solidFill>
                <a:latin typeface="Courier"/>
                <a:cs typeface="Courier"/>
              </a:rPr>
              <a:t>a[i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]; }</a:t>
            </a:r>
          </a:p>
          <a:p>
            <a:r>
              <a:rPr lang="en-US" dirty="0">
                <a:solidFill>
                  <a:srgbClr val="FF6600"/>
                </a:solidFill>
                <a:cs typeface="Courier"/>
              </a:rPr>
              <a:t>What are values of </a:t>
            </a:r>
            <a:r>
              <a:rPr lang="en-US" dirty="0" err="1">
                <a:solidFill>
                  <a:srgbClr val="FF6600"/>
                </a:solidFill>
                <a:cs typeface="Courier"/>
              </a:rPr>
              <a:t>i</a:t>
            </a:r>
            <a:r>
              <a:rPr lang="en-US" dirty="0">
                <a:solidFill>
                  <a:srgbClr val="FF6600"/>
                </a:solidFill>
                <a:cs typeface="Courier"/>
              </a:rPr>
              <a:t> for which evaluate body?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Interpretations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752600"/>
            <a:ext cx="8382000" cy="4114800"/>
          </a:xfrm>
        </p:spPr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What does a loop describe?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Sequential behavior  [when execute]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Spatial construction  [when create HW]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Data Parallelism [sameness of compute]</a:t>
            </a:r>
          </a:p>
          <a:p>
            <a:r>
              <a:rPr lang="en-US" dirty="0">
                <a:solidFill>
                  <a:schemeClr val="bg2"/>
                </a:solidFill>
              </a:rPr>
              <a:t>We will want to use for all 3</a:t>
            </a:r>
          </a:p>
          <a:p>
            <a:r>
              <a:rPr lang="en-US" dirty="0"/>
              <a:t>C allows expressive loops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Some expressiveness</a:t>
            </a:r>
          </a:p>
          <a:p>
            <a:pPr lvl="2"/>
            <a:r>
              <a:rPr lang="en-US" dirty="0">
                <a:solidFill>
                  <a:schemeClr val="accent2"/>
                </a:solidFill>
              </a:rPr>
              <a:t>Not compatible with spatial hardware construction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r>
              <a:rPr lang="en-US" dirty="0" err="1"/>
              <a:t>Vivado</a:t>
            </a:r>
            <a:r>
              <a:rPr lang="en-US" dirty="0"/>
              <a:t> HLS has </a:t>
            </a:r>
            <a:r>
              <a:rPr lang="en-US" dirty="0" err="1"/>
              <a:t>pragmas</a:t>
            </a:r>
            <a:r>
              <a:rPr lang="en-US" dirty="0"/>
              <a:t> for unrolling</a:t>
            </a:r>
          </a:p>
          <a:p>
            <a:r>
              <a:rPr lang="en-US" dirty="0"/>
              <a:t>UG901: </a:t>
            </a:r>
            <a:r>
              <a:rPr lang="en-US" dirty="0" err="1"/>
              <a:t>Vivado</a:t>
            </a:r>
            <a:r>
              <a:rPr lang="en-US" dirty="0"/>
              <a:t> HLS User’s Guide</a:t>
            </a:r>
          </a:p>
          <a:p>
            <a:pPr lvl="1"/>
            <a:r>
              <a:rPr lang="en-US" dirty="0"/>
              <a:t>P180—229 for optimization and directives</a:t>
            </a:r>
          </a:p>
          <a:p>
            <a:r>
              <a:rPr lang="en-US" b="1" dirty="0"/>
              <a:t>#</a:t>
            </a:r>
            <a:r>
              <a:rPr lang="en-US" b="1" dirty="0" err="1"/>
              <a:t>pragma</a:t>
            </a:r>
            <a:r>
              <a:rPr lang="en-US" b="1" dirty="0"/>
              <a:t> HLS UNROLL factor=… </a:t>
            </a:r>
          </a:p>
          <a:p>
            <a:endParaRPr lang="en-US" b="1" dirty="0"/>
          </a:p>
          <a:p>
            <a:r>
              <a:rPr lang="en-US" dirty="0"/>
              <a:t>Use to control area-time points</a:t>
            </a:r>
          </a:p>
          <a:p>
            <a:pPr lvl="1"/>
            <a:r>
              <a:rPr lang="en-US" dirty="0"/>
              <a:t>Use of loop for spatial vs. temporal description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64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077200" cy="5105400"/>
          </a:xfrm>
        </p:spPr>
        <p:txBody>
          <a:bodyPr/>
          <a:lstStyle/>
          <a:p>
            <a:r>
              <a:rPr lang="en-US" dirty="0"/>
              <a:t>C (any </a:t>
            </a:r>
            <a:r>
              <a:rPr lang="en-US" dirty="0" err="1"/>
              <a:t>prog</a:t>
            </a:r>
            <a:r>
              <a:rPr lang="en-US" dirty="0"/>
              <a:t> </a:t>
            </a:r>
            <a:r>
              <a:rPr lang="en-US" dirty="0" err="1"/>
              <a:t>lang</a:t>
            </a:r>
            <a:r>
              <a:rPr lang="en-US" dirty="0"/>
              <a:t>) specifies a computation</a:t>
            </a:r>
          </a:p>
          <a:p>
            <a:r>
              <a:rPr lang="en-US" dirty="0"/>
              <a:t>Can describe spatial computation</a:t>
            </a:r>
          </a:p>
          <a:p>
            <a:pPr lvl="1"/>
            <a:r>
              <a:rPr lang="en-US" dirty="0"/>
              <a:t>Has some capabilities that don’t make sense in hardware</a:t>
            </a:r>
          </a:p>
          <a:p>
            <a:pPr lvl="2"/>
            <a:r>
              <a:rPr lang="en-US" dirty="0"/>
              <a:t>Shared memory pool, </a:t>
            </a:r>
            <a:r>
              <a:rPr lang="en-US" dirty="0" err="1"/>
              <a:t>globals</a:t>
            </a:r>
            <a:r>
              <a:rPr lang="en-US" dirty="0"/>
              <a:t>, recursion</a:t>
            </a:r>
          </a:p>
          <a:p>
            <a:pPr lvl="1"/>
            <a:r>
              <a:rPr lang="en-US" dirty="0"/>
              <a:t>Watch for unintended </a:t>
            </a:r>
            <a:r>
              <a:rPr lang="en-US" dirty="0" err="1"/>
              <a:t>sequentialization</a:t>
            </a:r>
            <a:endParaRPr lang="en-US" dirty="0"/>
          </a:p>
          <a:p>
            <a:r>
              <a:rPr lang="en-US" dirty="0"/>
              <a:t>C for spatial is coded differently from C for processor</a:t>
            </a:r>
          </a:p>
          <a:p>
            <a:pPr lvl="1"/>
            <a:r>
              <a:rPr lang="en-US" dirty="0"/>
              <a:t>…but can still run on processor</a:t>
            </a:r>
          </a:p>
          <a:p>
            <a:r>
              <a:rPr lang="en-US" dirty="0"/>
              <a:t>Good for leaf functions (operations)</a:t>
            </a:r>
          </a:p>
          <a:p>
            <a:pPr lvl="1"/>
            <a:r>
              <a:rPr lang="en-US" dirty="0"/>
              <a:t>Limiting for full task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65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64464" y="9144"/>
            <a:ext cx="7772400" cy="752856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888" y="685800"/>
            <a:ext cx="8229600" cy="4114800"/>
          </a:xfrm>
        </p:spPr>
        <p:txBody>
          <a:bodyPr/>
          <a:lstStyle/>
          <a:p>
            <a:r>
              <a:rPr lang="en-US" dirty="0"/>
              <a:t>Feedback, incl. HW4</a:t>
            </a:r>
          </a:p>
          <a:p>
            <a:r>
              <a:rPr lang="en-US" dirty="0"/>
              <a:t>Midterm on Wednesday</a:t>
            </a:r>
          </a:p>
          <a:p>
            <a:pPr lvl="1"/>
            <a:r>
              <a:rPr lang="en-US" dirty="0"/>
              <a:t>Here at lecture time</a:t>
            </a:r>
          </a:p>
          <a:p>
            <a:pPr lvl="1"/>
            <a:r>
              <a:rPr lang="en-US" dirty="0"/>
              <a:t>See details on web</a:t>
            </a:r>
          </a:p>
          <a:p>
            <a:pPr lvl="1"/>
            <a:r>
              <a:rPr lang="en-US" dirty="0"/>
              <a:t>Previous midterms on web</a:t>
            </a:r>
          </a:p>
          <a:p>
            <a:pPr lvl="1"/>
            <a:r>
              <a:rPr lang="en-US" dirty="0"/>
              <a:t>Parts 1—3 today are relevant to exam</a:t>
            </a:r>
          </a:p>
          <a:p>
            <a:pPr lvl="1"/>
            <a:r>
              <a:rPr lang="en-US" dirty="0"/>
              <a:t>No office hour Wed.</a:t>
            </a:r>
          </a:p>
          <a:p>
            <a:pPr lvl="1"/>
            <a:r>
              <a:rPr lang="en-US" dirty="0"/>
              <a:t>Extended TA office hours Tuesday 5—7pm</a:t>
            </a:r>
          </a:p>
          <a:p>
            <a:r>
              <a:rPr lang="en-US" dirty="0"/>
              <a:t>HW5 due Wednesday 10/13</a:t>
            </a:r>
          </a:p>
          <a:p>
            <a:pPr lvl="1"/>
            <a:r>
              <a:rPr lang="en-US" dirty="0"/>
              <a:t>Several long compiles</a:t>
            </a:r>
          </a:p>
          <a:p>
            <a:pPr lvl="1"/>
            <a:r>
              <a:rPr lang="en-US" dirty="0"/>
              <a:t>Get started early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Three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599"/>
            <a:ext cx="8001000" cy="50247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How express spatial/hardware computations in C</a:t>
            </a:r>
          </a:p>
          <a:p>
            <a:pPr marL="971550" lvl="1" indent="-514350"/>
            <a:r>
              <a:rPr lang="en-US" dirty="0"/>
              <a:t>May want to avoid some constructs in 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express computations</a:t>
            </a:r>
          </a:p>
          <a:p>
            <a:pPr marL="971550" lvl="1" indent="-514350"/>
            <a:r>
              <a:rPr lang="en-US" dirty="0"/>
              <a:t>Hopefully, equally accessible to </a:t>
            </a:r>
            <a:br>
              <a:rPr lang="en-US" dirty="0"/>
            </a:br>
            <a:r>
              <a:rPr lang="en-US" dirty="0"/>
              <a:t>spatial and sequential implementations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Given C code: how could we implement in spatial hardware</a:t>
            </a:r>
          </a:p>
          <a:p>
            <a:pPr marL="914400" lvl="1" indent="-514350"/>
            <a:r>
              <a:rPr lang="en-US" dirty="0"/>
              <a:t>Some corner cases and technicalities make tricky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48400" y="6396335"/>
            <a:ext cx="2081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</a:t>
            </a:r>
            <a:r>
              <a:rPr lang="en-US" dirty="0">
                <a:solidFill>
                  <a:srgbClr val="3366FF"/>
                </a:solidFill>
              </a:rPr>
              <a:t>copy to board</a:t>
            </a:r>
            <a:r>
              <a:rPr lang="en-US" dirty="0"/>
              <a:t>]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 for hardware and software</a:t>
            </a:r>
          </a:p>
          <a:p>
            <a:pPr lvl="1"/>
            <a:r>
              <a:rPr lang="en-US" dirty="0"/>
              <a:t>Test out functionality entirely in software</a:t>
            </a:r>
          </a:p>
          <a:p>
            <a:pPr lvl="2"/>
            <a:r>
              <a:rPr lang="en-US" dirty="0"/>
              <a:t>Debug code before put on hardware </a:t>
            </a:r>
          </a:p>
          <a:p>
            <a:pPr lvl="3"/>
            <a:r>
              <a:rPr lang="en-US" dirty="0"/>
              <a:t>where harder to observe what’s happening</a:t>
            </a:r>
          </a:p>
          <a:p>
            <a:pPr lvl="2"/>
            <a:r>
              <a:rPr lang="en-US" dirty="0"/>
              <a:t>…without spending time in place and route</a:t>
            </a:r>
          </a:p>
          <a:p>
            <a:pPr lvl="3"/>
            <a:r>
              <a:rPr lang="en-US" dirty="0"/>
              <a:t>…which you soon see is slow…</a:t>
            </a:r>
          </a:p>
          <a:p>
            <a:pPr lvl="1"/>
            <a:r>
              <a:rPr lang="en-US" dirty="0"/>
              <a:t>Explore hardware/software tradeoffs by targeting same code to either hardware or software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most useful for describing behavior of operators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 alone doesn’t naturally capture task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2021 --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276600"/>
            <a:ext cx="8077200" cy="7814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22803</TotalTime>
  <Words>3401</Words>
  <Application>Microsoft Macintosh PowerPoint</Application>
  <PresentationFormat>On-screen Show (4:3)</PresentationFormat>
  <Paragraphs>727</Paragraphs>
  <Slides>65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9" baseType="lpstr">
      <vt:lpstr>Arial</vt:lpstr>
      <vt:lpstr>Courier</vt:lpstr>
      <vt:lpstr>Times New Roman</vt:lpstr>
      <vt:lpstr>Blank Presentation</vt:lpstr>
      <vt:lpstr>ESE532: System-on-a-Chip Architecture</vt:lpstr>
      <vt:lpstr>Today</vt:lpstr>
      <vt:lpstr>Message</vt:lpstr>
      <vt:lpstr>Coding Accelerators</vt:lpstr>
      <vt:lpstr>Course “Hypothesis”</vt:lpstr>
      <vt:lpstr>Discussion [open]</vt:lpstr>
      <vt:lpstr>Three Perspectives</vt:lpstr>
      <vt:lpstr>Advantage</vt:lpstr>
      <vt:lpstr>Context</vt:lpstr>
      <vt:lpstr>Preclass F</vt:lpstr>
      <vt:lpstr>C Primitives Arithmetic Operators</vt:lpstr>
      <vt:lpstr>C Primitives Bitwise Operators</vt:lpstr>
      <vt:lpstr>C Primitives Comparison Operators</vt:lpstr>
      <vt:lpstr>Expressions:  combine operators</vt:lpstr>
      <vt:lpstr>Expressions:  combine operators</vt:lpstr>
      <vt:lpstr>C Assignment</vt:lpstr>
      <vt:lpstr>Straight-line code</vt:lpstr>
      <vt:lpstr>Variable Reuse</vt:lpstr>
      <vt:lpstr>Variable Reuse</vt:lpstr>
      <vt:lpstr>Dataflow</vt:lpstr>
      <vt:lpstr>Dataflow Height</vt:lpstr>
      <vt:lpstr>Lecture Checkpoint</vt:lpstr>
      <vt:lpstr>Straight Line Code</vt:lpstr>
      <vt:lpstr>Optimizations can probably expect compiler to do</vt:lpstr>
      <vt:lpstr>Conditionals</vt:lpstr>
      <vt:lpstr>Simple Control Flow</vt:lpstr>
      <vt:lpstr>Simple Conditionals</vt:lpstr>
      <vt:lpstr>Simple Conditionals</vt:lpstr>
      <vt:lpstr>Simple Conditionals</vt:lpstr>
      <vt:lpstr>Preclass G</vt:lpstr>
      <vt:lpstr>Part 2</vt:lpstr>
      <vt:lpstr>Function Call</vt:lpstr>
      <vt:lpstr>Inline Transformation</vt:lpstr>
      <vt:lpstr>Inline</vt:lpstr>
      <vt:lpstr>Treat as data flow</vt:lpstr>
      <vt:lpstr>Shared Function</vt:lpstr>
      <vt:lpstr>Recursion?</vt:lpstr>
      <vt:lpstr>Global Variables</vt:lpstr>
      <vt:lpstr>Treat as data flow</vt:lpstr>
      <vt:lpstr>Treat as data flow</vt:lpstr>
      <vt:lpstr>Global Variables</vt:lpstr>
      <vt:lpstr>Global Variables</vt:lpstr>
      <vt:lpstr>Part 3</vt:lpstr>
      <vt:lpstr>Loops…</vt:lpstr>
      <vt:lpstr>Loop Compact Expression</vt:lpstr>
      <vt:lpstr>Sequential</vt:lpstr>
      <vt:lpstr>Spatial = fully unrolled</vt:lpstr>
      <vt:lpstr>Stream</vt:lpstr>
      <vt:lpstr>Stream</vt:lpstr>
      <vt:lpstr>Unbounded, Pipelined Operator</vt:lpstr>
      <vt:lpstr>Unbounded, Pipelined Operator</vt:lpstr>
      <vt:lpstr>With function call,  loop in function</vt:lpstr>
      <vt:lpstr>Compact Expression: Arrays</vt:lpstr>
      <vt:lpstr>Compact Expression: Arrays+Logic</vt:lpstr>
      <vt:lpstr>Compact Expression: Arrays+Logic</vt:lpstr>
      <vt:lpstr>Compact Expression: Arrays+Logic</vt:lpstr>
      <vt:lpstr>Foreshadowing:  C Array Challenge</vt:lpstr>
      <vt:lpstr>Loop Interpretations</vt:lpstr>
      <vt:lpstr>Easy Loop (for contrast)</vt:lpstr>
      <vt:lpstr>Loop Bounds</vt:lpstr>
      <vt:lpstr>Loop Increment</vt:lpstr>
      <vt:lpstr>Loop Interpretations</vt:lpstr>
      <vt:lpstr>Unroll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174</cp:revision>
  <cp:lastPrinted>2021-10-03T22:22:33Z</cp:lastPrinted>
  <dcterms:created xsi:type="dcterms:W3CDTF">2018-10-03T03:32:03Z</dcterms:created>
  <dcterms:modified xsi:type="dcterms:W3CDTF">2021-10-03T22:22:36Z</dcterms:modified>
</cp:coreProperties>
</file>