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381" r:id="rId2"/>
    <p:sldId id="382" r:id="rId3"/>
    <p:sldId id="383" r:id="rId4"/>
    <p:sldId id="384" r:id="rId5"/>
    <p:sldId id="385" r:id="rId6"/>
    <p:sldId id="386" r:id="rId7"/>
    <p:sldId id="444" r:id="rId8"/>
    <p:sldId id="445" r:id="rId9"/>
    <p:sldId id="387" r:id="rId10"/>
    <p:sldId id="388" r:id="rId11"/>
    <p:sldId id="390" r:id="rId12"/>
    <p:sldId id="389" r:id="rId13"/>
    <p:sldId id="391" r:id="rId14"/>
    <p:sldId id="392" r:id="rId15"/>
    <p:sldId id="393" r:id="rId16"/>
    <p:sldId id="446" r:id="rId17"/>
    <p:sldId id="447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41" r:id="rId28"/>
    <p:sldId id="404" r:id="rId29"/>
    <p:sldId id="405" r:id="rId30"/>
    <p:sldId id="406" r:id="rId31"/>
    <p:sldId id="407" r:id="rId32"/>
    <p:sldId id="408" r:id="rId33"/>
    <p:sldId id="424" r:id="rId34"/>
    <p:sldId id="452" r:id="rId35"/>
    <p:sldId id="450" r:id="rId36"/>
    <p:sldId id="451" r:id="rId37"/>
    <p:sldId id="460" r:id="rId38"/>
    <p:sldId id="463" r:id="rId39"/>
    <p:sldId id="413" r:id="rId40"/>
    <p:sldId id="464" r:id="rId41"/>
    <p:sldId id="465" r:id="rId42"/>
    <p:sldId id="414" r:id="rId43"/>
    <p:sldId id="436" r:id="rId44"/>
    <p:sldId id="409" r:id="rId45"/>
    <p:sldId id="410" r:id="rId46"/>
    <p:sldId id="425" r:id="rId47"/>
    <p:sldId id="411" r:id="rId48"/>
    <p:sldId id="412" r:id="rId49"/>
    <p:sldId id="437" r:id="rId50"/>
    <p:sldId id="459" r:id="rId51"/>
    <p:sldId id="448" r:id="rId52"/>
    <p:sldId id="449" r:id="rId53"/>
    <p:sldId id="426" r:id="rId54"/>
    <p:sldId id="432" r:id="rId55"/>
    <p:sldId id="438" r:id="rId56"/>
    <p:sldId id="415" r:id="rId57"/>
    <p:sldId id="416" r:id="rId58"/>
    <p:sldId id="417" r:id="rId59"/>
    <p:sldId id="418" r:id="rId60"/>
    <p:sldId id="433" r:id="rId61"/>
    <p:sldId id="419" r:id="rId62"/>
    <p:sldId id="420" r:id="rId63"/>
    <p:sldId id="427" r:id="rId64"/>
    <p:sldId id="421" r:id="rId65"/>
    <p:sldId id="434" r:id="rId66"/>
    <p:sldId id="422" r:id="rId67"/>
    <p:sldId id="423" r:id="rId68"/>
    <p:sldId id="429" r:id="rId69"/>
    <p:sldId id="435" r:id="rId70"/>
    <p:sldId id="439" r:id="rId71"/>
    <p:sldId id="430" r:id="rId72"/>
    <p:sldId id="431" r:id="rId73"/>
    <p:sldId id="299" r:id="rId74"/>
    <p:sldId id="300" r:id="rId7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725" autoAdjust="0"/>
  </p:normalViewPr>
  <p:slideViewPr>
    <p:cSldViewPr>
      <p:cViewPr varScale="1">
        <p:scale>
          <a:sx n="107" d="100"/>
          <a:sy n="107" d="100"/>
        </p:scale>
        <p:origin x="176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7, 2022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6F0A03-A463-2B43-94ED-6F47E183D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501015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4114800"/>
          </a:xfrm>
        </p:spPr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 for a generic acyclic circuit?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Depth 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Inputs 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Simple case: just clock in inputs over 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B6C30E-C76B-084A-84BF-4BBA64687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426720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Function of 8b input</a:t>
            </a:r>
          </a:p>
          <a:p>
            <a:r>
              <a:rPr lang="en-US" dirty="0">
                <a:solidFill>
                  <a:srgbClr val="FF6600"/>
                </a:solidFill>
              </a:rPr>
              <a:t>Update of 32b checksum when given new 8b of input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cnew</a:t>
            </a:r>
            <a:r>
              <a:rPr lang="en-US" dirty="0">
                <a:solidFill>
                  <a:srgbClr val="FF6600"/>
                </a:solidFill>
              </a:rPr>
              <a:t>=CKSUM32(</a:t>
            </a:r>
            <a:r>
              <a:rPr lang="en-US" dirty="0" err="1">
                <a:solidFill>
                  <a:srgbClr val="FF6600"/>
                </a:solidFill>
              </a:rPr>
              <a:t>cold,input</a:t>
            </a:r>
            <a:r>
              <a:rPr lang="en-US" dirty="0">
                <a:solidFill>
                  <a:srgbClr val="FF6600"/>
                </a:solidFill>
              </a:rPr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221126" y="1981200"/>
            <a:ext cx="3773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--- likely to exhibit different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behavior?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4572000" y="4343400"/>
            <a:ext cx="44983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 – likely to help 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                             verify/debug?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>
                <a:solidFill>
                  <a:schemeClr val="accent2"/>
                </a:solidFill>
              </a:rPr>
              <a:t>Check if outputs match expectations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…simply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3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P(AND4 1)=1/16</a:t>
            </a:r>
          </a:p>
          <a:p>
            <a:r>
              <a:rPr lang="en-US" dirty="0"/>
              <a:t>P(</a:t>
            </a:r>
            <a:r>
              <a:rPr lang="en-US" dirty="0" err="1"/>
              <a:t>xor</a:t>
            </a:r>
            <a:r>
              <a:rPr lang="en-US" dirty="0"/>
              <a:t> has 1)=1/2</a:t>
            </a:r>
          </a:p>
          <a:p>
            <a:r>
              <a:rPr lang="en-US" dirty="0"/>
              <a:t>P(AND4 1)=15/16</a:t>
            </a:r>
          </a:p>
          <a:p>
            <a:r>
              <a:rPr lang="en-US" dirty="0"/>
              <a:t>P(AND3 1)=1/8</a:t>
            </a:r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6926" y="2472622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2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934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0.5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m~=709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343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Want high probability of toggle?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96" y="1504117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 err="1">
                <a:latin typeface="+mn-lt"/>
              </a:rPr>
              <a:t>P</a:t>
            </a:r>
            <a:r>
              <a:rPr lang="en-US" baseline="-25000" dirty="0" err="1">
                <a:latin typeface="+mn-lt"/>
              </a:rPr>
              <a:t>toggle</a:t>
            </a:r>
            <a:r>
              <a:rPr lang="en-US" dirty="0">
                <a:latin typeface="+mn-lt"/>
              </a:rPr>
              <a:t>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77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E18E-E3B0-6D40-9C7E-47445F5F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69156-B300-F34E-9F59-81EB01FA5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random can find interesting cases quickly</a:t>
            </a:r>
          </a:p>
          <a:p>
            <a:pPr lvl="1"/>
            <a:r>
              <a:rPr lang="en-US" dirty="0"/>
              <a:t>Maybe not minimum, but small compared to exhaustive</a:t>
            </a:r>
          </a:p>
          <a:p>
            <a:r>
              <a:rPr lang="en-US" dirty="0"/>
              <a:t>Some cases may be as bad as exhaustive</a:t>
            </a:r>
          </a:p>
          <a:p>
            <a:r>
              <a:rPr lang="en-US" dirty="0"/>
              <a:t>Coverage metrics give us hints/guidance of which is which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F76B-8C90-5540-8619-1E6FA02D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D2FE8-AB01-2A4A-8146-346B20FF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5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solidFill>
                  <a:schemeClr val="accent2"/>
                </a:solidFill>
              </a:rPr>
              <a:t>random bytes won’t generate duplicate chunks</a:t>
            </a:r>
            <a:r>
              <a:rPr lang="en-US" dirty="0"/>
              <a:t>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1FA4-6879-7741-B28D-968907BD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7993C-71AD-D344-9579-988AA07F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could we generate more useful but “randomized”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Focus on things we need to exercise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6F59-4724-F748-BD9E-491C295E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A9E12-FA40-5F47-9936-B33BF779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619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are some properties we might want to vary for our compression/deduplication?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9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/>
              <a:t>Different</a:t>
            </a:r>
          </a:p>
          <a:p>
            <a:pPr lvl="2"/>
            <a:r>
              <a:rPr lang="en-US" dirty="0"/>
              <a:t>Ok as long as reference and implementation don’t have same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10" y="762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5 input function, single output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Many ways things can go wrong</a:t>
            </a:r>
          </a:p>
          <a:p>
            <a:pPr lvl="1"/>
            <a:r>
              <a:rPr lang="en-US" dirty="0"/>
              <a:t>Many </a:t>
            </a:r>
            <a:r>
              <a:rPr lang="en-US" i="1" dirty="0"/>
              <a:t>subtle</a:t>
            </a:r>
            <a:r>
              <a:rPr lang="en-US" dirty="0"/>
              <a:t> ways things can go wrong</a:t>
            </a:r>
          </a:p>
          <a:p>
            <a:pPr lvl="1"/>
            <a:r>
              <a:rPr lang="en-US" dirty="0"/>
              <a:t>Many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FE87-8E40-5F4F-8283-2B375B24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A80E-8B5B-2948-8D5A-642AAD9EE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Random, Independent errors</a:t>
            </a:r>
          </a:p>
          <a:p>
            <a:r>
              <a:rPr lang="en-US" dirty="0"/>
              <a:t>P(not catch) = P1(bug)*P2(bug)</a:t>
            </a:r>
          </a:p>
          <a:p>
            <a:r>
              <a:rPr lang="en-US" dirty="0"/>
              <a:t>P(not catch across all) </a:t>
            </a:r>
            <a:br>
              <a:rPr lang="en-US" dirty="0"/>
            </a:br>
            <a:r>
              <a:rPr lang="en-US" dirty="0"/>
              <a:t>     ~= cases*P(not catch)</a:t>
            </a:r>
          </a:p>
          <a:p>
            <a:r>
              <a:rPr lang="en-US" dirty="0"/>
              <a:t>Better:</a:t>
            </a:r>
          </a:p>
          <a:p>
            <a:pPr marL="457200" lvl="1" indent="0">
              <a:buNone/>
            </a:pPr>
            <a:r>
              <a:rPr lang="en-US" dirty="0"/>
              <a:t>P(not catch across all) = </a:t>
            </a:r>
            <a:br>
              <a:rPr lang="en-US" dirty="0"/>
            </a:br>
            <a:r>
              <a:rPr lang="en-US" dirty="0"/>
              <a:t>              1-(1-P(not catch))</a:t>
            </a:r>
            <a:r>
              <a:rPr lang="en-US" baseline="30000" dirty="0"/>
              <a:t>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F9C85-0B64-C545-AF91-BD26500E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AF933-B451-E843-AB52-653743ED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8482534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7824441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Other 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EE6CC-0C5E-404D-9820-4DBD8AD26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  <a:p>
            <a:r>
              <a:rPr lang="en-US" dirty="0"/>
              <a:t>To identify if your implementation has “regressed” – returned to a previously buggy state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  <a:p>
            <a:pPr lvl="2"/>
            <a:r>
              <a:rPr lang="en-US" dirty="0"/>
              <a:t>In the critical path to making money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functional/broken the current version is</a:t>
            </a:r>
          </a:p>
          <a:p>
            <a:r>
              <a:rPr lang="en-US" dirty="0"/>
              <a:t>Alternately (complement),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11" name="Content Placeholder 10" descr="A close up of a map&#13;&#10;&#13;&#10;Description automatically generated">
            <a:extLst>
              <a:ext uri="{FF2B5EF4-FFF2-40B4-BE49-F238E27FC236}">
                <a16:creationId xmlns:a16="http://schemas.microsoft.com/office/drawing/2014/main" id="{01318EE4-CE3E-D74A-8D77-CFAEBF29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" y="922378"/>
            <a:ext cx="8901722" cy="5013244"/>
          </a:xfrm>
        </p:spPr>
      </p:pic>
    </p:spTree>
    <p:extLst>
      <p:ext uri="{BB962C8B-B14F-4D97-AF65-F5344CB8AC3E}">
        <p14:creationId xmlns:p14="http://schemas.microsoft.com/office/powerpoint/2010/main" val="28392445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74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(including P1)</a:t>
            </a:r>
          </a:p>
          <a:p>
            <a:r>
              <a:rPr lang="en-US" dirty="0">
                <a:sym typeface="Wingdings"/>
              </a:rPr>
              <a:t>No new required reading for Wednesday</a:t>
            </a:r>
          </a:p>
          <a:p>
            <a:r>
              <a:rPr lang="en-US" dirty="0">
                <a:sym typeface="Wingdings"/>
              </a:rPr>
              <a:t>P2 due Friday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9" name="Content Placeholder 8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05DB0719-54B9-D84B-9A86-F447169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5" y="950071"/>
            <a:ext cx="8846956" cy="4957858"/>
          </a:xfrm>
        </p:spPr>
      </p:pic>
    </p:spTree>
    <p:extLst>
      <p:ext uri="{BB962C8B-B14F-4D97-AF65-F5344CB8AC3E}">
        <p14:creationId xmlns:p14="http://schemas.microsoft.com/office/powerpoint/2010/main" val="194788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43739</TotalTime>
  <Words>3226</Words>
  <Application>Microsoft Macintosh PowerPoint</Application>
  <PresentationFormat>On-screen Show (4:3)</PresentationFormat>
  <Paragraphs>602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7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Goal</vt:lpstr>
      <vt:lpstr>Challenge</vt:lpstr>
      <vt:lpstr>Verification</vt:lpstr>
      <vt:lpstr>PowerPoint Presentation</vt:lpstr>
      <vt:lpstr>PowerPoint Presentation</vt:lpstr>
      <vt:lpstr>Correctness?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Pipelining</vt:lpstr>
      <vt:lpstr>Add Feedback State</vt:lpstr>
      <vt:lpstr>How many input cases?</vt:lpstr>
      <vt:lpstr>Observation</vt:lpstr>
      <vt:lpstr>Structural Simplifications</vt:lpstr>
      <vt:lpstr>Useful Test Cases</vt:lpstr>
      <vt:lpstr>Finite State Machine</vt:lpstr>
      <vt:lpstr>Coverage</vt:lpstr>
      <vt:lpstr>So far…</vt:lpstr>
      <vt:lpstr>Reference Specification (Golden Model)</vt:lpstr>
      <vt:lpstr>Strawman: Inputs and Outputs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Inputs</vt:lpstr>
      <vt:lpstr>Random inputs</vt:lpstr>
      <vt:lpstr>Random inputs</vt:lpstr>
      <vt:lpstr>Random inputs</vt:lpstr>
      <vt:lpstr>Observation</vt:lpstr>
      <vt:lpstr>Random Testing</vt:lpstr>
      <vt:lpstr>Semi-Random</vt:lpstr>
      <vt:lpstr>Biased Random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Common Bugs</vt:lpstr>
      <vt:lpstr>Common Bugs</vt:lpstr>
      <vt:lpstr>Window Filter</vt:lpstr>
      <vt:lpstr>Window Filter</vt:lpstr>
      <vt:lpstr>Simpler Functional</vt:lpstr>
      <vt:lpstr>Simpler Functional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230</cp:revision>
  <cp:lastPrinted>2021-11-07T20:53:04Z</cp:lastPrinted>
  <dcterms:created xsi:type="dcterms:W3CDTF">2017-10-18T12:49:09Z</dcterms:created>
  <dcterms:modified xsi:type="dcterms:W3CDTF">2022-11-03T20:39:27Z</dcterms:modified>
</cp:coreProperties>
</file>