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407" r:id="rId2"/>
    <p:sldId id="320" r:id="rId3"/>
    <p:sldId id="410" r:id="rId4"/>
    <p:sldId id="411" r:id="rId5"/>
    <p:sldId id="455" r:id="rId6"/>
    <p:sldId id="418" r:id="rId7"/>
    <p:sldId id="419" r:id="rId8"/>
    <p:sldId id="423" r:id="rId9"/>
    <p:sldId id="424" r:id="rId10"/>
    <p:sldId id="425" r:id="rId11"/>
    <p:sldId id="426" r:id="rId12"/>
    <p:sldId id="437" r:id="rId13"/>
    <p:sldId id="439" r:id="rId14"/>
    <p:sldId id="417" r:id="rId15"/>
    <p:sldId id="440" r:id="rId16"/>
    <p:sldId id="441" r:id="rId17"/>
    <p:sldId id="482" r:id="rId18"/>
    <p:sldId id="443" r:id="rId19"/>
    <p:sldId id="444" r:id="rId20"/>
    <p:sldId id="445" r:id="rId21"/>
    <p:sldId id="515" r:id="rId22"/>
    <p:sldId id="446" r:id="rId23"/>
    <p:sldId id="447" r:id="rId24"/>
    <p:sldId id="448" r:id="rId25"/>
    <p:sldId id="449" r:id="rId26"/>
    <p:sldId id="476" r:id="rId27"/>
    <p:sldId id="452" r:id="rId28"/>
    <p:sldId id="450" r:id="rId29"/>
    <p:sldId id="451" r:id="rId30"/>
    <p:sldId id="453" r:id="rId31"/>
    <p:sldId id="520" r:id="rId32"/>
    <p:sldId id="454" r:id="rId33"/>
    <p:sldId id="457" r:id="rId34"/>
    <p:sldId id="458" r:id="rId35"/>
    <p:sldId id="459" r:id="rId36"/>
    <p:sldId id="460" r:id="rId37"/>
    <p:sldId id="456" r:id="rId38"/>
    <p:sldId id="478" r:id="rId39"/>
    <p:sldId id="479" r:id="rId40"/>
    <p:sldId id="461" r:id="rId41"/>
    <p:sldId id="462" r:id="rId42"/>
    <p:sldId id="463" r:id="rId43"/>
    <p:sldId id="464" r:id="rId44"/>
    <p:sldId id="466" r:id="rId45"/>
    <p:sldId id="517" r:id="rId46"/>
    <p:sldId id="516" r:id="rId47"/>
    <p:sldId id="483" r:id="rId48"/>
    <p:sldId id="484" r:id="rId49"/>
    <p:sldId id="485" r:id="rId50"/>
    <p:sldId id="486" r:id="rId51"/>
    <p:sldId id="505" r:id="rId52"/>
    <p:sldId id="506" r:id="rId53"/>
    <p:sldId id="487" r:id="rId54"/>
    <p:sldId id="488" r:id="rId55"/>
    <p:sldId id="489" r:id="rId56"/>
    <p:sldId id="490" r:id="rId57"/>
    <p:sldId id="491" r:id="rId58"/>
    <p:sldId id="492" r:id="rId59"/>
    <p:sldId id="493" r:id="rId60"/>
    <p:sldId id="494" r:id="rId61"/>
    <p:sldId id="495" r:id="rId62"/>
    <p:sldId id="496" r:id="rId63"/>
    <p:sldId id="497" r:id="rId64"/>
    <p:sldId id="498" r:id="rId65"/>
    <p:sldId id="501" r:id="rId66"/>
    <p:sldId id="502" r:id="rId67"/>
    <p:sldId id="503" r:id="rId68"/>
    <p:sldId id="504" r:id="rId69"/>
    <p:sldId id="499" r:id="rId70"/>
    <p:sldId id="500" r:id="rId71"/>
    <p:sldId id="509" r:id="rId72"/>
    <p:sldId id="288" r:id="rId73"/>
    <p:sldId id="408" r:id="rId7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04" d="100"/>
          <a:sy n="104" d="100"/>
        </p:scale>
        <p:origin x="188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Users:npcarter:resil_framework: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09162331087002E-2"/>
          <c:y val="3.70370190351808E-2"/>
          <c:w val="0.92318167533782602"/>
          <c:h val="0.74789698264946902"/>
        </c:manualLayout>
      </c:layout>
      <c:lineChart>
        <c:grouping val="standard"/>
        <c:varyColors val="0"/>
        <c:ser>
          <c:idx val="0"/>
          <c:order val="0"/>
          <c:tx>
            <c:v>Density Limit</c:v>
          </c:tx>
          <c:spPr>
            <a:ln w="28575" cap="rnd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diamond"/>
            <c:size val="9"/>
            <c:spPr>
              <a:ln w="28575" cap="rnd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cat>
            <c:strRef>
              <c:f>Sheet1!$B$9:$B$13</c:f>
              <c:strCache>
                <c:ptCount val="5"/>
                <c:pt idx="0">
                  <c:v>45nm</c:v>
                </c:pt>
                <c:pt idx="1">
                  <c:v>32nm</c:v>
                </c:pt>
                <c:pt idx="2">
                  <c:v>22nm</c:v>
                </c:pt>
                <c:pt idx="3">
                  <c:v>16nm</c:v>
                </c:pt>
                <c:pt idx="4">
                  <c:v>11nm</c:v>
                </c:pt>
              </c:strCache>
            </c:strRef>
          </c:cat>
          <c:val>
            <c:numRef>
              <c:f>Sheet1!$C$16:$C$20</c:f>
              <c:numCache>
                <c:formatCode>General</c:formatCode>
                <c:ptCount val="5"/>
                <c:pt idx="0">
                  <c:v>40.604100000000003</c:v>
                </c:pt>
                <c:pt idx="1">
                  <c:v>55.274999999999999</c:v>
                </c:pt>
                <c:pt idx="2">
                  <c:v>82.504300000000001</c:v>
                </c:pt>
                <c:pt idx="3">
                  <c:v>123.14725</c:v>
                </c:pt>
                <c:pt idx="4">
                  <c:v>183.8115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F7-8440-8B3C-3EDA0EBAE9C3}"/>
            </c:ext>
          </c:extLst>
        </c:ser>
        <c:ser>
          <c:idx val="1"/>
          <c:order val="1"/>
          <c:tx>
            <c:v>Constant Power Limit</c:v>
          </c:tx>
          <c:spPr>
            <a:ln w="28575" cap="rnd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square"/>
            <c:size val="6"/>
            <c:spPr>
              <a:ln w="28575" cap="rnd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val>
            <c:numRef>
              <c:f>Sheet1!$F$16:$F$20</c:f>
              <c:numCache>
                <c:formatCode>General</c:formatCode>
                <c:ptCount val="5"/>
                <c:pt idx="0">
                  <c:v>40.604100000000003</c:v>
                </c:pt>
                <c:pt idx="1">
                  <c:v>55.274999999999999</c:v>
                </c:pt>
                <c:pt idx="2">
                  <c:v>79.276466638068669</c:v>
                </c:pt>
                <c:pt idx="3">
                  <c:v>98.373559516033922</c:v>
                </c:pt>
                <c:pt idx="4">
                  <c:v>122.0707604644703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F7-8440-8B3C-3EDA0EBAE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503944"/>
        <c:axId val="824911400"/>
      </c:lineChart>
      <c:catAx>
        <c:axId val="82450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824911400"/>
        <c:crosses val="autoZero"/>
        <c:auto val="1"/>
        <c:lblAlgn val="ctr"/>
        <c:lblOffset val="100"/>
        <c:noMultiLvlLbl val="0"/>
      </c:catAx>
      <c:valAx>
        <c:axId val="824911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8245039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0.48186</cdr:x>
      <cdr:y>0.11111</cdr:y>
    </cdr:from>
    <cdr:to>
      <cdr:x>0.75594</cdr:x>
      <cdr:y>0.24073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228601"/>
          <a:ext cx="996871" cy="266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Density</a:t>
          </a:r>
          <a:r>
            <a:rPr lang="en-US" sz="1400" b="1" baseline="0" dirty="0"/>
            <a:t> Limit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0.62851</cdr:x>
      <cdr:y>0.44444</cdr:y>
    </cdr:from>
    <cdr:to>
      <cdr:x>0.99261</cdr:x>
      <cdr:y>0.56481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00" y="914401"/>
          <a:ext cx="1324279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Constant Power Limit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22962-D1B2-6E44-8455-88A83F9D790C}" type="slidenum">
              <a:rPr lang="en-US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tiff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23:  November </a:t>
            </a:r>
            <a:r>
              <a:rPr lang="en-US" dirty="0"/>
              <a:t>21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, 2022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Energy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F903-622A-B247-BBA2-5917413E0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3796" name="Date Placeholder 3"/>
          <p:cNvSpPr txBox="1">
            <a:spLocks noGrp="1"/>
          </p:cNvSpPr>
          <p:nvPr/>
        </p:nvSpPr>
        <p:spPr bwMode="auto">
          <a:xfrm>
            <a:off x="2819400" y="5791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itchFamily="1" charset="0"/>
                <a:ea typeface="MS PGothic" pitchFamily="34" charset="-128"/>
                <a:cs typeface="MS PGothic" pitchFamily="34" charset="-128"/>
              </a:rPr>
              <a:t>Source: Carter/Intel</a:t>
            </a:r>
          </a:p>
        </p:txBody>
      </p:sp>
      <p:sp>
        <p:nvSpPr>
          <p:cNvPr id="33797" name="Slide Number Placeholder 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BBACEF8-EAD8-F141-B789-FFC15C544E65}" type="slidenum">
              <a:rPr lang="en-US" sz="1800">
                <a:latin typeface="Arial" pitchFamily="1" charset="0"/>
                <a:ea typeface="MS PGothic" pitchFamily="34" charset="-128"/>
                <a:cs typeface="MS PGothic" pitchFamily="34" charset="-128"/>
              </a:rPr>
              <a:pPr algn="r"/>
              <a:t>10</a:t>
            </a:fld>
            <a:endParaRPr lang="en-US" sz="1800">
              <a:latin typeface="Arial" pitchFamily="1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447800" y="1676400"/>
            <a:ext cx="5632450" cy="4038600"/>
            <a:chOff x="3264" y="672"/>
            <a:chExt cx="2300" cy="1494"/>
          </a:xfrm>
        </p:grpSpPr>
        <p:sp>
          <p:nvSpPr>
            <p:cNvPr id="33800" name="TextBox 406"/>
            <p:cNvSpPr txBox="1">
              <a:spLocks noChangeArrowheads="1"/>
            </p:cNvSpPr>
            <p:nvPr/>
          </p:nvSpPr>
          <p:spPr bwMode="auto">
            <a:xfrm>
              <a:off x="3456" y="672"/>
              <a:ext cx="18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latin typeface="Arial" pitchFamily="1" charset="0"/>
                  <a:ea typeface="MS PGothic" pitchFamily="34" charset="-128"/>
                  <a:cs typeface="MS PGothic" pitchFamily="34" charset="-128"/>
                </a:rPr>
                <a:t>Power Limits Integration</a:t>
              </a:r>
            </a:p>
          </p:txBody>
        </p:sp>
        <p:graphicFrame>
          <p:nvGraphicFramePr>
            <p:cNvPr id="416" name="Chart 415"/>
            <p:cNvGraphicFramePr/>
            <p:nvPr/>
          </p:nvGraphicFramePr>
          <p:xfrm>
            <a:off x="3268" y="868"/>
            <a:ext cx="2291" cy="1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3799" name="Rectangle 6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Impact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Power density is limiting scaling</a:t>
            </a:r>
          </a:p>
          <a:p>
            <a:pPr lvl="1"/>
            <a:r>
              <a:rPr lang="en-US" sz="2400" dirty="0">
                <a:solidFill>
                  <a:srgbClr val="3366FF"/>
                </a:solidFill>
              </a:rPr>
              <a:t>Can already place more transistors on a chip than we can afford to turn on!</a:t>
            </a:r>
          </a:p>
          <a:p>
            <a:r>
              <a:rPr lang="en-US" sz="2800" dirty="0"/>
              <a:t>Power is potential challenge/limiter for all future chips.</a:t>
            </a:r>
          </a:p>
          <a:p>
            <a:pPr lvl="1"/>
            <a:r>
              <a:rPr lang="en-US" sz="2400" dirty="0"/>
              <a:t>Only turn on small percentage of transistors?</a:t>
            </a:r>
          </a:p>
          <a:p>
            <a:pPr lvl="1"/>
            <a:r>
              <a:rPr lang="en-US" sz="2400" dirty="0"/>
              <a:t>Operate those transistors at much slower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CEC20-2558-1145-B19D-8CAA325921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295400" y="2667000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4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47549D-C8EB-5944-940B-66E03B2778F5}"/>
              </a:ext>
            </a:extLst>
          </p:cNvPr>
          <p:cNvSpPr txBox="1"/>
          <p:nvPr/>
        </p:nvSpPr>
        <p:spPr>
          <a:xfrm>
            <a:off x="1325880" y="4461246"/>
            <a:ext cx="64668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Dynamic – Switching Energy (Power)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Static – Leakage Energy (Power)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950" y="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382814" y="265176"/>
            <a:ext cx="7772400" cy="1143000"/>
          </a:xfrm>
        </p:spPr>
        <p:txBody>
          <a:bodyPr/>
          <a:lstStyle/>
          <a:p>
            <a:r>
              <a:rPr lang="en-US" dirty="0"/>
              <a:t>Leakage Energy</a:t>
            </a:r>
            <a:br>
              <a:rPr lang="en-US" dirty="0"/>
            </a:br>
            <a:r>
              <a:rPr lang="en-US" dirty="0"/>
              <a:t>(Static Energy, Power)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7772400" cy="4114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baseline="-25000" dirty="0" err="1"/>
              <a:t>leak</a:t>
            </a:r>
            <a:endParaRPr lang="en-US" dirty="0"/>
          </a:p>
          <a:p>
            <a:pPr lvl="1"/>
            <a:r>
              <a:rPr lang="en-US" dirty="0" err="1"/>
              <a:t>Subthreshold</a:t>
            </a:r>
            <a:r>
              <a:rPr lang="en-US" dirty="0"/>
              <a:t> leakage</a:t>
            </a:r>
          </a:p>
          <a:p>
            <a:pPr lvl="1"/>
            <a:r>
              <a:rPr lang="en-US" dirty="0"/>
              <a:t>(possibly) Gate-Drain leakage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A5E2-BD7D-034B-B6F0-3190CF6F1A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7581900" y="12573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581900" y="27051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371600" y="3886200"/>
          <a:ext cx="548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20" name="Equation" r:id="rId4" imgW="914400" imgH="177800" progId="Equation.3">
                  <p:embed/>
                </p:oleObj>
              </mc:Choice>
              <mc:Fallback>
                <p:oleObj name="Equation" r:id="rId4" imgW="914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5486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52600" y="5257800"/>
          <a:ext cx="5032829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21" name="Equation" r:id="rId6" imgW="965200" imgH="177800" progId="Equation.3">
                  <p:embed/>
                </p:oleObj>
              </mc:Choice>
              <mc:Fallback>
                <p:oleObj name="Equation" r:id="rId6" imgW="9652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57800"/>
                        <a:ext cx="5032829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344666-6739-B344-ADF2-1BED0FA66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96" y="1277952"/>
            <a:ext cx="2178877" cy="264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03213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  <a:br>
              <a:rPr lang="en-US" dirty="0"/>
            </a:br>
            <a:r>
              <a:rPr lang="en-US" dirty="0"/>
              <a:t>(Dynamic Energy, Power)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3450170"/>
            <a:ext cx="8686800" cy="2743200"/>
          </a:xfrm>
        </p:spPr>
        <p:txBody>
          <a:bodyPr/>
          <a:lstStyle/>
          <a:p>
            <a:r>
              <a:rPr lang="en-US" dirty="0"/>
              <a:t>Charge/discharging gate and load</a:t>
            </a:r>
          </a:p>
          <a:p>
            <a:r>
              <a:rPr lang="en-US" dirty="0"/>
              <a:t>C – driven by architecture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– probability will switch;</a:t>
            </a:r>
            <a:br>
              <a:rPr lang="en-US" dirty="0"/>
            </a:br>
            <a:r>
              <a:rPr lang="en-US" dirty="0"/>
              <a:t>   driven by architecture, coding/information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8" name="Equation" r:id="rId4" imgW="927100" imgH="203200" progId="Equation.3">
                  <p:embed/>
                </p:oleObj>
              </mc:Choice>
              <mc:Fallback>
                <p:oleObj name="Equation" r:id="rId4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02A381-3222-6C4C-BF2D-83F552D36650}"/>
              </a:ext>
            </a:extLst>
          </p:cNvPr>
          <p:cNvCxnSpPr>
            <a:cxnSpLocks/>
          </p:cNvCxnSpPr>
          <p:nvPr/>
        </p:nvCxnSpPr>
        <p:spPr bwMode="auto">
          <a:xfrm flipH="1">
            <a:off x="7848600" y="1378631"/>
            <a:ext cx="68" cy="676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66FD9C-C7C4-CA45-AA2E-AFF20DDB01FF}"/>
              </a:ext>
            </a:extLst>
          </p:cNvPr>
          <p:cNvCxnSpPr>
            <a:cxnSpLocks/>
          </p:cNvCxnSpPr>
          <p:nvPr/>
        </p:nvCxnSpPr>
        <p:spPr bwMode="auto">
          <a:xfrm>
            <a:off x="8327409" y="2385539"/>
            <a:ext cx="587991" cy="1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24C24CAD-9593-E748-A83F-E065BBCB0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99540"/>
              </p:ext>
            </p:extLst>
          </p:nvPr>
        </p:nvGraphicFramePr>
        <p:xfrm>
          <a:off x="7008660" y="4018730"/>
          <a:ext cx="2028389" cy="42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9" name="Equation" r:id="rId6" imgW="1143000" imgH="241300" progId="Equation.3">
                  <p:embed/>
                </p:oleObj>
              </mc:Choice>
              <mc:Fallback>
                <p:oleObj name="Equation" r:id="rId6" imgW="1143000" imgH="241300" progId="Equation.3">
                  <p:embed/>
                  <p:pic>
                    <p:nvPicPr>
                      <p:cNvPr id="152578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660" y="4018730"/>
                        <a:ext cx="2028389" cy="428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B7A77E51-59BD-5B4B-A0C6-35DB64B00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320093"/>
              </p:ext>
            </p:extLst>
          </p:nvPr>
        </p:nvGraphicFramePr>
        <p:xfrm>
          <a:off x="7220401" y="4479383"/>
          <a:ext cx="18530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10" name="Equation" r:id="rId8" imgW="977900" imgH="241300" progId="Equation.3">
                  <p:embed/>
                </p:oleObj>
              </mc:Choice>
              <mc:Fallback>
                <p:oleObj name="Equation" r:id="rId8" imgW="977900" imgH="241300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0401" y="4479383"/>
                        <a:ext cx="1853034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143000" y="2286000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18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533400" y="4114800"/>
          <a:ext cx="416808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19" name="Equation" r:id="rId5" imgW="927100" imgH="203200" progId="Equation.3">
                  <p:embed/>
                </p:oleObj>
              </mc:Choice>
              <mc:Fallback>
                <p:oleObj name="Equation" r:id="rId5" imgW="9271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416808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4546600" y="5334000"/>
          <a:ext cx="4597400" cy="71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20" name="Equation" r:id="rId7" imgW="1193800" imgH="177800" progId="Equation.3">
                  <p:embed/>
                </p:oleObj>
              </mc:Choice>
              <mc:Fallback>
                <p:oleObj name="Equation" r:id="rId7" imgW="11938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34000"/>
                        <a:ext cx="4597400" cy="712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89274"/>
            <a:ext cx="7772400" cy="3387725"/>
          </a:xfrm>
        </p:spPr>
        <p:txBody>
          <a:bodyPr/>
          <a:lstStyle/>
          <a:p>
            <a:r>
              <a:rPr lang="en-US" dirty="0"/>
              <a:t>We can set voltage</a:t>
            </a:r>
          </a:p>
          <a:p>
            <a:r>
              <a:rPr lang="en-US" dirty="0"/>
              <a:t>Reducing voltage</a:t>
            </a:r>
          </a:p>
          <a:p>
            <a:pPr lvl="1"/>
            <a:r>
              <a:rPr lang="en-US" dirty="0"/>
              <a:t>Reduces </a:t>
            </a:r>
            <a:r>
              <a:rPr lang="en-US" dirty="0" err="1"/>
              <a:t>E</a:t>
            </a:r>
            <a:r>
              <a:rPr lang="en-US" baseline="-25000" dirty="0" err="1"/>
              <a:t>switch</a:t>
            </a:r>
            <a:endParaRPr lang="en-US" baseline="-25000" dirty="0"/>
          </a:p>
          <a:p>
            <a:pPr lvl="1"/>
            <a:r>
              <a:rPr lang="en-US" dirty="0"/>
              <a:t>Increases delay </a:t>
            </a:r>
            <a:r>
              <a:rPr lang="en-US" dirty="0">
                <a:sym typeface="Wingdings"/>
              </a:rPr>
              <a:t> cycle time, T (</a:t>
            </a:r>
            <a:r>
              <a:rPr lang="en-US" dirty="0" err="1">
                <a:sym typeface="Wingdings"/>
              </a:rPr>
              <a:t>freq</a:t>
            </a:r>
            <a:r>
              <a:rPr lang="en-US" dirty="0">
                <a:sym typeface="Wingdings"/>
              </a:rPr>
              <a:t>=1/T)</a:t>
            </a:r>
          </a:p>
          <a:p>
            <a:pPr lvl="2"/>
            <a:r>
              <a:rPr lang="en-US" dirty="0">
                <a:sym typeface="Wingdings"/>
              </a:rPr>
              <a:t>Reduce performance (not run full freq.)</a:t>
            </a:r>
          </a:p>
          <a:p>
            <a:pPr lvl="2"/>
            <a:r>
              <a:rPr lang="en-US" dirty="0">
                <a:sym typeface="Wingdings"/>
              </a:rPr>
              <a:t>Increases leakage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leak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/>
        </p:nvGraphicFramePr>
        <p:xfrm>
          <a:off x="304800" y="1676400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66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4546600" y="1752600"/>
          <a:ext cx="4597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67" name="Equation" r:id="rId5" imgW="1193800" imgH="177800" progId="Equation.3">
                  <p:embed/>
                </p:oleObj>
              </mc:Choice>
              <mc:Fallback>
                <p:oleObj name="Equation" r:id="rId5" imgW="119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1752600"/>
                        <a:ext cx="45974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Total Energy vs. Voltage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DE16-3DD9-6047-B37B-A1A730A5FC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12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723265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/>
              <a:t>C – driven by architecture</a:t>
            </a:r>
          </a:p>
          <a:p>
            <a:pPr lvl="1"/>
            <a:r>
              <a:rPr lang="en-US" dirty="0"/>
              <a:t>Also impacted by variation, aging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– probably a node will switch;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driven by architecture,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8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dirty="0"/>
              <a:t>Consider an 8b counter</a:t>
            </a:r>
          </a:p>
          <a:p>
            <a:pPr lvl="1"/>
            <a:r>
              <a:rPr lang="en-US" dirty="0"/>
              <a:t>How often do each of the following switch?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Low bit?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High bit?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Average switching across all 8 output bits?</a:t>
            </a:r>
          </a:p>
          <a:p>
            <a:r>
              <a:rPr lang="en-US" dirty="0"/>
              <a:t>Assuming random inputs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(switching probability) at output of xor4?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Hint: probability of output of xor4 being 0? 1?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nand4?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45322-36F0-0340-884A-0A8C8265CF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Energy</a:t>
            </a:r>
          </a:p>
          <a:p>
            <a:r>
              <a:rPr lang="en-US" dirty="0"/>
              <a:t>Part 1</a:t>
            </a:r>
          </a:p>
          <a:p>
            <a:pPr lvl="1"/>
            <a:r>
              <a:rPr lang="en-US" dirty="0"/>
              <a:t>Today’s bottleneck</a:t>
            </a:r>
          </a:p>
          <a:p>
            <a:pPr lvl="1"/>
            <a:r>
              <a:rPr lang="en-US" dirty="0"/>
              <a:t>What drives</a:t>
            </a:r>
          </a:p>
          <a:p>
            <a:r>
              <a:rPr lang="en-US" dirty="0"/>
              <a:t>Part 2: Architecture and Energy</a:t>
            </a:r>
          </a:p>
          <a:p>
            <a:pPr lvl="1"/>
            <a:r>
              <a:rPr lang="en-US" dirty="0"/>
              <a:t>Processors, </a:t>
            </a:r>
            <a:r>
              <a:rPr lang="en-US" dirty="0" err="1"/>
              <a:t>FPGAs</a:t>
            </a:r>
            <a:r>
              <a:rPr lang="en-US" dirty="0"/>
              <a:t>, accelerators</a:t>
            </a:r>
          </a:p>
          <a:p>
            <a:r>
              <a:rPr lang="en-US" dirty="0"/>
              <a:t>Part 3: </a:t>
            </a:r>
          </a:p>
          <a:p>
            <a:pPr lvl="1"/>
            <a:r>
              <a:rPr lang="en-US" dirty="0"/>
              <a:t>How does parallelism impact energy?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Output Switching</a:t>
            </a:r>
            <a:br>
              <a:rPr lang="en-US" dirty="0"/>
            </a:br>
            <a:r>
              <a:rPr lang="en-US" dirty="0"/>
              <a:t>(random inputs)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4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 bwMode="auto">
          <a:xfrm>
            <a:off x="1752600" y="2743200"/>
            <a:ext cx="784318" cy="708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600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7" name="Straight Arrow Connector 26"/>
          <p:cNvCxnSpPr>
            <a:stCxn id="7" idx="6"/>
            <a:endCxn id="8" idx="1"/>
          </p:cNvCxnSpPr>
          <p:nvPr/>
        </p:nvCxnSpPr>
        <p:spPr bwMode="auto">
          <a:xfrm>
            <a:off x="1752600" y="26670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752600" y="35052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0"/>
            <a:endCxn id="8" idx="4"/>
          </p:cNvCxnSpPr>
          <p:nvPr/>
        </p:nvCxnSpPr>
        <p:spPr bwMode="auto">
          <a:xfrm rot="5400000" flipH="1" flipV="1">
            <a:off x="1828800" y="2667000"/>
            <a:ext cx="609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219200" y="2057400"/>
            <a:ext cx="8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2200" y="2133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6800" y="2438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800" y="3200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5800" y="2667000"/>
            <a:ext cx="3612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Pswitch</a:t>
            </a:r>
            <a:r>
              <a:rPr lang="en-US" dirty="0"/>
              <a:t>=P(0@i)*P(1@i+1)</a:t>
            </a:r>
          </a:p>
          <a:p>
            <a:r>
              <a:rPr lang="en-US" dirty="0"/>
              <a:t>             +P(1@i)*P(0@i+1)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925467-BFB0-024C-928F-99D12C20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97E56-D3E3-8549-96D7-D7BB2F79B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gates (output nodes) switch at same rate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D7C82-34DF-EF49-B87D-E88628BF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94262-EA95-3E4C-8B79-9C4D3142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7443E-5BDF-0743-AE27-BC35DF22077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Energy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</p:nvPr>
        </p:nvGraphicFramePr>
        <p:xfrm>
          <a:off x="2057400" y="2438400"/>
          <a:ext cx="4681151" cy="173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10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8400"/>
                        <a:ext cx="4681151" cy="1732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443E-5BDF-0743-AE27-BC35DF2207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755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  <a:cs typeface="Symbol" charset="2"/>
              </a:rPr>
              <a:t>C</a:t>
            </a:r>
            <a:r>
              <a:rPr lang="en-US" baseline="-25000" dirty="0" err="1">
                <a:latin typeface="+mn-lt"/>
                <a:cs typeface="Symbol" charset="2"/>
              </a:rPr>
              <a:t>i</a:t>
            </a:r>
            <a:r>
              <a:rPr lang="en-US" dirty="0">
                <a:latin typeface="+mn-lt"/>
                <a:cs typeface="Symbol" charset="2"/>
              </a:rPr>
              <a:t> == capacitance driven by each gate (including wire)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Rate (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+mn-lt"/>
                <a:cs typeface="Symbol" charset="2"/>
              </a:rPr>
              <a:t>i</a:t>
            </a:r>
            <a:r>
              <a:rPr lang="en-US" dirty="0"/>
              <a:t>) Varies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Different logic (low/high bits, gate type)</a:t>
            </a:r>
          </a:p>
          <a:p>
            <a:r>
              <a:rPr lang="en-US" dirty="0"/>
              <a:t>Different usage</a:t>
            </a:r>
          </a:p>
          <a:p>
            <a:pPr lvl="1"/>
            <a:r>
              <a:rPr lang="en-US" dirty="0"/>
              <a:t>Gate off unused functional units</a:t>
            </a:r>
          </a:p>
          <a:p>
            <a:r>
              <a:rPr lang="en-US" dirty="0"/>
              <a:t>Data coded</a:t>
            </a:r>
          </a:p>
          <a:p>
            <a:r>
              <a:rPr lang="en-US" dirty="0"/>
              <a:t>Entropy in data</a:t>
            </a:r>
          </a:p>
          <a:p>
            <a:r>
              <a:rPr lang="en-US" dirty="0"/>
              <a:t>Average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5--15% plausible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249858" name="Content Placeholder 6"/>
          <p:cNvGraphicFramePr>
            <a:graphicFrameLocks noChangeAspect="1"/>
          </p:cNvGraphicFramePr>
          <p:nvPr/>
        </p:nvGraphicFramePr>
        <p:xfrm>
          <a:off x="4462462" y="3505200"/>
          <a:ext cx="46815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4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2" y="3505200"/>
                        <a:ext cx="4681538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 – driven by architecture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– driven by architecture,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8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Wire Driven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en-US" dirty="0"/>
              <a:t>Gates drive</a:t>
            </a:r>
          </a:p>
          <a:p>
            <a:pPr lvl="1"/>
            <a:r>
              <a:rPr lang="en-US" dirty="0"/>
              <a:t>Self</a:t>
            </a:r>
          </a:p>
          <a:p>
            <a:pPr lvl="1"/>
            <a:r>
              <a:rPr lang="en-US" dirty="0"/>
              <a:t>Inputs to other gates</a:t>
            </a:r>
          </a:p>
          <a:p>
            <a:pPr lvl="1"/>
            <a:r>
              <a:rPr lang="en-US" dirty="0"/>
              <a:t>Wire routing between self and other gates</a:t>
            </a:r>
          </a:p>
          <a:p>
            <a:r>
              <a:rPr lang="en-US" dirty="0"/>
              <a:t>Typically: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8600" y="1828800"/>
          <a:ext cx="44053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4" name="Equation" r:id="rId3" imgW="1409700" imgH="203200" progId="Equation.3">
                  <p:embed/>
                </p:oleObj>
              </mc:Choice>
              <mc:Fallback>
                <p:oleObj name="Equation" r:id="rId3" imgW="1409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0"/>
                        <a:ext cx="44053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7" name="Content Placeholder 6"/>
          <p:cNvGraphicFramePr>
            <a:graphicFrameLocks noChangeAspect="1"/>
          </p:cNvGraphicFramePr>
          <p:nvPr/>
        </p:nvGraphicFramePr>
        <p:xfrm>
          <a:off x="5453062" y="0"/>
          <a:ext cx="3690938" cy="136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5" name="Equation" r:id="rId5" imgW="1270000" imgH="469900" progId="Equation.3">
                  <p:embed/>
                </p:oleObj>
              </mc:Choice>
              <mc:Fallback>
                <p:oleObj name="Equation" r:id="rId5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0"/>
                        <a:ext cx="3690938" cy="1365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38600" y="3810000"/>
          <a:ext cx="4238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6" name="Equation" r:id="rId7" imgW="1130300" imgH="203200" progId="Equation.3">
                  <p:embed/>
                </p:oleObj>
              </mc:Choice>
              <mc:Fallback>
                <p:oleObj name="Equation" r:id="rId7" imgW="11303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810000"/>
                        <a:ext cx="42386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4648200"/>
            <a:ext cx="7124700" cy="2035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does wire capacitance relate to wire length?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C=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A/d</a:t>
            </a:r>
            <a:r>
              <a:rPr lang="en-US" dirty="0"/>
              <a:t> =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W</a:t>
            </a:r>
            <a:r>
              <a:rPr lang="en-US" dirty="0"/>
              <a:t>*</a:t>
            </a:r>
            <a:r>
              <a:rPr lang="en-US" dirty="0" err="1"/>
              <a:t>L</a:t>
            </a:r>
            <a:r>
              <a:rPr lang="en-US" baseline="-25000" dirty="0" err="1"/>
              <a:t>wire</a:t>
            </a:r>
            <a:r>
              <a:rPr lang="en-US" dirty="0" err="1"/>
              <a:t>/d</a:t>
            </a:r>
            <a:r>
              <a:rPr lang="en-US" dirty="0"/>
              <a:t> = 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 * </a:t>
            </a:r>
            <a:r>
              <a:rPr lang="en-US" dirty="0" err="1"/>
              <a:t>L</a:t>
            </a:r>
            <a:r>
              <a:rPr lang="en-US" baseline="-25000" dirty="0" err="1"/>
              <a:t>wire</a:t>
            </a:r>
            <a:endParaRPr lang="en-US" dirty="0"/>
          </a:p>
          <a:p>
            <a:r>
              <a:rPr lang="en-US" dirty="0"/>
              <a:t>Wire capacitance is linear in wire length</a:t>
            </a:r>
          </a:p>
          <a:p>
            <a:r>
              <a:rPr lang="en-US" dirty="0"/>
              <a:t>E.g. 1.7pF/cm (</a:t>
            </a:r>
            <a:r>
              <a:rPr lang="en-US" dirty="0" err="1"/>
              <a:t>preclass</a:t>
            </a:r>
            <a:r>
              <a:rPr lang="en-US" dirty="0"/>
              <a:t>)</a:t>
            </a:r>
          </a:p>
          <a:p>
            <a:r>
              <a:rPr lang="en-US" dirty="0"/>
              <a:t>Remains true if buffer wire</a:t>
            </a:r>
          </a:p>
          <a:p>
            <a:pPr lvl="1"/>
            <a:r>
              <a:rPr lang="en-US" dirty="0"/>
              <a:t>Add buffered segment at fixed lengths</a:t>
            </a:r>
          </a:p>
          <a:p>
            <a:pPr lvl="1"/>
            <a:r>
              <a:rPr lang="en-US" dirty="0"/>
              <a:t>[</a:t>
            </a:r>
            <a:r>
              <a:rPr lang="en-US" dirty="0">
                <a:solidFill>
                  <a:srgbClr val="7030A0"/>
                </a:solidFill>
              </a:rPr>
              <a:t>different use of word </a:t>
            </a:r>
            <a:r>
              <a:rPr lang="en-US" i="1" dirty="0">
                <a:solidFill>
                  <a:srgbClr val="7030A0"/>
                </a:solidFill>
              </a:rPr>
              <a:t>buffer</a:t>
            </a:r>
            <a:r>
              <a:rPr lang="en-US" dirty="0">
                <a:solidFill>
                  <a:srgbClr val="7030A0"/>
                </a:solidFill>
              </a:rPr>
              <a:t> than normal in this class – here we’re talking about adding a repeater to perform electrical signal restoration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Wire Driven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9858"/>
            <a:ext cx="7772400" cy="4876800"/>
          </a:xfrm>
        </p:spPr>
        <p:txBody>
          <a:bodyPr/>
          <a:lstStyle/>
          <a:p>
            <a:r>
              <a:rPr lang="en-US" dirty="0"/>
              <a:t>Care about locality</a:t>
            </a:r>
          </a:p>
          <a:p>
            <a:pPr lvl="1"/>
            <a:r>
              <a:rPr lang="en-US" dirty="0"/>
              <a:t>Long wires are higher energy</a:t>
            </a:r>
          </a:p>
          <a:p>
            <a:pPr lvl="1"/>
            <a:r>
              <a:rPr lang="en-US" dirty="0"/>
              <a:t>Producers near consumers</a:t>
            </a:r>
          </a:p>
          <a:p>
            <a:pPr lvl="1"/>
            <a:r>
              <a:rPr lang="en-US" dirty="0"/>
              <a:t>Memories near compute</a:t>
            </a:r>
          </a:p>
          <a:p>
            <a:pPr lvl="1"/>
            <a:r>
              <a:rPr lang="en-US" dirty="0"/>
              <a:t>Esp. for large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/>
              <a:t>i</a:t>
            </a:r>
            <a:r>
              <a:rPr lang="en-US" dirty="0" err="1"/>
              <a:t>’s</a:t>
            </a:r>
            <a:endParaRPr lang="en-US" dirty="0"/>
          </a:p>
          <a:p>
            <a:r>
              <a:rPr lang="en-US" dirty="0"/>
              <a:t>Care about size/area</a:t>
            </a:r>
          </a:p>
          <a:p>
            <a:pPr lvl="1"/>
            <a:r>
              <a:rPr lang="en-US" dirty="0"/>
              <a:t>Reduce (worst-case) distance must cross</a:t>
            </a:r>
          </a:p>
          <a:p>
            <a:r>
              <a:rPr lang="en-US" dirty="0"/>
              <a:t>Care about minimizing data movement</a:t>
            </a:r>
          </a:p>
          <a:p>
            <a:pPr lvl="1"/>
            <a:r>
              <a:rPr lang="en-US" dirty="0"/>
              <a:t>Less data, less often, smaller distances</a:t>
            </a:r>
          </a:p>
          <a:p>
            <a:r>
              <a:rPr lang="en-US" dirty="0"/>
              <a:t>Care about size of memories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77E0A95E-ADFE-C249-BD71-1DE0DA92E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166073"/>
              </p:ext>
            </p:extLst>
          </p:nvPr>
        </p:nvGraphicFramePr>
        <p:xfrm>
          <a:off x="5453062" y="2746257"/>
          <a:ext cx="3690938" cy="136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25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251907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2746257"/>
                        <a:ext cx="3690938" cy="1365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Primary switching capacitance in wires </a:t>
            </a:r>
          </a:p>
          <a:p>
            <a:r>
              <a:rPr lang="en-US" dirty="0">
                <a:solidFill>
                  <a:srgbClr val="FF6600"/>
                </a:solidFill>
              </a:rPr>
              <a:t>C: How does energy of a read grow with capacity (N) of a memory bank?</a:t>
            </a:r>
          </a:p>
          <a:p>
            <a:r>
              <a:rPr lang="en-US" dirty="0">
                <a:solidFill>
                  <a:srgbClr val="FF6600"/>
                </a:solidFill>
              </a:rPr>
              <a:t>D: Energy per bit? </a:t>
            </a:r>
          </a:p>
        </p:txBody>
      </p:sp>
      <p:pic>
        <p:nvPicPr>
          <p:cNvPr id="7" name="Content Placeholder 6" descr="memory_bank_wide_io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421" b="-18421"/>
          <a:stretch>
            <a:fillRect/>
          </a:stretch>
        </p:blipFill>
        <p:spPr>
          <a:xfrm>
            <a:off x="4648200" y="1652016"/>
            <a:ext cx="4114800" cy="44439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Energy dominates</a:t>
            </a:r>
          </a:p>
          <a:p>
            <a:pPr lvl="1"/>
            <a:r>
              <a:rPr lang="en-US" dirty="0"/>
              <a:t>Including limiting performance</a:t>
            </a:r>
          </a:p>
          <a:p>
            <a:r>
              <a:rPr lang="en-US" dirty="0"/>
              <a:t>Make memories small and wires short</a:t>
            </a:r>
          </a:p>
          <a:p>
            <a:pPr lvl="1"/>
            <a:r>
              <a:rPr lang="en-US" dirty="0"/>
              <a:t>Small memories cost less energy per read</a:t>
            </a:r>
          </a:p>
          <a:p>
            <a:r>
              <a:rPr lang="en-US" dirty="0"/>
              <a:t>Accelerators reduce energy</a:t>
            </a:r>
          </a:p>
          <a:p>
            <a:pPr lvl="1"/>
            <a:r>
              <a:rPr lang="en-US" dirty="0"/>
              <a:t>Compared to processors</a:t>
            </a:r>
          </a:p>
          <a:p>
            <a:r>
              <a:rPr lang="en-US" dirty="0"/>
              <a:t>Can tune parallelism to minimize energy</a:t>
            </a:r>
          </a:p>
          <a:p>
            <a:pPr lvl="1"/>
            <a:r>
              <a:rPr lang="en-US" dirty="0"/>
              <a:t>Typically, the more parallel implementation costs less energy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Implications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energy can be expensive</a:t>
            </a:r>
          </a:p>
          <a:p>
            <a:r>
              <a:rPr lang="en-US" dirty="0"/>
              <a:t>Small memories cost less energy than large memories</a:t>
            </a:r>
          </a:p>
          <a:p>
            <a:pPr lvl="1"/>
            <a:r>
              <a:rPr lang="en-US" dirty="0"/>
              <a:t>Use data from small memories as much as possible</a:t>
            </a:r>
          </a:p>
          <a:p>
            <a:r>
              <a:rPr lang="en-US" dirty="0"/>
              <a:t>Cheaper to re-use data item from register than re-reading from memory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976"/>
            <a:ext cx="7772400" cy="1143000"/>
          </a:xfrm>
        </p:spPr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143651"/>
              </p:ext>
            </p:extLst>
          </p:nvPr>
        </p:nvGraphicFramePr>
        <p:xfrm>
          <a:off x="1143000" y="1847062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5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6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47062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9C720874-D493-F044-9A4B-E89BF291E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65011"/>
              </p:ext>
            </p:extLst>
          </p:nvPr>
        </p:nvGraphicFramePr>
        <p:xfrm>
          <a:off x="457200" y="3598610"/>
          <a:ext cx="46815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6" name="Equation" r:id="rId5" imgW="1270000" imgH="469900" progId="Equation.3">
                  <p:embed/>
                </p:oleObj>
              </mc:Choice>
              <mc:Fallback>
                <p:oleObj name="Equation" r:id="rId5" imgW="1270000" imgH="469900" progId="Equation.3">
                  <p:embed/>
                  <p:pic>
                    <p:nvPicPr>
                      <p:cNvPr id="249858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98610"/>
                        <a:ext cx="4681538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0D2EF9-4ED7-6649-ABC5-3AF88357963B}"/>
                  </a:ext>
                </a:extLst>
              </p:cNvPr>
              <p:cNvSpPr txBox="1"/>
              <p:nvPr/>
            </p:nvSpPr>
            <p:spPr>
              <a:xfrm>
                <a:off x="3810000" y="5084066"/>
                <a:ext cx="5481043" cy="1565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𝑙𝑒𝑎𝑘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𝑙𝑒𝑎𝑘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0D2EF9-4ED7-6649-ABC5-3AF88357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084066"/>
                <a:ext cx="5481043" cy="1565237"/>
              </a:xfrm>
              <a:prstGeom prst="rect">
                <a:avLst/>
              </a:prstGeom>
              <a:blipFill>
                <a:blip r:embed="rId7"/>
                <a:stretch>
                  <a:fillRect t="-115200" b="-17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190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Architectural Implications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7467600" cy="4213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Numbers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Processor instruction 100x more than arithmetic</a:t>
            </a:r>
          </a:p>
          <a:p>
            <a:r>
              <a:rPr lang="en-US" dirty="0"/>
              <a:t>Register read 2x</a:t>
            </a:r>
          </a:p>
          <a:p>
            <a:r>
              <a:rPr lang="en-US" dirty="0"/>
              <a:t>RAM read 10x</a:t>
            </a:r>
          </a:p>
          <a:p>
            <a:r>
              <a:rPr lang="en-US" dirty="0">
                <a:solidFill>
                  <a:srgbClr val="FF6600"/>
                </a:solidFill>
              </a:rPr>
              <a:t>Why processor instruction &gt; </a:t>
            </a:r>
            <a:r>
              <a:rPr lang="en-US" dirty="0" err="1">
                <a:solidFill>
                  <a:srgbClr val="FF6600"/>
                </a:solidFill>
              </a:rPr>
              <a:t>arith</a:t>
            </a:r>
            <a:r>
              <a:rPr lang="en-US" dirty="0">
                <a:solidFill>
                  <a:srgbClr val="FF6600"/>
                </a:solidFill>
              </a:rPr>
              <a:t> operation?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748" y="3048000"/>
            <a:ext cx="4631251" cy="2612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Processors and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810000" cy="4114800"/>
          </a:xfrm>
        </p:spPr>
        <p:txBody>
          <a:bodyPr/>
          <a:lstStyle/>
          <a:p>
            <a:r>
              <a:rPr lang="en-US" dirty="0"/>
              <a:t>Very little energy into actual computation</a:t>
            </a:r>
          </a:p>
          <a:p>
            <a:r>
              <a:rPr lang="en-US" dirty="0"/>
              <a:t>Determine and Fetch Instruction</a:t>
            </a:r>
          </a:p>
          <a:p>
            <a:r>
              <a:rPr lang="en-US" dirty="0"/>
              <a:t>Read and Write data from memories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0"/>
            <a:ext cx="4140200" cy="551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84772"/>
            <a:ext cx="4114800" cy="27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90800" y="59436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[Dally et al. / </a:t>
            </a:r>
          </a:p>
          <a:p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Computer 2008]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Cortex A9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Estimate find: 0.5W at 800MHz in 40nm</a:t>
            </a:r>
          </a:p>
          <a:p>
            <a:r>
              <a:rPr lang="en-US" dirty="0"/>
              <a:t>0.5/0.8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-9 </a:t>
            </a:r>
            <a:r>
              <a:rPr lang="en-US" dirty="0"/>
              <a:t>J/</a:t>
            </a:r>
            <a:r>
              <a:rPr lang="en-US" dirty="0" err="1"/>
              <a:t>instr</a:t>
            </a:r>
            <a:endParaRPr lang="en-US" dirty="0"/>
          </a:p>
          <a:p>
            <a:r>
              <a:rPr lang="en-US" dirty="0"/>
              <a:t>~600pJ/instr</a:t>
            </a:r>
          </a:p>
          <a:p>
            <a:r>
              <a:rPr lang="en-US" dirty="0"/>
              <a:t>Scale to 28nm</a:t>
            </a:r>
          </a:p>
          <a:p>
            <a:pPr lvl="1"/>
            <a:r>
              <a:rPr lang="en-US" dirty="0"/>
              <a:t>maybe 0.7*600—0.5*600</a:t>
            </a:r>
          </a:p>
          <a:p>
            <a:pPr lvl="1"/>
            <a:r>
              <a:rPr lang="en-US" dirty="0"/>
              <a:t>300—400pJ/instr ?</a:t>
            </a:r>
          </a:p>
          <a:p>
            <a:r>
              <a:rPr lang="en-US" dirty="0"/>
              <a:t>Is superscalar w/ Neon, so not as simple a processor as previous example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Zynq (7-series, 28nm)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295400"/>
          </a:xfrm>
        </p:spPr>
        <p:txBody>
          <a:bodyPr/>
          <a:lstStyle/>
          <a:p>
            <a:r>
              <a:rPr lang="en-US" dirty="0"/>
              <a:t>ARM A9 instruction 300—400pJ</a:t>
            </a:r>
          </a:p>
          <a:p>
            <a:r>
              <a:rPr lang="en-US" dirty="0"/>
              <a:t>ARM A9 L1 cache read 23pJ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6002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Xilinx UG585 – </a:t>
            </a:r>
            <a:r>
              <a:rPr lang="en-US" dirty="0" err="1">
                <a:latin typeface="+mn-lt"/>
              </a:rPr>
              <a:t>Zynq</a:t>
            </a:r>
            <a:r>
              <a:rPr lang="en-US" dirty="0">
                <a:latin typeface="+mn-lt"/>
              </a:rPr>
              <a:t> TRM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7098"/>
            <a:ext cx="8610600" cy="4114800"/>
          </a:xfrm>
        </p:spPr>
        <p:txBody>
          <a:bodyPr/>
          <a:lstStyle/>
          <a:p>
            <a:r>
              <a:rPr lang="en-US" dirty="0"/>
              <a:t>Assume ARM Cortex A9 executes 4x32b Neon vector add instruction for 300pJ</a:t>
            </a:r>
          </a:p>
          <a:p>
            <a:r>
              <a:rPr lang="en-US" dirty="0">
                <a:solidFill>
                  <a:srgbClr val="FF6600"/>
                </a:solidFill>
              </a:rPr>
              <a:t>Energy Ratio per add to 32b adds on FPGA?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502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4" y="1219200"/>
            <a:ext cx="8175625" cy="4114800"/>
          </a:xfrm>
        </p:spPr>
        <p:txBody>
          <a:bodyPr/>
          <a:lstStyle/>
          <a:p>
            <a:r>
              <a:rPr lang="en-US" dirty="0"/>
              <a:t>Assume ARM Cortex A9 executes 4x16b Neon vector multiply instruction for 300pJ</a:t>
            </a:r>
          </a:p>
          <a:p>
            <a:r>
              <a:rPr lang="en-US" dirty="0">
                <a:solidFill>
                  <a:srgbClr val="FF6600"/>
                </a:solidFill>
              </a:rPr>
              <a:t>Energy Ratio per per multiply to 16x16 multiplies on FPGA?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48284"/>
            <a:ext cx="8915400" cy="5105400"/>
          </a:xfrm>
        </p:spPr>
        <p:txBody>
          <a:bodyPr/>
          <a:lstStyle/>
          <a:p>
            <a:r>
              <a:rPr lang="en-US" dirty="0"/>
              <a:t>Growing domain of portables</a:t>
            </a:r>
          </a:p>
          <a:p>
            <a:pPr lvl="1"/>
            <a:r>
              <a:rPr lang="en-US" dirty="0"/>
              <a:t>Less energy/op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longer battery life</a:t>
            </a:r>
            <a:endParaRPr lang="en-US" dirty="0"/>
          </a:p>
          <a:p>
            <a:r>
              <a:rPr lang="en-US" dirty="0"/>
              <a:t>Global Energy Crisis</a:t>
            </a:r>
          </a:p>
          <a:p>
            <a:r>
              <a:rPr lang="en-US" sz="3200" dirty="0"/>
              <a:t>Limit to the power our computers/devices can dissipate (we can provide)</a:t>
            </a:r>
          </a:p>
          <a:p>
            <a:pPr lvl="1"/>
            <a:r>
              <a:rPr lang="en-US" dirty="0"/>
              <a:t>Reduce E/op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>
                <a:sym typeface="Wingdings"/>
              </a:rPr>
              <a:t> increase compute when power limited</a:t>
            </a:r>
          </a:p>
          <a:p>
            <a:pPr lvl="1"/>
            <a:r>
              <a:rPr lang="en-US" dirty="0"/>
              <a:t>Scaling 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 </a:t>
            </a:r>
            <a:r>
              <a:rPr lang="en-US" dirty="0"/>
              <a:t>Power density </a:t>
            </a:r>
            <a:r>
              <a:rPr lang="en-US" b="1" dirty="0"/>
              <a:t>not</a:t>
            </a:r>
            <a:r>
              <a:rPr lang="en-US" dirty="0"/>
              <a:t> transistors limit sustained ops/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Server rooms</a:t>
            </a:r>
          </a:p>
          <a:p>
            <a:pPr lvl="2"/>
            <a:r>
              <a:rPr lang="en-US" dirty="0"/>
              <a:t>Cost-of-ownership </a:t>
            </a:r>
            <a:r>
              <a:rPr lang="en-US" b="1" dirty="0"/>
              <a:t>not</a:t>
            </a:r>
            <a:r>
              <a:rPr lang="en-US" dirty="0"/>
              <a:t> dominated by Silicon</a:t>
            </a:r>
          </a:p>
          <a:p>
            <a:pPr lvl="3"/>
            <a:r>
              <a:rPr lang="en-US" sz="2800" dirty="0">
                <a:solidFill>
                  <a:srgbClr val="3366FF"/>
                </a:solidFill>
              </a:rPr>
              <a:t>Cooling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Power</a:t>
            </a:r>
            <a:r>
              <a:rPr lang="en-US" sz="2800" dirty="0"/>
              <a:t> 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Performing an operation in a pipelined </a:t>
            </a:r>
            <a:r>
              <a:rPr lang="en-US" dirty="0" err="1">
                <a:solidFill>
                  <a:srgbClr val="0000FF"/>
                </a:solidFill>
              </a:rPr>
              <a:t>datapath</a:t>
            </a:r>
            <a:r>
              <a:rPr lang="en-US" dirty="0">
                <a:solidFill>
                  <a:srgbClr val="0000FF"/>
                </a:solidFill>
              </a:rPr>
              <a:t> can be orders of magnitude less energy than on a processor</a:t>
            </a:r>
          </a:p>
          <a:p>
            <a:pPr lvl="1"/>
            <a:r>
              <a:rPr lang="en-US" dirty="0"/>
              <a:t>ARM 300pJ vs. 1.3pJ 32b add</a:t>
            </a:r>
          </a:p>
          <a:p>
            <a:pPr lvl="1"/>
            <a:r>
              <a:rPr lang="en-US" dirty="0"/>
              <a:t>Even neon 300pJ vs. 4x1.3pJ for 4x32b add</a:t>
            </a:r>
          </a:p>
          <a:p>
            <a:pPr lvl="1"/>
            <a:r>
              <a:rPr lang="en-US" dirty="0"/>
              <a:t>300pJ vs. 4x8pJ for 4 16x16b multiplies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Zynq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7772400" cy="1295400"/>
          </a:xfrm>
        </p:spPr>
        <p:txBody>
          <a:bodyPr/>
          <a:lstStyle/>
          <a:p>
            <a:r>
              <a:rPr lang="en-US" dirty="0"/>
              <a:t>Reading from OCM order of magnitude less than from DRAM</a:t>
            </a:r>
          </a:p>
          <a:p>
            <a:r>
              <a:rPr lang="en-US" dirty="0"/>
              <a:t>…and BRAM half that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2954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Xilinx UG585 – </a:t>
            </a:r>
            <a:r>
              <a:rPr lang="en-US" dirty="0" err="1">
                <a:latin typeface="+mn-lt"/>
              </a:rPr>
              <a:t>Zynq</a:t>
            </a:r>
            <a:r>
              <a:rPr lang="en-US" dirty="0">
                <a:latin typeface="+mn-lt"/>
              </a:rPr>
              <a:t> TRM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/>
              <a:t>90nm</a:t>
            </a:r>
          </a:p>
          <a:p>
            <a:r>
              <a:rPr lang="en-US" dirty="0"/>
              <a:t>FPGA: </a:t>
            </a:r>
            <a:r>
              <a:rPr lang="en-US" dirty="0" err="1"/>
              <a:t>Stratix</a:t>
            </a:r>
            <a:r>
              <a:rPr lang="en-US" dirty="0"/>
              <a:t> II</a:t>
            </a:r>
          </a:p>
          <a:p>
            <a:r>
              <a:rPr lang="en-US" dirty="0" err="1"/>
              <a:t>STMicro</a:t>
            </a:r>
            <a:r>
              <a:rPr lang="en-US" dirty="0"/>
              <a:t> CMOS090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6096000"/>
            <a:ext cx="598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[Kuon/Rose TRCADv26n2p203--215 2007]</a:t>
            </a:r>
          </a:p>
        </p:txBody>
      </p:sp>
      <p:sp>
        <p:nvSpPr>
          <p:cNvPr id="51205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772400" cy="1143000"/>
          </a:xfrm>
        </p:spPr>
        <p:txBody>
          <a:bodyPr/>
          <a:lstStyle/>
          <a:p>
            <a:pPr algn="l"/>
            <a:r>
              <a:rPr lang="en-US" sz="4000" dirty="0"/>
              <a:t>FPGA vs. Std Cell</a:t>
            </a:r>
            <a:br>
              <a:rPr lang="en-US" dirty="0"/>
            </a:br>
            <a:r>
              <a:rPr lang="en-US" dirty="0"/>
              <a:t>Energy</a:t>
            </a:r>
          </a:p>
        </p:txBody>
      </p:sp>
      <p:pic>
        <p:nvPicPr>
          <p:cNvPr id="51206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350" y="0"/>
            <a:ext cx="46926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dirty="0"/>
              <a:t>FPGA Disadvantage to Custom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dirty="0"/>
              <a:t>Interconnect Energy</a:t>
            </a:r>
          </a:p>
          <a:p>
            <a:pPr lvl="1"/>
            <a:r>
              <a:rPr lang="en-US" dirty="0"/>
              <a:t>Long wires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capacitance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E</a:t>
            </a:r>
          </a:p>
          <a:p>
            <a:pPr lvl="1"/>
            <a:r>
              <a:rPr lang="en-US" dirty="0">
                <a:sym typeface="Wingdings"/>
              </a:rPr>
              <a:t>Switch Energy is an overhead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76600"/>
            <a:ext cx="5092700" cy="2785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172200"/>
            <a:ext cx="292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CC"/>
                </a:solidFill>
                <a:latin typeface="+mn-lt"/>
              </a:rPr>
              <a:t>[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Tuan et al./FPGA 2006]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two orders of magnitude higher energy than custom accelerator</a:t>
            </a:r>
          </a:p>
          <a:p>
            <a:r>
              <a:rPr lang="en-US" dirty="0"/>
              <a:t>FPGA accelerator in between</a:t>
            </a:r>
          </a:p>
          <a:p>
            <a:pPr lvl="1"/>
            <a:r>
              <a:rPr lang="en-US" dirty="0"/>
              <a:t>Order of magnitude lower than processor</a:t>
            </a:r>
          </a:p>
          <a:p>
            <a:pPr lvl="1"/>
            <a:r>
              <a:rPr lang="en-US" dirty="0"/>
              <a:t>Order of magnitude higher than custom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105400"/>
            <a:ext cx="7734300" cy="116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27CD-94CD-9248-85D4-C73005F9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Accelerators save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4150-3DBF-8842-9B7B-1D5DE8AB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Customized accelerators save energy</a:t>
            </a:r>
          </a:p>
          <a:p>
            <a:pPr lvl="1"/>
            <a:r>
              <a:rPr lang="en-US" dirty="0"/>
              <a:t>Even when built on FPGA</a:t>
            </a:r>
          </a:p>
          <a:p>
            <a:r>
              <a:rPr lang="en-US" dirty="0"/>
              <a:t>Recall: can put more transistors on chip than can afford to turn on</a:t>
            </a:r>
          </a:p>
          <a:p>
            <a:r>
              <a:rPr lang="en-US" dirty="0"/>
              <a:t>Opportunity to spend extra transistors to save energy and increase performance</a:t>
            </a:r>
          </a:p>
          <a:p>
            <a:pPr lvl="1"/>
            <a:r>
              <a:rPr lang="en-US" dirty="0"/>
              <a:t>Even if don’t use accelerator continuously</a:t>
            </a:r>
          </a:p>
          <a:p>
            <a:r>
              <a:rPr lang="en-US" dirty="0"/>
              <a:t>Opportunity: Area-energy tradeoff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98419-2448-A54E-B806-D1CABC71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21725-3CD1-0840-A52B-8564AC87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A15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/>
          <a:lstStyle/>
          <a:p>
            <a:r>
              <a:rPr lang="en-US" dirty="0"/>
              <a:t>108mm</a:t>
            </a:r>
            <a:r>
              <a:rPr lang="en-US" baseline="30000" dirty="0"/>
              <a:t>2</a:t>
            </a:r>
            <a:r>
              <a:rPr lang="en-US" dirty="0"/>
              <a:t>, 5nm</a:t>
            </a:r>
          </a:p>
          <a:p>
            <a:r>
              <a:rPr lang="en-US" dirty="0"/>
              <a:t>15 Billion Tr.</a:t>
            </a:r>
          </a:p>
          <a:p>
            <a:r>
              <a:rPr lang="en-US" dirty="0"/>
              <a:t>iPhone 13 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(3.2GHz)</a:t>
            </a:r>
          </a:p>
          <a:p>
            <a:pPr lvl="1"/>
            <a:r>
              <a:rPr lang="en-US" sz="2400" dirty="0"/>
              <a:t>4 low energy (2GHz)</a:t>
            </a:r>
          </a:p>
          <a:p>
            <a:r>
              <a:rPr lang="en-US" sz="2800" dirty="0"/>
              <a:t>5 custom GPUs </a:t>
            </a:r>
          </a:p>
          <a:p>
            <a:r>
              <a:rPr lang="en-US" sz="2800" dirty="0"/>
              <a:t>16 Neural Engines</a:t>
            </a:r>
          </a:p>
          <a:p>
            <a:pPr lvl="1"/>
            <a:r>
              <a:rPr lang="en-US" sz="2400" dirty="0"/>
              <a:t>11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AA359-821C-D048-8812-3F35DA4ADD34}"/>
              </a:ext>
            </a:extLst>
          </p:cNvPr>
          <p:cNvSpPr txBox="1"/>
          <p:nvPr/>
        </p:nvSpPr>
        <p:spPr>
          <a:xfrm>
            <a:off x="2234946" y="5882670"/>
            <a:ext cx="5673348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050" dirty="0"/>
              <a:t>Image from https://</a:t>
            </a:r>
            <a:r>
              <a:rPr lang="en-US" sz="1050" dirty="0" err="1"/>
              <a:t>semianalysis.com</a:t>
            </a:r>
            <a:r>
              <a:rPr lang="en-US" sz="1050" dirty="0"/>
              <a:t>/apple-a15-die-shot-and-annotation-ip-block-area-analysis/</a:t>
            </a:r>
          </a:p>
          <a:p>
            <a:r>
              <a:rPr lang="en-US" sz="1050" dirty="0"/>
              <a:t>https://</a:t>
            </a:r>
            <a:r>
              <a:rPr lang="en-US" sz="1050" dirty="0" err="1"/>
              <a:t>www.anandtech.com</a:t>
            </a:r>
            <a:r>
              <a:rPr lang="en-US" sz="1050" dirty="0"/>
              <a:t>/show/16983/the-apple-a15-soc-performance-review-faster-more-efficient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684B3C5-7C68-734D-9909-75168200F1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996" y="1002598"/>
            <a:ext cx="3362323" cy="49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47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Parallelism and Energy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Per read from M=10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Per read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 memory?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600"/>
            <a:ext cx="15375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Consumption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exploit, we must consume the data local to the memory.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1--4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200K gates/mm</a:t>
            </a:r>
            <a:r>
              <a:rPr lang="en-US" baseline="30000" dirty="0"/>
              <a:t>2</a:t>
            </a:r>
          </a:p>
          <a:p>
            <a:r>
              <a:rPr lang="en-US" dirty="0"/>
              <a:t>5*10</a:t>
            </a:r>
            <a:r>
              <a:rPr lang="en-US" sz="3200" baseline="30000" dirty="0"/>
              <a:t>-15 </a:t>
            </a:r>
            <a:r>
              <a:rPr lang="en-US" dirty="0"/>
              <a:t>J/gate switch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Gates on 1cm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r>
              <a:rPr lang="en-US" dirty="0">
                <a:solidFill>
                  <a:srgbClr val="FF6600"/>
                </a:solidFill>
              </a:rPr>
              <a:t>Energy to switch all?</a:t>
            </a:r>
          </a:p>
          <a:p>
            <a:r>
              <a:rPr lang="en-US" dirty="0">
                <a:solidFill>
                  <a:srgbClr val="FF6600"/>
                </a:solidFill>
              </a:rPr>
              <a:t>Power at 1GHz?</a:t>
            </a:r>
          </a:p>
          <a:p>
            <a:r>
              <a:rPr lang="en-US" dirty="0">
                <a:solidFill>
                  <a:srgbClr val="FF6600"/>
                </a:solidFill>
              </a:rPr>
              <a:t>Fraction can switch with 10W/cm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power budget?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we broke the memory into 4 blocks, but still routed to a single processor?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Interconnect energy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reading from top right?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r>
              <a:rPr lang="en-US" dirty="0"/>
              <a:t>E=Emem(M/4) + 2*sqrt(M/4)*</a:t>
            </a:r>
            <a:r>
              <a:rPr lang="en-US" dirty="0" err="1"/>
              <a:t>Cwire</a:t>
            </a:r>
            <a:endParaRPr lang="en-US" dirty="0"/>
          </a:p>
          <a:p>
            <a:r>
              <a:rPr lang="en-US" dirty="0"/>
              <a:t>(simplify assume 2C</a:t>
            </a:r>
            <a:r>
              <a:rPr lang="en-US" baseline="-25000" dirty="0"/>
              <a:t>wire</a:t>
            </a:r>
            <a:r>
              <a:rPr lang="en-US" dirty="0"/>
              <a:t>~= unit)</a:t>
            </a:r>
          </a:p>
          <a:p>
            <a:r>
              <a:rPr lang="en-US" dirty="0"/>
              <a:t>E=sqrt(M/4) + sqrt(M/4)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/>
              <a:t> 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5105400"/>
          </a:xfrm>
        </p:spPr>
        <p:txBody>
          <a:bodyPr/>
          <a:lstStyle/>
          <a:p>
            <a:r>
              <a:rPr lang="en-US" dirty="0"/>
              <a:t>Near mem = E(M/4)=(1/2) sqrt(M)</a:t>
            </a:r>
          </a:p>
          <a:p>
            <a:r>
              <a:rPr lang="en-US" dirty="0"/>
              <a:t>Far </a:t>
            </a:r>
            <a:r>
              <a:rPr lang="en-US" dirty="0" err="1"/>
              <a:t>mem</a:t>
            </a:r>
            <a:r>
              <a:rPr lang="en-US" dirty="0"/>
              <a:t> = </a:t>
            </a:r>
            <a:r>
              <a:rPr lang="en-US" dirty="0" err="1"/>
              <a:t>sqrt(M</a:t>
            </a:r>
            <a:r>
              <a:rPr lang="en-US" dirty="0"/>
              <a:t>)  [previous slide]</a:t>
            </a:r>
          </a:p>
          <a:p>
            <a:r>
              <a:rPr lang="en-US" dirty="0"/>
              <a:t>Other two = E(M/4)+sqrt(M/4)*</a:t>
            </a:r>
            <a:r>
              <a:rPr lang="en-US" dirty="0" err="1"/>
              <a:t>Cwire</a:t>
            </a:r>
            <a:br>
              <a:rPr lang="en-US" dirty="0"/>
            </a:br>
            <a:r>
              <a:rPr lang="en-US" dirty="0"/>
              <a:t>                 = (1/2+1/4)sqrt(M)</a:t>
            </a:r>
          </a:p>
          <a:p>
            <a:endParaRPr lang="en-US" dirty="0"/>
          </a:p>
          <a:p>
            <a:r>
              <a:rPr lang="en-US" dirty="0"/>
              <a:t>Average:</a:t>
            </a:r>
          </a:p>
          <a:p>
            <a:pPr lvl="1">
              <a:buNone/>
            </a:pPr>
            <a:r>
              <a:rPr lang="en-US" dirty="0" err="1"/>
              <a:t>Sqrt(M</a:t>
            </a:r>
            <a:r>
              <a:rPr lang="en-US" dirty="0"/>
              <a:t>)*(1/4)(1/2+2*3/4+1)</a:t>
            </a:r>
          </a:p>
          <a:p>
            <a:pPr lvl="1">
              <a:buNone/>
            </a:pPr>
            <a:r>
              <a:rPr lang="en-US" dirty="0"/>
              <a:t>         = ¾ 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consume data near computation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14800"/>
            <a:ext cx="4095750" cy="163954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 PE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need to communicate between parallel processing elements [</a:t>
            </a:r>
            <a:r>
              <a:rPr lang="en-US" dirty="0" err="1"/>
              <a:t>PEs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 (and memories)</a:t>
            </a:r>
          </a:p>
          <a:p>
            <a:r>
              <a:rPr lang="en-US" dirty="0"/>
              <a:t>Must pay for energy to move data between </a:t>
            </a:r>
            <a:r>
              <a:rPr lang="en-US" dirty="0" err="1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Energy: Read 4 memories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/4, route 4x4 crossbar, write 4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 memories?</a:t>
            </a:r>
          </a:p>
          <a:p>
            <a:r>
              <a:rPr lang="en-US" dirty="0">
                <a:solidFill>
                  <a:srgbClr val="FF6600"/>
                </a:solidFill>
              </a:rPr>
              <a:t>Energy: 4 reads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memory, 4 writes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733800"/>
            <a:ext cx="6070600" cy="287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Larger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parallel design</a:t>
            </a:r>
          </a:p>
          <a:p>
            <a:pPr lvl="1"/>
            <a:r>
              <a:rPr lang="en-US" dirty="0"/>
              <a:t>Has more </a:t>
            </a:r>
            <a:r>
              <a:rPr lang="en-US" dirty="0" err="1"/>
              <a:t>PEs</a:t>
            </a:r>
            <a:endParaRPr lang="en-US" dirty="0"/>
          </a:p>
          <a:p>
            <a:pPr lvl="1"/>
            <a:r>
              <a:rPr lang="en-US" dirty="0"/>
              <a:t>Adds interconnect</a:t>
            </a:r>
          </a:p>
          <a:p>
            <a:pPr>
              <a:buFont typeface="Wingdings" pitchFamily="-111" charset="2"/>
              <a:buChar char="à"/>
            </a:pPr>
            <a:r>
              <a:rPr lang="en-US" dirty="0">
                <a:sym typeface="Wingdings"/>
              </a:rPr>
              <a:t>Total area &gt; less parallel design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ym typeface="Wingdings"/>
              </a:rPr>
              <a:t>More area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longer wires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energy in communication between </a:t>
            </a:r>
            <a:r>
              <a:rPr lang="en-US" dirty="0" err="1">
                <a:sym typeface="Wingdings"/>
              </a:rPr>
              <a:t>PEs</a:t>
            </a:r>
            <a:endParaRPr lang="en-US" dirty="0">
              <a:sym typeface="Wingdings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Could increase energy!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we minimize total energy?</a:t>
            </a:r>
          </a:p>
          <a:p>
            <a:pPr lvl="1"/>
            <a:r>
              <a:rPr lang="en-US" dirty="0"/>
              <a:t>Both memory and communication</a:t>
            </a:r>
          </a:p>
          <a:p>
            <a:r>
              <a:rPr lang="en-US" dirty="0"/>
              <a:t>Design axis P – number of </a:t>
            </a:r>
            <a:r>
              <a:rPr lang="en-US" dirty="0" err="1"/>
              <a:t>PEs</a:t>
            </a:r>
            <a:endParaRPr lang="en-US" dirty="0"/>
          </a:p>
          <a:p>
            <a:pPr lvl="1"/>
            <a:r>
              <a:rPr lang="en-US" dirty="0"/>
              <a:t>What P minimizes energy?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-25000" dirty="0" err="1"/>
              <a:t>mem</a:t>
            </a:r>
            <a:r>
              <a:rPr lang="en-US" dirty="0"/>
              <a:t>=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r>
              <a:rPr lang="en-US" dirty="0"/>
              <a:t>Communication = </a:t>
            </a:r>
            <a:r>
              <a:rPr lang="en-US" dirty="0" err="1"/>
              <a:t>E</a:t>
            </a:r>
            <a:r>
              <a:rPr lang="en-US" baseline="-25000" dirty="0" err="1"/>
              <a:t>xbar</a:t>
            </a:r>
            <a:r>
              <a:rPr lang="en-US" dirty="0" err="1"/>
              <a:t>(I,O</a:t>
            </a:r>
            <a:r>
              <a:rPr lang="en-US" dirty="0"/>
              <a:t>)=4*I*O</a:t>
            </a:r>
          </a:p>
          <a:p>
            <a:r>
              <a:rPr lang="en-US" dirty="0"/>
              <a:t>P Processors</a:t>
            </a:r>
          </a:p>
          <a:p>
            <a:r>
              <a:rPr lang="en-US" dirty="0"/>
              <a:t>N total data</a:t>
            </a:r>
          </a:p>
          <a:p>
            <a:r>
              <a:rPr lang="en-US" dirty="0"/>
              <a:t>Possibly communicate each result to other </a:t>
            </a:r>
            <a:r>
              <a:rPr lang="en-US" dirty="0" err="1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Model: Memory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Divide N data over P memories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mem</a:t>
            </a:r>
            <a:r>
              <a:rPr lang="en-US" dirty="0"/>
              <a:t>=</a:t>
            </a:r>
            <a:r>
              <a:rPr lang="en-US" dirty="0" err="1"/>
              <a:t>sqrt(N</a:t>
            </a:r>
            <a:r>
              <a:rPr lang="en-US" dirty="0"/>
              <a:t>/P)</a:t>
            </a:r>
          </a:p>
          <a:p>
            <a:r>
              <a:rPr lang="en-US" dirty="0"/>
              <a:t>N total memory operations</a:t>
            </a:r>
          </a:p>
          <a:p>
            <a:r>
              <a:rPr lang="en-US" dirty="0"/>
              <a:t>Memory energy: N*</a:t>
            </a:r>
            <a:r>
              <a:rPr lang="en-US" dirty="0" err="1"/>
              <a:t>sqrt(N</a:t>
            </a:r>
            <a:r>
              <a:rPr lang="en-US" dirty="0"/>
              <a:t>/P)</a:t>
            </a:r>
          </a:p>
          <a:p>
            <a:r>
              <a:rPr lang="en-US" dirty="0">
                <a:solidFill>
                  <a:srgbClr val="0000FF"/>
                </a:solidFill>
              </a:rPr>
              <a:t>Memory energy decrease with 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C31B6-A178-F244-A64E-E13DFAAF85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Challenge: Power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Model: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Crossbar with P inputs and P outputs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xbar</a:t>
            </a:r>
            <a:r>
              <a:rPr lang="en-US" dirty="0"/>
              <a:t>=4*P*P</a:t>
            </a:r>
          </a:p>
          <a:p>
            <a:r>
              <a:rPr lang="en-US" dirty="0"/>
              <a:t>Crossbar used N/P times</a:t>
            </a:r>
          </a:p>
          <a:p>
            <a:r>
              <a:rPr lang="en-US" dirty="0"/>
              <a:t>Crossbar energy: 4*N*P</a:t>
            </a:r>
          </a:p>
          <a:p>
            <a:r>
              <a:rPr lang="en-US" dirty="0">
                <a:solidFill>
                  <a:srgbClr val="0000FF"/>
                </a:solidFill>
              </a:rPr>
              <a:t>Communication energy increase with 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1"/>
          </p:nvPr>
        </p:nvGraphicFramePr>
        <p:xfrm>
          <a:off x="762000" y="1981200"/>
          <a:ext cx="38100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38" name="Equation" r:id="rId3" imgW="1409700" imgH="444500" progId="Equation.3">
                  <p:embed/>
                </p:oleObj>
              </mc:Choice>
              <mc:Fallback>
                <p:oleObj name="Equation" r:id="rId3" imgW="1409700" imgH="4445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38100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838200" y="4343400"/>
          <a:ext cx="33988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39" name="Equation" r:id="rId5" imgW="1257300" imgH="495300" progId="Equation.3">
                  <p:embed/>
                </p:oleObj>
              </mc:Choice>
              <mc:Fallback>
                <p:oleObj name="Equation" r:id="rId5" imgW="12573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3398837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N=10</a:t>
            </a:r>
            <a:r>
              <a:rPr lang="en-US" baseline="30000" dirty="0"/>
              <a:t>6</a:t>
            </a:r>
            <a:endParaRPr lang="en-US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pPr>
              <a:buNone/>
            </a:pPr>
            <a:endParaRPr lang="en-US" baseline="30000" dirty="0"/>
          </a:p>
          <a:p>
            <a:r>
              <a:rPr lang="en-US" dirty="0"/>
              <a:t>Per operation becomes: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301058" name="Content Placeholder 6"/>
          <p:cNvGraphicFramePr>
            <a:graphicFrameLocks noChangeAspect="1"/>
          </p:cNvGraphicFramePr>
          <p:nvPr/>
        </p:nvGraphicFramePr>
        <p:xfrm>
          <a:off x="838200" y="2590800"/>
          <a:ext cx="33988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9" name="Equation" r:id="rId3" imgW="1257300" imgH="495300" progId="Equation.3">
                  <p:embed/>
                </p:oleObj>
              </mc:Choice>
              <mc:Fallback>
                <p:oleObj name="Equation" r:id="rId3" imgW="1257300" imgH="4953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3398838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89C1C5-8285-2C4E-BF2E-4EB03E7E5D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820" y="5219700"/>
            <a:ext cx="212598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r>
              <a:rPr lang="en-US" dirty="0"/>
              <a:t>Energy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P=4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P=100</a:t>
            </a:r>
          </a:p>
          <a:p>
            <a:r>
              <a:rPr lang="en-US" dirty="0">
                <a:solidFill>
                  <a:srgbClr val="FF6600"/>
                </a:solidFill>
              </a:rPr>
              <a:t>Energy minimizing 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Energy?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4C70DC-B64F-5944-AE27-B075760386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895" y="5187043"/>
            <a:ext cx="212598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019067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communication is local, don’t need crossbar</a:t>
            </a:r>
          </a:p>
          <a:p>
            <a:pPr lvl="1"/>
            <a:r>
              <a:rPr lang="en-US" dirty="0"/>
              <a:t>Remember Rent’s Rule</a:t>
            </a:r>
          </a:p>
          <a:p>
            <a:r>
              <a:rPr lang="en-US" dirty="0"/>
              <a:t>Communication energy scales less than P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Can scale as low as P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High Locality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-25000" dirty="0" err="1"/>
              <a:t>comm</a:t>
            </a:r>
            <a:r>
              <a:rPr lang="en-US" dirty="0"/>
              <a:t>=constant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comm</a:t>
            </a:r>
            <a:r>
              <a:rPr lang="en-US" dirty="0"/>
              <a:t>=10</a:t>
            </a:r>
          </a:p>
          <a:p>
            <a:r>
              <a:rPr lang="en-US" dirty="0"/>
              <a:t>Total </a:t>
            </a:r>
            <a:r>
              <a:rPr lang="en-US" dirty="0" err="1"/>
              <a:t>comm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   N*10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1112838" y="4343400"/>
          <a:ext cx="2849562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30" name="Equation" r:id="rId3" imgW="1054100" imgH="495300" progId="Equation.3">
                  <p:embed/>
                </p:oleObj>
              </mc:Choice>
              <mc:Fallback>
                <p:oleObj name="Equation" r:id="rId3" imgW="10541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4343400"/>
                        <a:ext cx="2849562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energy minimizing P?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86000"/>
            <a:ext cx="3873199" cy="3522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87812-3F06-824A-B5F5-76D0CC9A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94562"/>
            <a:ext cx="35433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Locality Matters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P (processors) depends on communication locality (Rent </a:t>
            </a:r>
            <a:r>
              <a:rPr lang="en-US" dirty="0" err="1"/>
              <a:t>Expontent</a:t>
            </a:r>
            <a:r>
              <a:rPr lang="en-US" dirty="0"/>
              <a:t> p)</a:t>
            </a:r>
          </a:p>
          <a:p>
            <a:pPr lvl="1"/>
            <a:r>
              <a:rPr lang="en-US" dirty="0"/>
              <a:t>Very local problems (p&lt;0.5) always benefit from parallelism</a:t>
            </a:r>
          </a:p>
          <a:p>
            <a:pPr lvl="1"/>
            <a:r>
              <a:rPr lang="en-US" dirty="0"/>
              <a:t>Highly interconnected problems (p&gt;0.5) must balance energies </a:t>
            </a:r>
            <a:r>
              <a:rPr lang="en-US" dirty="0">
                <a:sym typeface="Wingdings"/>
              </a:rPr>
              <a:t> intermediate parallelism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Tune Parallelism: </a:t>
            </a:r>
            <a:r>
              <a:rPr lang="en-US" dirty="0" err="1"/>
              <a:t>Stratix</a:t>
            </a:r>
            <a:r>
              <a:rPr lang="en-US" dirty="0"/>
              <a:t>-IV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133600"/>
            <a:ext cx="8058669" cy="3546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96335"/>
            <a:ext cx="302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FPGA 2015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0385F-ECB9-F24C-9C44-1878DB97CF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Origin of Power Challenge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Limited capacity to remove heat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~100W/cm</a:t>
            </a:r>
            <a:r>
              <a:rPr lang="en-US" sz="2400" baseline="30000" dirty="0"/>
              <a:t>2</a:t>
            </a:r>
            <a:r>
              <a:rPr lang="en-US" sz="2400" dirty="0"/>
              <a:t> force air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1-10W/cm</a:t>
            </a:r>
            <a:r>
              <a:rPr lang="en-US" sz="2400" baseline="30000" dirty="0"/>
              <a:t>2</a:t>
            </a:r>
            <a:r>
              <a:rPr lang="en-US" sz="2400" dirty="0"/>
              <a:t> ambient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Transistors per chip grow at Moore’s Law rate = (1/F)</a:t>
            </a:r>
            <a:r>
              <a:rPr lang="en-US" sz="2800" baseline="30000" dirty="0"/>
              <a:t>2  </a:t>
            </a:r>
            <a:r>
              <a:rPr lang="en-US" sz="2800" dirty="0"/>
              <a:t>  </a:t>
            </a:r>
            <a:endParaRPr lang="en-US" sz="2800" baseline="30000" dirty="0"/>
          </a:p>
          <a:p>
            <a:pPr>
              <a:lnSpc>
                <a:spcPct val="90000"/>
              </a:lnSpc>
            </a:pPr>
            <a:r>
              <a:rPr lang="en-US" sz="2800" dirty="0"/>
              <a:t>Energy/transistor must decrease at this rate to keep constant power density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P/</a:t>
            </a:r>
            <a:r>
              <a:rPr lang="en-US" sz="2800" dirty="0" err="1"/>
              <a:t>tr</a:t>
            </a:r>
            <a:r>
              <a:rPr lang="en-US" sz="2800" dirty="0"/>
              <a:t> </a:t>
            </a:r>
            <a:r>
              <a:rPr lang="en-US" sz="2800" dirty="0">
                <a:sym typeface="Symbol" pitchFamily="1" charset="2"/>
              </a:rPr>
              <a:t> CV</a:t>
            </a:r>
            <a:r>
              <a:rPr lang="en-US" sz="2800" baseline="30000" dirty="0">
                <a:sym typeface="Symbol" pitchFamily="1" charset="2"/>
              </a:rPr>
              <a:t>2</a:t>
            </a:r>
            <a:r>
              <a:rPr lang="en-US" sz="2800" dirty="0">
                <a:sym typeface="Symbol" pitchFamily="1" charset="2"/>
              </a:rPr>
              <a:t>f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E/</a:t>
            </a:r>
            <a:r>
              <a:rPr lang="en-US" sz="2800" dirty="0" err="1"/>
              <a:t>tr</a:t>
            </a:r>
            <a:r>
              <a:rPr lang="en-US" sz="2800" dirty="0"/>
              <a:t> </a:t>
            </a:r>
            <a:r>
              <a:rPr lang="en-US" sz="2800" dirty="0">
                <a:sym typeface="Symbol" pitchFamily="1" charset="2"/>
              </a:rPr>
              <a:t> CV</a:t>
            </a:r>
            <a:r>
              <a:rPr lang="en-US" sz="2800" baseline="30000" dirty="0">
                <a:sym typeface="Symbol" pitchFamily="1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Symbol" pitchFamily="1" charset="2"/>
              </a:rPr>
              <a:t>…but V scaling more slowly than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Scaling with Problem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819400"/>
            <a:ext cx="4416969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87577"/>
            <a:ext cx="4219626" cy="2990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96335"/>
            <a:ext cx="32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TRETS 2016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445E-0673-D84D-B533-2D3AAD23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Power vs.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1454F-A811-7841-B991-E6BEFF0C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6048"/>
            <a:ext cx="8382000" cy="5105400"/>
          </a:xfrm>
        </p:spPr>
        <p:txBody>
          <a:bodyPr/>
          <a:lstStyle/>
          <a:p>
            <a:r>
              <a:rPr lang="en-US" dirty="0"/>
              <a:t>Notice: main comparisons are energy for operation or task</a:t>
            </a:r>
          </a:p>
          <a:p>
            <a:pPr lvl="1"/>
            <a:r>
              <a:rPr lang="en-US" dirty="0"/>
              <a:t>Not power</a:t>
            </a:r>
          </a:p>
          <a:p>
            <a:r>
              <a:rPr lang="en-US" dirty="0"/>
              <a:t>Power is rate of energy use</a:t>
            </a:r>
          </a:p>
          <a:p>
            <a:pPr lvl="1"/>
            <a:r>
              <a:rPr lang="en-US" dirty="0"/>
              <a:t>Can slow down clock to reduce power</a:t>
            </a:r>
          </a:p>
          <a:p>
            <a:pPr lvl="2"/>
            <a:r>
              <a:rPr lang="en-US" dirty="0"/>
              <a:t>But leaves Energy unchanged</a:t>
            </a:r>
          </a:p>
          <a:p>
            <a:pPr lvl="1"/>
            <a:r>
              <a:rPr lang="en-US" dirty="0"/>
              <a:t>Power alone doesn’t tell us energy requirement or energy efficiency</a:t>
            </a:r>
          </a:p>
          <a:p>
            <a:pPr lvl="2"/>
            <a:r>
              <a:rPr lang="en-US" dirty="0"/>
              <a:t>Need to also know time</a:t>
            </a:r>
          </a:p>
          <a:p>
            <a:pPr lvl="3"/>
            <a:r>
              <a:rPr lang="en-US" dirty="0"/>
              <a:t>Energy ~= Power * Time</a:t>
            </a:r>
          </a:p>
          <a:p>
            <a:pPr lvl="2"/>
            <a:r>
              <a:rPr lang="en-US" dirty="0" err="1"/>
              <a:t>Sometimess</a:t>
            </a:r>
            <a:r>
              <a:rPr lang="en-US" dirty="0"/>
              <a:t> see </a:t>
            </a:r>
            <a:r>
              <a:rPr lang="en-US" dirty="0" err="1"/>
              <a:t>Gops</a:t>
            </a:r>
            <a:r>
              <a:rPr lang="en-US" dirty="0"/>
              <a:t>/W </a:t>
            </a:r>
            <a:r>
              <a:rPr lang="en-US" dirty="0">
                <a:sym typeface="Wingdings" pitchFamily="2" charset="2"/>
              </a:rPr>
              <a:t> Ops/J  energy metric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70DA8-DB4F-8940-9B18-B514E219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E583A-13F7-4342-B28D-9C96125F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F983-B912-294F-B45A-F2C07CC9323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3840163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Energy dominance</a:t>
            </a:r>
          </a:p>
          <a:p>
            <a:r>
              <a:rPr lang="en-US" dirty="0"/>
              <a:t>With power-density budget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The most energy efficient architecture delivers the most performance</a:t>
            </a:r>
          </a:p>
          <a:p>
            <a:r>
              <a:rPr lang="en-US" dirty="0"/>
              <a:t>Make memories small and wires short</a:t>
            </a:r>
          </a:p>
          <a:p>
            <a:r>
              <a:rPr lang="en-US" dirty="0" err="1"/>
              <a:t>SoC</a:t>
            </a:r>
            <a:r>
              <a:rPr lang="en-US" dirty="0"/>
              <a:t>, accelerators reduce energy by reducing processor instruction execution overhead</a:t>
            </a:r>
          </a:p>
          <a:p>
            <a:r>
              <a:rPr lang="en-US" dirty="0"/>
              <a:t>Parallel design exploit </a:t>
            </a:r>
            <a:r>
              <a:rPr lang="en-US" dirty="0" err="1"/>
              <a:t>locality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reduce</a:t>
            </a:r>
            <a:r>
              <a:rPr lang="en-US" dirty="0"/>
              <a:t> energy</a:t>
            </a:r>
          </a:p>
          <a:p>
            <a:r>
              <a:rPr lang="en-US" dirty="0"/>
              <a:t>Optimal parallelism for problem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Driven by communication structure, size</a:t>
            </a:r>
          </a:p>
          <a:p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73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P3)</a:t>
            </a:r>
          </a:p>
          <a:p>
            <a:r>
              <a:rPr lang="en-US" dirty="0">
                <a:sym typeface="Wingdings"/>
              </a:rPr>
              <a:t>Tuesday is Virtual Thursday</a:t>
            </a:r>
          </a:p>
          <a:p>
            <a:pPr lvl="1"/>
            <a:r>
              <a:rPr lang="en-US" dirty="0">
                <a:sym typeface="Wingdings"/>
              </a:rPr>
              <a:t>Thursday office hours</a:t>
            </a:r>
          </a:p>
          <a:p>
            <a:r>
              <a:rPr lang="en-US" dirty="0">
                <a:sym typeface="Wingdings"/>
              </a:rPr>
              <a:t>No class on Wed.</a:t>
            </a:r>
          </a:p>
          <a:p>
            <a:pPr lvl="1"/>
            <a:r>
              <a:rPr lang="en-US" dirty="0">
                <a:sym typeface="Wingdings"/>
              </a:rPr>
              <a:t>This Wed. is a Virtual Friday</a:t>
            </a:r>
          </a:p>
          <a:p>
            <a:r>
              <a:rPr lang="en-US" dirty="0">
                <a:sym typeface="Wingdings"/>
              </a:rPr>
              <a:t>Happy Thanksgiving!</a:t>
            </a:r>
          </a:p>
          <a:p>
            <a:r>
              <a:rPr lang="en-US" dirty="0">
                <a:sym typeface="Wingdings"/>
              </a:rPr>
              <a:t>P4 due next Friday</a:t>
            </a:r>
          </a:p>
          <a:p>
            <a:r>
              <a:rPr lang="en-US" dirty="0">
                <a:sym typeface="Wingdings"/>
              </a:rPr>
              <a:t>Reading for Monday on web</a:t>
            </a:r>
          </a:p>
          <a:p>
            <a:pPr lvl="1"/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7443E-5BDF-0743-AE27-BC35DF2207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40-years-processor-tre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268"/>
            <a:ext cx="9144000" cy="5851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Intel Power Density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AAEFE-1BD5-C84C-BBE2-3C08AEF8D5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2466" name="Picture 2" descr="Z:\nikil\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447799"/>
            <a:ext cx="6705600" cy="49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462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34709</TotalTime>
  <Words>2548</Words>
  <Application>Microsoft Macintosh PowerPoint</Application>
  <PresentationFormat>On-screen Show (4:3)</PresentationFormat>
  <Paragraphs>510</Paragraphs>
  <Slides>73</Slides>
  <Notes>2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ＭＳ ゴシック</vt:lpstr>
      <vt:lpstr>Arial</vt:lpstr>
      <vt:lpstr>Cambria Math</vt:lpstr>
      <vt:lpstr>Symbol</vt:lpstr>
      <vt:lpstr>Times New Roman</vt:lpstr>
      <vt:lpstr>Wingdings</vt:lpstr>
      <vt:lpstr>Blank Presentation</vt:lpstr>
      <vt:lpstr>Equation</vt:lpstr>
      <vt:lpstr>ESE5320: System-on-a-Chip Architecture</vt:lpstr>
      <vt:lpstr>Today</vt:lpstr>
      <vt:lpstr>Message</vt:lpstr>
      <vt:lpstr>Energy</vt:lpstr>
      <vt:lpstr>Preclass 1--4</vt:lpstr>
      <vt:lpstr>Challenge: Power</vt:lpstr>
      <vt:lpstr>Origin of Power Challenge</vt:lpstr>
      <vt:lpstr>PowerPoint Presentation</vt:lpstr>
      <vt:lpstr>Intel Power Density</vt:lpstr>
      <vt:lpstr>Impact</vt:lpstr>
      <vt:lpstr>Impact</vt:lpstr>
      <vt:lpstr>Energy</vt:lpstr>
      <vt:lpstr>Leakage Energy (Static Energy, Power)</vt:lpstr>
      <vt:lpstr>Switching Energy (Dynamic Energy, Power)</vt:lpstr>
      <vt:lpstr>Energy</vt:lpstr>
      <vt:lpstr>Voltage</vt:lpstr>
      <vt:lpstr>Total Energy vs. Voltage</vt:lpstr>
      <vt:lpstr>Switching Energy</vt:lpstr>
      <vt:lpstr>Data Dependent Activity</vt:lpstr>
      <vt:lpstr>Gate Output Switching (random inputs)</vt:lpstr>
      <vt:lpstr>Conclude</vt:lpstr>
      <vt:lpstr>Switching Energy</vt:lpstr>
      <vt:lpstr>Switching Rate (ai) Varies</vt:lpstr>
      <vt:lpstr>Switching Energy</vt:lpstr>
      <vt:lpstr>Wire Driven</vt:lpstr>
      <vt:lpstr>Wire Capacitance</vt:lpstr>
      <vt:lpstr>Wire Capacitance</vt:lpstr>
      <vt:lpstr>Wire Driven Implications</vt:lpstr>
      <vt:lpstr>Preclass 5</vt:lpstr>
      <vt:lpstr>Memory Implications</vt:lpstr>
      <vt:lpstr>Energy</vt:lpstr>
      <vt:lpstr>Architectural Implications</vt:lpstr>
      <vt:lpstr>Component Numbers</vt:lpstr>
      <vt:lpstr>Component Numbers</vt:lpstr>
      <vt:lpstr>Processors and Energy</vt:lpstr>
      <vt:lpstr>ARM Cortex A9</vt:lpstr>
      <vt:lpstr>Zynq (7-series, 28nm)</vt:lpstr>
      <vt:lpstr>Compare</vt:lpstr>
      <vt:lpstr>Compare</vt:lpstr>
      <vt:lpstr>Programmable Datapath</vt:lpstr>
      <vt:lpstr>Zynq</vt:lpstr>
      <vt:lpstr>FPGA vs. Std Cell Energy</vt:lpstr>
      <vt:lpstr>FPGA Disadvantage to Custom</vt:lpstr>
      <vt:lpstr>Simplified Comparison</vt:lpstr>
      <vt:lpstr>Accelerators save Energy</vt:lpstr>
      <vt:lpstr>Apple A15 Bionic</vt:lpstr>
      <vt:lpstr>Parallelism and Energy</vt:lpstr>
      <vt:lpstr>Preclass 6</vt:lpstr>
      <vt:lpstr>Local Consumption</vt:lpstr>
      <vt:lpstr>Cheat?</vt:lpstr>
      <vt:lpstr>Cheat?</vt:lpstr>
      <vt:lpstr>Cheat?</vt:lpstr>
      <vt:lpstr>Exploit Locality</vt:lpstr>
      <vt:lpstr>Inter PE Communication</vt:lpstr>
      <vt:lpstr>Preclass 7</vt:lpstr>
      <vt:lpstr>Parallel Larger</vt:lpstr>
      <vt:lpstr>Continuum Question</vt:lpstr>
      <vt:lpstr>Simple Model</vt:lpstr>
      <vt:lpstr>Simple Model: Memory</vt:lpstr>
      <vt:lpstr>Simple Model: Communication</vt:lpstr>
      <vt:lpstr>Simple Model</vt:lpstr>
      <vt:lpstr>Preclass 8</vt:lpstr>
      <vt:lpstr>Preclass 8</vt:lpstr>
      <vt:lpstr>Graph</vt:lpstr>
      <vt:lpstr>High Locality</vt:lpstr>
      <vt:lpstr>Model for High Locality</vt:lpstr>
      <vt:lpstr>Preclass 9</vt:lpstr>
      <vt:lpstr>Task Locality Matters</vt:lpstr>
      <vt:lpstr>Tune Parallelism: Stratix-IV</vt:lpstr>
      <vt:lpstr>PE Scaling with Problem Size</vt:lpstr>
      <vt:lpstr>Power vs. Energy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154</cp:revision>
  <cp:lastPrinted>2022-11-20T21:45:47Z</cp:lastPrinted>
  <dcterms:created xsi:type="dcterms:W3CDTF">2017-11-07T01:35:57Z</dcterms:created>
  <dcterms:modified xsi:type="dcterms:W3CDTF">2022-11-21T15:11:16Z</dcterms:modified>
</cp:coreProperties>
</file>