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381" r:id="rId2"/>
    <p:sldId id="382" r:id="rId3"/>
    <p:sldId id="383" r:id="rId4"/>
    <p:sldId id="388" r:id="rId5"/>
    <p:sldId id="389" r:id="rId6"/>
    <p:sldId id="390" r:id="rId7"/>
    <p:sldId id="403" r:id="rId8"/>
    <p:sldId id="395" r:id="rId9"/>
    <p:sldId id="391" r:id="rId10"/>
    <p:sldId id="392" r:id="rId11"/>
    <p:sldId id="393" r:id="rId12"/>
    <p:sldId id="439" r:id="rId13"/>
    <p:sldId id="398" r:id="rId14"/>
    <p:sldId id="399" r:id="rId15"/>
    <p:sldId id="400" r:id="rId16"/>
    <p:sldId id="401" r:id="rId17"/>
    <p:sldId id="402" r:id="rId18"/>
    <p:sldId id="396" r:id="rId19"/>
    <p:sldId id="397" r:id="rId20"/>
    <p:sldId id="404" r:id="rId21"/>
    <p:sldId id="405" r:id="rId22"/>
    <p:sldId id="407" r:id="rId23"/>
    <p:sldId id="436" r:id="rId24"/>
    <p:sldId id="408" r:id="rId25"/>
    <p:sldId id="409" r:id="rId26"/>
    <p:sldId id="446" r:id="rId27"/>
    <p:sldId id="447" r:id="rId28"/>
    <p:sldId id="455" r:id="rId29"/>
    <p:sldId id="457" r:id="rId30"/>
    <p:sldId id="458" r:id="rId31"/>
    <p:sldId id="459" r:id="rId32"/>
    <p:sldId id="450" r:id="rId33"/>
    <p:sldId id="410" r:id="rId34"/>
    <p:sldId id="413" r:id="rId35"/>
    <p:sldId id="411" r:id="rId36"/>
    <p:sldId id="412" r:id="rId37"/>
    <p:sldId id="440" r:id="rId38"/>
    <p:sldId id="415" r:id="rId39"/>
    <p:sldId id="414" r:id="rId40"/>
    <p:sldId id="416" r:id="rId41"/>
    <p:sldId id="432" r:id="rId42"/>
    <p:sldId id="406" r:id="rId43"/>
    <p:sldId id="417" r:id="rId44"/>
    <p:sldId id="418" r:id="rId45"/>
    <p:sldId id="419" r:id="rId46"/>
    <p:sldId id="420" r:id="rId47"/>
    <p:sldId id="421" r:id="rId48"/>
    <p:sldId id="422" r:id="rId49"/>
    <p:sldId id="423" r:id="rId50"/>
    <p:sldId id="424" r:id="rId51"/>
    <p:sldId id="425" r:id="rId52"/>
    <p:sldId id="448" r:id="rId53"/>
    <p:sldId id="426" r:id="rId54"/>
    <p:sldId id="428" r:id="rId55"/>
    <p:sldId id="449" r:id="rId56"/>
    <p:sldId id="460" r:id="rId57"/>
    <p:sldId id="427" r:id="rId58"/>
    <p:sldId id="429" r:id="rId59"/>
    <p:sldId id="299" r:id="rId60"/>
    <p:sldId id="300" r:id="rId6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FFFF00"/>
    <a:srgbClr val="FFCC66"/>
    <a:srgbClr val="99FF99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 autoAdjust="0"/>
    <p:restoredTop sz="94580" autoAdjust="0"/>
  </p:normalViewPr>
  <p:slideViewPr>
    <p:cSldViewPr>
      <p:cViewPr varScale="1">
        <p:scale>
          <a:sx n="107" d="100"/>
          <a:sy n="107" d="100"/>
        </p:scale>
        <p:origin x="176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59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60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2022 --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emf"/><Relationship Id="rId4" Type="http://schemas.openxmlformats.org/officeDocument/2006/relationships/image" Target="../media/image12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25:  November 30, 2022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Real-Time Scheduling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/>
              <a:t>Multiple rates</a:t>
            </a:r>
          </a:p>
          <a:p>
            <a:pPr lvl="1"/>
            <a:r>
              <a:rPr lang="en-US" dirty="0"/>
              <a:t>May need master tick as least-common multiple of set of interaction rates</a:t>
            </a:r>
          </a:p>
          <a:p>
            <a:pPr lvl="2"/>
            <a:r>
              <a:rPr lang="en-US" dirty="0"/>
              <a:t>…and lower freq. events scheduled less frequently</a:t>
            </a:r>
          </a:p>
          <a:p>
            <a:pPr lvl="1"/>
            <a:r>
              <a:rPr lang="en-US" dirty="0"/>
              <a:t>E.g. 100Hz control loop and 33Hz video</a:t>
            </a:r>
          </a:p>
          <a:p>
            <a:pPr lvl="2"/>
            <a:r>
              <a:rPr lang="en-US" dirty="0"/>
              <a:t>Master at 10ms</a:t>
            </a:r>
          </a:p>
          <a:p>
            <a:pPr lvl="2"/>
            <a:r>
              <a:rPr lang="en-US" dirty="0"/>
              <a:t>Schedule video over 3 10ms time-slots</a:t>
            </a:r>
          </a:p>
          <a:p>
            <a:pPr lvl="3"/>
            <a:r>
              <a:rPr lang="en-US" dirty="0"/>
              <a:t>May force decompose into tasks fit into smaller time window since must schedule events at highest frequency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Synchronous Reactive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763000" cy="4114800"/>
          </a:xfrm>
        </p:spPr>
        <p:txBody>
          <a:bodyPr/>
          <a:lstStyle/>
          <a:p>
            <a:r>
              <a:rPr lang="en-US" dirty="0"/>
              <a:t>Ideal model</a:t>
            </a:r>
          </a:p>
          <a:p>
            <a:pPr lvl="1"/>
            <a:r>
              <a:rPr lang="en-US" dirty="0"/>
              <a:t>Per tick reaction (task processing) instantaneous</a:t>
            </a:r>
          </a:p>
          <a:p>
            <a:r>
              <a:rPr lang="en-US" dirty="0"/>
              <a:t>Separate function from compute time</a:t>
            </a:r>
          </a:p>
          <a:p>
            <a:r>
              <a:rPr lang="en-US" dirty="0"/>
              <a:t>Separate function from technology</a:t>
            </a:r>
          </a:p>
          <a:p>
            <a:pPr lvl="1"/>
            <a:r>
              <a:rPr lang="en-US" dirty="0"/>
              <a:t>Feature size, processor mapped to</a:t>
            </a:r>
          </a:p>
          <a:p>
            <a:r>
              <a:rPr lang="en-US" dirty="0"/>
              <a:t>Like synchronous circuit</a:t>
            </a:r>
          </a:p>
          <a:p>
            <a:pPr lvl="1"/>
            <a:r>
              <a:rPr lang="en-US" dirty="0"/>
              <a:t>If logic correct, works when run clock slow enough</a:t>
            </a:r>
          </a:p>
          <a:p>
            <a:pPr lvl="1"/>
            <a:r>
              <a:rPr lang="en-US" dirty="0"/>
              <a:t>Works functionally when change technology</a:t>
            </a:r>
          </a:p>
          <a:p>
            <a:pPr lvl="1"/>
            <a:r>
              <a:rPr lang="en-US" dirty="0"/>
              <a:t>Then focus on reducing critical path</a:t>
            </a:r>
          </a:p>
          <a:p>
            <a:pPr lvl="2"/>
            <a:r>
              <a:rPr lang="en-US" dirty="0">
                <a:sym typeface="Wingdings" pitchFamily="2" charset="2"/>
              </a:rPr>
              <a:t> making timing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and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want to separate function from technology and timing?</a:t>
            </a:r>
          </a:p>
          <a:p>
            <a:r>
              <a:rPr lang="en-US" dirty="0">
                <a:solidFill>
                  <a:srgbClr val="FF6600"/>
                </a:solidFill>
              </a:rPr>
              <a:t>Move to slower processor(s):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would happen if just moved?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needs to happen?</a:t>
            </a:r>
          </a:p>
          <a:p>
            <a:r>
              <a:rPr lang="en-US" dirty="0">
                <a:solidFill>
                  <a:srgbClr val="FF6600"/>
                </a:solidFill>
              </a:rPr>
              <a:t>Move to faster processor(s):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would happen if just moved?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want to happen?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Once functional, </a:t>
            </a:r>
          </a:p>
          <a:p>
            <a:pPr lvl="1"/>
            <a:r>
              <a:rPr lang="en-US" dirty="0"/>
              <a:t>need to guarantee all tasks (in all states) </a:t>
            </a:r>
          </a:p>
          <a:p>
            <a:pPr lvl="2"/>
            <a:r>
              <a:rPr lang="en-US" dirty="0"/>
              <a:t>Can complete in tick time-slot</a:t>
            </a:r>
          </a:p>
          <a:p>
            <a:pPr lvl="2"/>
            <a:r>
              <a:rPr lang="en-US" dirty="0"/>
              <a:t>On particular target architecture</a:t>
            </a:r>
          </a:p>
          <a:p>
            <a:r>
              <a:rPr lang="en-US" dirty="0"/>
              <a:t>Identify WCET (</a:t>
            </a:r>
            <a:r>
              <a:rPr lang="en-US" sz="2800" dirty="0"/>
              <a:t>worst-case execution time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Like critical path in FSM circuit</a:t>
            </a:r>
          </a:p>
          <a:p>
            <a:pPr lvl="1"/>
            <a:r>
              <a:rPr lang="en-US" dirty="0"/>
              <a:t>Time of task on processor target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Time available to process objects?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2590800"/>
            <a:ext cx="8940800" cy="35306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398" y="1295400"/>
            <a:ext cx="5694602" cy="5257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8100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Worst-case object processing time?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Maximum number of objects on single GHz processor?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Once functional, </a:t>
            </a:r>
          </a:p>
          <a:p>
            <a:pPr lvl="1"/>
            <a:r>
              <a:rPr lang="en-US" dirty="0"/>
              <a:t>need to guarantee all tasks (in all states) can complete in tick time-slot</a:t>
            </a:r>
          </a:p>
          <a:p>
            <a:pPr lvl="1"/>
            <a:r>
              <a:rPr lang="en-US" dirty="0"/>
              <a:t>On particular target architecture</a:t>
            </a:r>
          </a:p>
          <a:p>
            <a:r>
              <a:rPr lang="en-US" dirty="0"/>
              <a:t>Identify WCET</a:t>
            </a:r>
          </a:p>
          <a:p>
            <a:pPr lvl="1"/>
            <a:r>
              <a:rPr lang="en-US" dirty="0"/>
              <a:t>Like critical path in FSM circuit</a:t>
            </a:r>
          </a:p>
          <a:p>
            <a:pPr lvl="1"/>
            <a:r>
              <a:rPr lang="en-US" dirty="0"/>
              <a:t>Time of task on processor target</a:t>
            </a:r>
          </a:p>
          <a:p>
            <a:r>
              <a:rPr lang="en-US" dirty="0"/>
              <a:t>Schedule onto platform </a:t>
            </a:r>
          </a:p>
          <a:p>
            <a:pPr lvl="1"/>
            <a:r>
              <a:rPr lang="en-US" dirty="0"/>
              <a:t>Threads onto </a:t>
            </a:r>
            <a:r>
              <a:rPr lang="en-US" dirty="0" err="1"/>
              <a:t>processor(s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Threads Mapped to Processor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142999"/>
            <a:ext cx="3886200" cy="532893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Platform 1: </a:t>
            </a:r>
            <a:br>
              <a:rPr lang="en-US" dirty="0"/>
            </a:br>
            <a:r>
              <a:rPr lang="en-US" dirty="0"/>
              <a:t>fast processor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Platform 2: </a:t>
            </a:r>
            <a:br>
              <a:rPr lang="en-US" dirty="0"/>
            </a:br>
            <a:r>
              <a:rPr lang="en-US" dirty="0"/>
              <a:t>many slow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429000"/>
            <a:ext cx="8813800" cy="30755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Real Time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 Synchronous Reactive Model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 Interrupts and IO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Polling alternative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Timer?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 Resource Scheduling Graphs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Synchronous Reactive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Discipline for Real-time tasks</a:t>
            </a:r>
          </a:p>
          <a:p>
            <a:r>
              <a:rPr lang="en-US" dirty="0"/>
              <a:t>Embodies the “synchronous circuit model”</a:t>
            </a:r>
          </a:p>
          <a:p>
            <a:pPr lvl="1"/>
            <a:r>
              <a:rPr lang="en-US" dirty="0"/>
              <a:t>Master clock rate</a:t>
            </a:r>
          </a:p>
          <a:p>
            <a:pPr lvl="1"/>
            <a:r>
              <a:rPr lang="en-US" dirty="0"/>
              <a:t>Computation decomposed per clock</a:t>
            </a:r>
          </a:p>
          <a:p>
            <a:pPr lvl="1"/>
            <a:r>
              <a:rPr lang="en-US" dirty="0"/>
              <a:t>Functionality assuming instantaneous compute</a:t>
            </a:r>
          </a:p>
          <a:p>
            <a:pPr lvl="1"/>
            <a:r>
              <a:rPr lang="en-US" dirty="0"/>
              <a:t>On platform, guarantee runs fast enough to complete critical path at “clock” rate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Interrupts and IO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External event that redirects processor flow of control</a:t>
            </a:r>
          </a:p>
          <a:p>
            <a:r>
              <a:rPr lang="en-US" dirty="0"/>
              <a:t>Typically forces a thread switch</a:t>
            </a:r>
          </a:p>
          <a:p>
            <a:r>
              <a:rPr lang="en-US" dirty="0"/>
              <a:t>Common for I/O, Timers</a:t>
            </a:r>
          </a:p>
          <a:p>
            <a:pPr lvl="1"/>
            <a:r>
              <a:rPr lang="en-US" dirty="0"/>
              <a:t>Indicate a need for attention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would we use interrupts for I/O?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processor to run some other work</a:t>
            </a:r>
          </a:p>
          <a:p>
            <a:r>
              <a:rPr lang="en-US" dirty="0"/>
              <a:t>Infrequent, irregular task service with low response service latency</a:t>
            </a:r>
          </a:p>
          <a:p>
            <a:pPr lvl="1"/>
            <a:r>
              <a:rPr lang="en-US" dirty="0"/>
              <a:t>Low latency</a:t>
            </a:r>
          </a:p>
          <a:p>
            <a:pPr lvl="1"/>
            <a:r>
              <a:rPr lang="en-US" dirty="0"/>
              <a:t>Ok when low throughput inputs </a:t>
            </a:r>
          </a:p>
          <a:p>
            <a:pPr lvl="2"/>
            <a:r>
              <a:rPr lang="en-US" dirty="0"/>
              <a:t>So infrequent interrupts…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Time predictability</a:t>
            </a:r>
          </a:p>
          <a:p>
            <a:pPr lvl="1"/>
            <a:r>
              <a:rPr lang="en-US" dirty="0"/>
              <a:t>Real-time for computing tasks interrupted</a:t>
            </a:r>
          </a:p>
          <a:p>
            <a:r>
              <a:rPr lang="en-US" dirty="0"/>
              <a:t>Processor usage</a:t>
            </a:r>
          </a:p>
          <a:p>
            <a:pPr lvl="1"/>
            <a:r>
              <a:rPr lang="en-US" dirty="0"/>
              <a:t>Costs time to switch contexts</a:t>
            </a:r>
          </a:p>
          <a:p>
            <a:r>
              <a:rPr lang="en-US" dirty="0"/>
              <a:t>Concurrency management</a:t>
            </a:r>
          </a:p>
          <a:p>
            <a:pPr lvl="1"/>
            <a:r>
              <a:rPr lang="en-US" dirty="0"/>
              <a:t>Must deal with tasks executing non-atomically </a:t>
            </a:r>
          </a:p>
          <a:p>
            <a:pPr lvl="2"/>
            <a:r>
              <a:rPr lang="en-US" dirty="0"/>
              <a:t>Interleave of interrupted service tasks</a:t>
            </a:r>
          </a:p>
          <a:p>
            <a:pPr lvl="2"/>
            <a:r>
              <a:rPr lang="en-US" dirty="0"/>
              <a:t>Perhaps interleave of any task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Interrupted Task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E47FA1-CA56-BC44-96D3-38DB09DA87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 to list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atmp</a:t>
            </a:r>
            <a:r>
              <a:rPr lang="en-US" dirty="0"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new-&gt;next =</a:t>
            </a:r>
            <a:r>
              <a:rPr lang="en-US" dirty="0" err="1">
                <a:latin typeface="Courier" pitchFamily="2" charset="0"/>
              </a:rPr>
              <a:t>atmp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a=new</a:t>
            </a:r>
          </a:p>
          <a:p>
            <a:r>
              <a:rPr lang="en-US" dirty="0"/>
              <a:t>Remove from list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pPr lv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Running something that removes from list</a:t>
            </a:r>
          </a:p>
          <a:p>
            <a:r>
              <a:rPr lang="en-US" dirty="0"/>
              <a:t>Interrupt involves adding to list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654163-3517-DE4A-BBFB-B75A3490F8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0952" y="5562600"/>
            <a:ext cx="41275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82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happen?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E47FA1-CA56-BC44-96D3-38DB09DA87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 to list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atmp</a:t>
            </a:r>
            <a:r>
              <a:rPr lang="en-US" dirty="0"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new-&gt;next =</a:t>
            </a:r>
            <a:r>
              <a:rPr lang="en-US" dirty="0" err="1">
                <a:latin typeface="Courier" pitchFamily="2" charset="0"/>
              </a:rPr>
              <a:t>atmp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a=new</a:t>
            </a:r>
          </a:p>
          <a:p>
            <a:r>
              <a:rPr lang="en-US" dirty="0"/>
              <a:t>Remove from list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pPr lv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Sequence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&lt;interrupt&gt;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new-&gt;next=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endParaRPr lang="en-US" dirty="0">
              <a:solidFill>
                <a:schemeClr val="accent2"/>
              </a:solidFill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a=new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&lt;return&gt;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315D09-2C4A-A642-9C7C-63993BD88782}"/>
              </a:ext>
            </a:extLst>
          </p:cNvPr>
          <p:cNvSpPr txBox="1"/>
          <p:nvPr/>
        </p:nvSpPr>
        <p:spPr>
          <a:xfrm>
            <a:off x="2532888" y="6015335"/>
            <a:ext cx="2752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goes wrong?</a:t>
            </a:r>
          </a:p>
        </p:txBody>
      </p:sp>
    </p:spTree>
    <p:extLst>
      <p:ext uri="{BB962C8B-B14F-4D97-AF65-F5344CB8AC3E}">
        <p14:creationId xmlns:p14="http://schemas.microsoft.com/office/powerpoint/2010/main" val="99830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868"/>
            <a:ext cx="7772400" cy="1143000"/>
          </a:xfrm>
        </p:spPr>
        <p:txBody>
          <a:bodyPr/>
          <a:lstStyle/>
          <a:p>
            <a:r>
              <a:rPr lang="en-US" dirty="0"/>
              <a:t>What can happen?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00" y="1931015"/>
            <a:ext cx="3810000" cy="4114800"/>
          </a:xfrm>
        </p:spPr>
        <p:txBody>
          <a:bodyPr/>
          <a:lstStyle/>
          <a:p>
            <a:r>
              <a:rPr lang="en-US" dirty="0"/>
              <a:t>Sequence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&lt;interrupt&gt;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new-&gt;next=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endParaRPr lang="en-US" dirty="0">
              <a:solidFill>
                <a:schemeClr val="accent2"/>
              </a:solidFill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a=new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&lt;return&gt;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315D09-2C4A-A642-9C7C-63993BD88782}"/>
              </a:ext>
            </a:extLst>
          </p:cNvPr>
          <p:cNvSpPr txBox="1"/>
          <p:nvPr/>
        </p:nvSpPr>
        <p:spPr>
          <a:xfrm>
            <a:off x="2532888" y="6015335"/>
            <a:ext cx="2752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goes wrong?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9152869-9241-2E41-9C80-02DB4D40A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1397000"/>
            <a:ext cx="4127500" cy="406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38DF571-3B9D-4541-8B9F-FE2BC6A0F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5727700" cy="1498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CDF330D-3877-E245-A766-C997F55034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682" y="2212447"/>
            <a:ext cx="4127500" cy="11938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5CE785A-594D-F94F-9FEF-6FBBF57C3A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76" y="4907079"/>
            <a:ext cx="5791200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03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868"/>
            <a:ext cx="7772400" cy="1143000"/>
          </a:xfrm>
        </p:spPr>
        <p:txBody>
          <a:bodyPr/>
          <a:lstStyle/>
          <a:p>
            <a:r>
              <a:rPr lang="en-US" dirty="0"/>
              <a:t>What can happen?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00" y="1931015"/>
            <a:ext cx="3810000" cy="4114800"/>
          </a:xfrm>
        </p:spPr>
        <p:txBody>
          <a:bodyPr/>
          <a:lstStyle/>
          <a:p>
            <a:r>
              <a:rPr lang="en-US" dirty="0"/>
              <a:t>Sequence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&lt;interrupt&gt;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new-&gt;next=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endParaRPr lang="en-US" dirty="0">
              <a:solidFill>
                <a:schemeClr val="accent2"/>
              </a:solidFill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a=new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&lt;return&gt;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315D09-2C4A-A642-9C7C-63993BD88782}"/>
              </a:ext>
            </a:extLst>
          </p:cNvPr>
          <p:cNvSpPr txBox="1"/>
          <p:nvPr/>
        </p:nvSpPr>
        <p:spPr>
          <a:xfrm>
            <a:off x="2532888" y="6015335"/>
            <a:ext cx="2752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goes wrong?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9152869-9241-2E41-9C80-02DB4D40A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1397000"/>
            <a:ext cx="4127500" cy="4064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CDF330D-3877-E245-A766-C997F5503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82" y="2212447"/>
            <a:ext cx="4127500" cy="11938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5CE785A-594D-F94F-9FEF-6FBBF57C3A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06" y="3452983"/>
            <a:ext cx="5791200" cy="1498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410E13-BC8D-6946-9D6E-B7F113DE9B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25" y="5075535"/>
            <a:ext cx="57277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43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Scheduling is key to real time</a:t>
            </a:r>
          </a:p>
          <a:p>
            <a:pPr lvl="1"/>
            <a:r>
              <a:rPr lang="en-US" dirty="0"/>
              <a:t>Analysis</a:t>
            </a:r>
          </a:p>
          <a:p>
            <a:pPr lvl="1"/>
            <a:r>
              <a:rPr lang="en-US" dirty="0"/>
              <a:t>Guarantees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868"/>
            <a:ext cx="7772400" cy="1143000"/>
          </a:xfrm>
        </p:spPr>
        <p:txBody>
          <a:bodyPr/>
          <a:lstStyle/>
          <a:p>
            <a:r>
              <a:rPr lang="en-US" dirty="0"/>
              <a:t>What can happen?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00" y="1931015"/>
            <a:ext cx="3810000" cy="4114800"/>
          </a:xfrm>
        </p:spPr>
        <p:txBody>
          <a:bodyPr/>
          <a:lstStyle/>
          <a:p>
            <a:r>
              <a:rPr lang="en-US" dirty="0"/>
              <a:t>Sequence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&lt;interrupt&gt;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new-&gt;next=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endParaRPr lang="en-US" dirty="0">
              <a:solidFill>
                <a:schemeClr val="accent2"/>
              </a:solidFill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a=new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&lt;return&gt;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9152869-9241-2E41-9C80-02DB4D40A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1397000"/>
            <a:ext cx="4127500" cy="4064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5CE785A-594D-F94F-9FEF-6FBBF57C3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410767"/>
            <a:ext cx="5791200" cy="1498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7D9942A-C779-804E-964C-3DB775608F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1612" y="5994400"/>
            <a:ext cx="2908300" cy="406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A500232-6D52-6741-87BB-DBDE7B08E5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950" y="3958750"/>
            <a:ext cx="57277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66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868"/>
            <a:ext cx="7772400" cy="1143000"/>
          </a:xfrm>
        </p:spPr>
        <p:txBody>
          <a:bodyPr/>
          <a:lstStyle/>
          <a:p>
            <a:r>
              <a:rPr lang="en-US" dirty="0"/>
              <a:t>What can happen?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00" y="1931015"/>
            <a:ext cx="3810000" cy="4114800"/>
          </a:xfrm>
        </p:spPr>
        <p:txBody>
          <a:bodyPr/>
          <a:lstStyle/>
          <a:p>
            <a:r>
              <a:rPr lang="en-US" dirty="0"/>
              <a:t>Sequence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&lt;interrupt&gt;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new-&gt;next=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endParaRPr lang="en-US" dirty="0">
              <a:solidFill>
                <a:schemeClr val="accent2"/>
              </a:solidFill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a=new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&lt;return&gt;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9152869-9241-2E41-9C80-02DB4D40A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1397000"/>
            <a:ext cx="4127500" cy="406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7D9942A-C779-804E-964C-3DB775608F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926" y="3336852"/>
            <a:ext cx="2908300" cy="40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72C824-7FB1-044D-AE62-1F32B30F6A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778" y="4972826"/>
            <a:ext cx="4127500" cy="406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4D2E3AE-8D3B-B941-9372-CECE167886F6}"/>
              </a:ext>
            </a:extLst>
          </p:cNvPr>
          <p:cNvSpPr txBox="1"/>
          <p:nvPr/>
        </p:nvSpPr>
        <p:spPr>
          <a:xfrm>
            <a:off x="520700" y="2736241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Got: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1B522B-8FAC-6F43-8E16-FCE8988718C0}"/>
              </a:ext>
            </a:extLst>
          </p:cNvPr>
          <p:cNvSpPr txBox="1"/>
          <p:nvPr/>
        </p:nvSpPr>
        <p:spPr>
          <a:xfrm>
            <a:off x="520700" y="4293555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Intended:</a:t>
            </a:r>
          </a:p>
        </p:txBody>
      </p:sp>
    </p:spTree>
    <p:extLst>
      <p:ext uri="{BB962C8B-B14F-4D97-AF65-F5344CB8AC3E}">
        <p14:creationId xmlns:p14="http://schemas.microsoft.com/office/powerpoint/2010/main" val="21048765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Time predictability</a:t>
            </a:r>
          </a:p>
          <a:p>
            <a:pPr lvl="1"/>
            <a:r>
              <a:rPr lang="en-US" dirty="0"/>
              <a:t>Real-time for computing tasks interrupted</a:t>
            </a:r>
          </a:p>
          <a:p>
            <a:r>
              <a:rPr lang="en-US" dirty="0"/>
              <a:t>Processor usage</a:t>
            </a:r>
          </a:p>
          <a:p>
            <a:pPr lvl="1"/>
            <a:r>
              <a:rPr lang="en-US" dirty="0"/>
              <a:t>Costs time to switch contexts</a:t>
            </a:r>
          </a:p>
          <a:p>
            <a:r>
              <a:rPr lang="en-US" dirty="0"/>
              <a:t>Concurrency management</a:t>
            </a:r>
          </a:p>
          <a:p>
            <a:pPr lvl="1"/>
            <a:r>
              <a:rPr lang="en-US" dirty="0"/>
              <a:t>Must deal with tasks executing non-atomically </a:t>
            </a:r>
          </a:p>
          <a:p>
            <a:pPr lvl="2"/>
            <a:r>
              <a:rPr lang="en-US" dirty="0"/>
              <a:t>Interleave of interrupted service tasks</a:t>
            </a:r>
          </a:p>
          <a:p>
            <a:pPr lvl="2"/>
            <a:r>
              <a:rPr lang="en-US" dirty="0"/>
              <a:t>Perhaps interleave of any task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62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Polling Discipline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Alternate to I/O interrupts</a:t>
            </a:r>
          </a:p>
          <a:p>
            <a:r>
              <a:rPr lang="en-US" dirty="0"/>
              <a:t>Every I/O task is a thread</a:t>
            </a:r>
          </a:p>
          <a:p>
            <a:r>
              <a:rPr lang="en-US" dirty="0"/>
              <a:t>Budget time and rate it needs to run</a:t>
            </a:r>
          </a:p>
          <a:p>
            <a:pPr lvl="1"/>
            <a:r>
              <a:rPr lang="en-US" dirty="0"/>
              <a:t>E.g. 10,000 cycles every 5ms</a:t>
            </a:r>
          </a:p>
          <a:p>
            <a:pPr lvl="1"/>
            <a:r>
              <a:rPr lang="en-US" dirty="0"/>
              <a:t>Likely tied to </a:t>
            </a:r>
          </a:p>
          <a:p>
            <a:pPr lvl="2"/>
            <a:r>
              <a:rPr lang="en-US" dirty="0"/>
              <a:t>Buffer sizes</a:t>
            </a:r>
          </a:p>
          <a:p>
            <a:pPr lvl="2"/>
            <a:r>
              <a:rPr lang="en-US" dirty="0"/>
              <a:t>Response latency</a:t>
            </a:r>
          </a:p>
          <a:p>
            <a:r>
              <a:rPr lang="en-US" dirty="0"/>
              <a:t>Schedule I/O threads as real-time tasks</a:t>
            </a:r>
          </a:p>
          <a:p>
            <a:pPr lvl="1"/>
            <a:r>
              <a:rPr lang="en-US" dirty="0"/>
              <a:t>Some can be DMA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 Thread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while (1) { </a:t>
            </a:r>
            <a:r>
              <a:rPr lang="en-US" dirty="0" err="1"/>
              <a:t>process_input</a:t>
            </a:r>
            <a:r>
              <a:rPr lang="en-US" dirty="0"/>
              <a:t>(); }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Like tick() -- yields after doing its work</a:t>
            </a:r>
          </a:p>
          <a:p>
            <a:pPr lvl="1"/>
            <a:r>
              <a:rPr lang="en-US" dirty="0"/>
              <a:t>Wait for next master cycle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at 100KB/s</a:t>
            </a:r>
          </a:p>
          <a:p>
            <a:r>
              <a:rPr lang="en-US" dirty="0"/>
              <a:t>30ms time-slot window</a:t>
            </a:r>
          </a:p>
          <a:p>
            <a:r>
              <a:rPr lang="en-US" dirty="0">
                <a:solidFill>
                  <a:srgbClr val="FF6600"/>
                </a:solidFill>
              </a:rPr>
              <a:t>Size of buffer?</a:t>
            </a:r>
          </a:p>
          <a:p>
            <a:r>
              <a:rPr lang="en-US" dirty="0">
                <a:solidFill>
                  <a:srgbClr val="FF6600"/>
                </a:solidFill>
              </a:rPr>
              <a:t>100 cycles/byte, GHz processor – runtime of service routine?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Fraction of processor capacity?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I/O Tasks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828800"/>
            <a:ext cx="3408616" cy="45212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Interrupts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do we have timer interrupts in conventional operating systems?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E.g. in </a:t>
            </a:r>
            <a:r>
              <a:rPr lang="en-US" dirty="0" err="1">
                <a:solidFill>
                  <a:srgbClr val="FF6600"/>
                </a:solidFill>
              </a:rPr>
              <a:t>linux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/>
              <a:t>Timer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136" y="1181100"/>
            <a:ext cx="8153400" cy="4495800"/>
          </a:xfrm>
        </p:spPr>
        <p:txBody>
          <a:bodyPr/>
          <a:lstStyle/>
          <a:p>
            <a:r>
              <a:rPr lang="en-US" dirty="0"/>
              <a:t>Best effort tasks (i.e. non-real-time tasks)</a:t>
            </a:r>
          </a:p>
          <a:p>
            <a:pPr lvl="1"/>
            <a:r>
              <a:rPr lang="en-US" dirty="0"/>
              <a:t>Have no guarantee to finish in bounded time</a:t>
            </a:r>
          </a:p>
          <a:p>
            <a:pPr lvl="1"/>
            <a:r>
              <a:rPr lang="en-US" dirty="0"/>
              <a:t>Timer interrupts necessary </a:t>
            </a:r>
          </a:p>
          <a:p>
            <a:pPr lvl="2"/>
            <a:r>
              <a:rPr lang="en-US" dirty="0"/>
              <a:t>to allow other threads to run</a:t>
            </a:r>
          </a:p>
          <a:p>
            <a:pPr lvl="2"/>
            <a:r>
              <a:rPr lang="en-US" dirty="0"/>
              <a:t>fairness</a:t>
            </a:r>
          </a:p>
          <a:p>
            <a:pPr lvl="2"/>
            <a:r>
              <a:rPr lang="en-US" dirty="0"/>
              <a:t>to switch to real-time service tasks</a:t>
            </a:r>
          </a:p>
          <a:p>
            <a:r>
              <a:rPr lang="en-US" dirty="0"/>
              <a:t>Need timer interrupts if need to share processor with best-effort and real-time threads</a:t>
            </a:r>
          </a:p>
          <a:p>
            <a:pPr lvl="1"/>
            <a:r>
              <a:rPr lang="en-US" b="1" dirty="0"/>
              <a:t>Alternate: </a:t>
            </a:r>
            <a:r>
              <a:rPr lang="en-US" dirty="0"/>
              <a:t>Easier to segregate real-time and best-effort threads onto different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Interrupts?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Bounded-time tasks</a:t>
            </a:r>
          </a:p>
          <a:p>
            <a:pPr lvl="1"/>
            <a:r>
              <a:rPr lang="en-US" dirty="0"/>
              <a:t>E.g. reactive tasks in real-time</a:t>
            </a:r>
          </a:p>
          <a:p>
            <a:pPr lvl="1"/>
            <a:r>
              <a:rPr lang="en-US" dirty="0"/>
              <a:t>Task has guarantee to release processor within time window</a:t>
            </a:r>
          </a:p>
          <a:p>
            <a:pPr lvl="1"/>
            <a:r>
              <a:rPr lang="en-US" b="1" dirty="0"/>
              <a:t>Not</a:t>
            </a:r>
            <a:r>
              <a:rPr lang="en-US" dirty="0"/>
              <a:t> need timer interrupts to regain control from task</a:t>
            </a:r>
          </a:p>
          <a:p>
            <a:pPr lvl="1"/>
            <a:r>
              <a:rPr lang="en-US" dirty="0"/>
              <a:t>(Maybe use deadline operations [Day24] for timer)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Circuit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A simple synchronous circuit is a good “model” for real-time task</a:t>
            </a:r>
          </a:p>
          <a:p>
            <a:pPr lvl="1"/>
            <a:r>
              <a:rPr lang="en-US" dirty="0"/>
              <a:t>Run at fixed clock rate</a:t>
            </a:r>
          </a:p>
          <a:p>
            <a:pPr lvl="1"/>
            <a:r>
              <a:rPr lang="en-US" dirty="0"/>
              <a:t>Take input every cycle</a:t>
            </a:r>
          </a:p>
          <a:p>
            <a:pPr lvl="1"/>
            <a:r>
              <a:rPr lang="en-US" dirty="0"/>
              <a:t>Produce output every cycle</a:t>
            </a:r>
          </a:p>
          <a:p>
            <a:pPr lvl="1"/>
            <a:r>
              <a:rPr lang="en-US" dirty="0"/>
              <a:t>Complete computation between input and output</a:t>
            </a:r>
          </a:p>
          <a:p>
            <a:pPr lvl="1"/>
            <a:r>
              <a:rPr lang="en-US" dirty="0"/>
              <a:t>Designed to run at fixed-frequency</a:t>
            </a:r>
          </a:p>
          <a:p>
            <a:pPr lvl="2"/>
            <a:r>
              <a:rPr lang="en-US" dirty="0"/>
              <a:t>Critical path meets frequency requirement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real-time tasks</a:t>
            </a:r>
          </a:p>
          <a:p>
            <a:pPr lvl="1"/>
            <a:r>
              <a:rPr lang="en-US" dirty="0"/>
              <a:t>Scheduled based on worst-case, so may not use all time allocated</a:t>
            </a:r>
          </a:p>
          <a:p>
            <a:r>
              <a:rPr lang="en-US" dirty="0"/>
              <a:t>Run best-effort tasks at end of time-slice after complete real-time tasks</a:t>
            </a:r>
          </a:p>
          <a:p>
            <a:pPr lvl="1"/>
            <a:r>
              <a:rPr lang="en-US" dirty="0"/>
              <a:t>Timer-interrupt to recover processor in time for start of next scheduling time slot</a:t>
            </a:r>
          </a:p>
          <a:p>
            <a:r>
              <a:rPr lang="en-US" dirty="0"/>
              <a:t>(adds complexity)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Interrupts less attractive</a:t>
            </a:r>
          </a:p>
          <a:p>
            <a:pPr lvl="1"/>
            <a:r>
              <a:rPr lang="en-US" dirty="0"/>
              <a:t>More disruptive</a:t>
            </a:r>
          </a:p>
          <a:p>
            <a:r>
              <a:rPr lang="en-US" dirty="0"/>
              <a:t>Scheduled polling better predictability</a:t>
            </a:r>
          </a:p>
          <a:p>
            <a:r>
              <a:rPr lang="en-US" dirty="0"/>
              <a:t>Fits with Synchronous Reactive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Resource Scheduling Graphs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think about scheduling a processor by task usage</a:t>
            </a:r>
          </a:p>
          <a:p>
            <a:r>
              <a:rPr lang="en-US" dirty="0"/>
              <a:t>Useful to budget and co-schedule required resources</a:t>
            </a:r>
          </a:p>
          <a:p>
            <a:pPr lvl="1"/>
            <a:r>
              <a:rPr lang="en-US" dirty="0"/>
              <a:t>Bus</a:t>
            </a:r>
          </a:p>
          <a:p>
            <a:pPr lvl="1"/>
            <a:r>
              <a:rPr lang="en-US" dirty="0"/>
              <a:t>Memory port</a:t>
            </a:r>
          </a:p>
          <a:p>
            <a:pPr lvl="1"/>
            <a:r>
              <a:rPr lang="en-US" dirty="0"/>
              <a:t>DMA channel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Task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Task requires</a:t>
            </a:r>
          </a:p>
          <a:p>
            <a:pPr lvl="1"/>
            <a:r>
              <a:rPr lang="en-US" dirty="0"/>
              <a:t>Data to be transferred</a:t>
            </a:r>
          </a:p>
          <a:p>
            <a:pPr lvl="1"/>
            <a:r>
              <a:rPr lang="en-US" dirty="0"/>
              <a:t>Local storage state</a:t>
            </a:r>
          </a:p>
          <a:p>
            <a:pPr lvl="1"/>
            <a:r>
              <a:rPr lang="en-US" dirty="0"/>
              <a:t>Computational cycles</a:t>
            </a:r>
          </a:p>
          <a:p>
            <a:pPr lvl="1"/>
            <a:r>
              <a:rPr lang="en-US" dirty="0"/>
              <a:t>(Result data to be transferred)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r>
              <a:rPr lang="en-US" dirty="0"/>
              <a:t>Uses resources</a:t>
            </a:r>
          </a:p>
          <a:p>
            <a:pPr lvl="1"/>
            <a:r>
              <a:rPr lang="en-US" dirty="0"/>
              <a:t>Bus/channel to transfer data</a:t>
            </a:r>
          </a:p>
          <a:p>
            <a:pPr lvl="2"/>
            <a:r>
              <a:rPr lang="en-US" dirty="0"/>
              <a:t>(in and out)</a:t>
            </a:r>
          </a:p>
          <a:p>
            <a:pPr lvl="1"/>
            <a:r>
              <a:rPr lang="en-US" dirty="0"/>
              <a:t>Space in memory on accelerator</a:t>
            </a:r>
          </a:p>
          <a:p>
            <a:pPr lvl="1"/>
            <a:r>
              <a:rPr lang="en-US" dirty="0"/>
              <a:t>Cycles on accelerator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Task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Several Tasks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46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Resource Schedule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Extend as necessary to capture potentially limiting resources and usage</a:t>
            </a:r>
          </a:p>
          <a:p>
            <a:pPr lvl="1"/>
            <a:r>
              <a:rPr lang="en-US" dirty="0"/>
              <a:t>Regions in memories</a:t>
            </a:r>
          </a:p>
          <a:p>
            <a:pPr lvl="1"/>
            <a:r>
              <a:rPr lang="en-US" dirty="0"/>
              <a:t>Memory ports</a:t>
            </a:r>
          </a:p>
          <a:p>
            <a:pPr lvl="1"/>
            <a:r>
              <a:rPr lang="en-US" dirty="0"/>
              <a:t>I/O channels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Extended Details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48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533400" y="16764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/>
              <a:t>Several Tasks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Discipline for Real-Time tasks</a:t>
            </a:r>
          </a:p>
          <a:p>
            <a:r>
              <a:rPr lang="en-US" dirty="0"/>
              <a:t>Embodies “synchronous circuit model”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Ideal/initial – look at processing requirements</a:t>
            </a:r>
          </a:p>
          <a:p>
            <a:pPr lvl="1"/>
            <a:r>
              <a:rPr lang="en-US" dirty="0"/>
              <a:t>Resource bound on processing</a:t>
            </a:r>
          </a:p>
          <a:p>
            <a:r>
              <a:rPr lang="en-US" dirty="0"/>
              <a:t>Look for bottlenecks / limits with Resource Bounds independently</a:t>
            </a:r>
          </a:p>
          <a:p>
            <a:pPr lvl="1"/>
            <a:r>
              <a:rPr lang="en-US" dirty="0"/>
              <a:t>Add buses, memories, etc.</a:t>
            </a:r>
          </a:p>
          <a:p>
            <a:r>
              <a:rPr lang="en-US" dirty="0"/>
              <a:t>Plan/schedule with Resource Schedule Graph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625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" y="999339"/>
            <a:ext cx="7772400" cy="4114800"/>
          </a:xfrm>
        </p:spPr>
        <p:txBody>
          <a:bodyPr/>
          <a:lstStyle/>
          <a:p>
            <a:r>
              <a:rPr lang="en-US" dirty="0"/>
              <a:t>Resource Bound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Data movement over bus?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Compute on 2 processors?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Compute on 2 processors when processor must wait while local memory is written?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D12AD43-6749-DD4F-A571-95CA87205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448881"/>
              </p:ext>
            </p:extLst>
          </p:nvPr>
        </p:nvGraphicFramePr>
        <p:xfrm>
          <a:off x="725424" y="3733800"/>
          <a:ext cx="738835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088">
                  <a:extLst>
                    <a:ext uri="{9D8B030D-6E8A-4147-A177-3AD203B41FA5}">
                      <a16:colId xmlns:a16="http://schemas.microsoft.com/office/drawing/2014/main" val="2662003644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3309842472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284025152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533686831"/>
                    </a:ext>
                  </a:extLst>
                </a:gridCol>
              </a:tblGrid>
              <a:tr h="235664">
                <a:tc>
                  <a:txBody>
                    <a:bodyPr/>
                    <a:lstStyle/>
                    <a:p>
                      <a:r>
                        <a:rPr lang="en-US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Compute cycles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Data+Compute</a:t>
                      </a:r>
                      <a:r>
                        <a:rPr lang="en-US" dirty="0"/>
                        <a:t>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171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826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57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611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209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92072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49838-6F40-8945-A0E7-6286D6BF1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Bound wait Transfer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70F85-1706-4D4A-A78F-1B91046861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Total processor cycles when processor must idle during transfer</a:t>
                </a:r>
              </a:p>
              <a:p>
                <a:pPr lvl="1"/>
                <a:r>
                  <a:rPr lang="en-US" dirty="0" err="1"/>
                  <a:t>Cycles</a:t>
                </a:r>
                <a:r>
                  <a:rPr lang="en-US" baseline="-25000" dirty="0" err="1"/>
                  <a:t>proc</a:t>
                </a:r>
                <a:r>
                  <a:rPr lang="en-US" baseline="-25000" dirty="0"/>
                  <a:t> 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𝐶𝑜𝑚𝑝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𝐵𝑦𝑡𝑒𝑠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d>
                      </m:e>
                    </m:nary>
                  </m:oMath>
                </a14:m>
                <a:r>
                  <a:rPr lang="en-US" baseline="-25000" dirty="0"/>
                  <a:t> </a:t>
                </a:r>
              </a:p>
              <a:p>
                <a:r>
                  <a:rPr lang="en-US" dirty="0" err="1"/>
                  <a:t>RB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=(</a:t>
                </a:r>
                <a:r>
                  <a:rPr lang="en-US" dirty="0" err="1"/>
                  <a:t>Cycles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)/2</a:t>
                </a:r>
              </a:p>
              <a:p>
                <a:r>
                  <a:rPr lang="en-US" dirty="0" err="1"/>
                  <a:t>RB</a:t>
                </a:r>
                <a:r>
                  <a:rPr lang="en-US" baseline="-25000" dirty="0" err="1"/>
                  <a:t>bus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𝐵𝑦𝑡𝑒𝑠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/>
                  <a:t>RB=max(</a:t>
                </a:r>
                <a:r>
                  <a:rPr lang="en-US" dirty="0" err="1"/>
                  <a:t>Rb</a:t>
                </a:r>
                <a:r>
                  <a:rPr lang="en-US" baseline="-25000" dirty="0" err="1"/>
                  <a:t>bus</a:t>
                </a:r>
                <a:r>
                  <a:rPr lang="en-US" dirty="0"/>
                  <a:t>, </a:t>
                </a:r>
                <a:r>
                  <a:rPr lang="en-US" dirty="0" err="1"/>
                  <a:t>RB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70F85-1706-4D4A-A78F-1B91046861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31" t="-2160" r="-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3D496-A6C7-2546-9D63-39FF50479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EBFF07-F58A-3848-B096-7160F5597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724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3b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Processor wait for data load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DC0084F-5408-4E4F-8C4F-F5A0647D4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176164"/>
              </p:ext>
            </p:extLst>
          </p:nvPr>
        </p:nvGraphicFramePr>
        <p:xfrm>
          <a:off x="228599" y="3540606"/>
          <a:ext cx="8987261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1">
                  <a:extLst>
                    <a:ext uri="{9D8B030D-6E8A-4147-A177-3AD203B41FA5}">
                      <a16:colId xmlns:a16="http://schemas.microsoft.com/office/drawing/2014/main" val="475009557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401127742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82818750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81453314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6933385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0778428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0243816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93209358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2048149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513310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91418417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7008384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681955913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3155139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7248349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5350704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61514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9009120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9652040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73286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535161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796285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010231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0811462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17914030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7329911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44620294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86420770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15051397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14354317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94669443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4206676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098829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50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51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80039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8DFDFD3-BF5C-9D4E-BA33-B1AF572E26E4}"/>
              </a:ext>
            </a:extLst>
          </p:cNvPr>
          <p:cNvSpPr txBox="1"/>
          <p:nvPr/>
        </p:nvSpPr>
        <p:spPr>
          <a:xfrm>
            <a:off x="3187092" y="2814628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200 cycle intervals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Double Buffering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57300"/>
            <a:ext cx="8991600" cy="4343400"/>
          </a:xfrm>
        </p:spPr>
        <p:txBody>
          <a:bodyPr/>
          <a:lstStyle/>
          <a:p>
            <a:r>
              <a:rPr lang="en-US" dirty="0"/>
              <a:t>Common trick to overlap compute and communication</a:t>
            </a:r>
          </a:p>
          <a:p>
            <a:r>
              <a:rPr lang="en-US" dirty="0"/>
              <a:t>Reserve two buffers input (output)</a:t>
            </a:r>
          </a:p>
          <a:p>
            <a:r>
              <a:rPr lang="en-US" dirty="0"/>
              <a:t>Alternate buffer use for input</a:t>
            </a:r>
          </a:p>
          <a:p>
            <a:r>
              <a:rPr lang="en-US" dirty="0"/>
              <a:t>Producer fills one buffer while consumer working from the other</a:t>
            </a:r>
          </a:p>
          <a:p>
            <a:r>
              <a:rPr lang="en-US" dirty="0"/>
              <a:t>Swap between tasks</a:t>
            </a:r>
          </a:p>
          <a:p>
            <a:r>
              <a:rPr lang="en-US" dirty="0"/>
              <a:t>Tradeoff memory for concurrency </a:t>
            </a:r>
          </a:p>
          <a:p>
            <a:r>
              <a:rPr lang="en-US" dirty="0"/>
              <a:t>Sub-buffers in </a:t>
            </a:r>
            <a:r>
              <a:rPr lang="en-US" dirty="0" err="1"/>
              <a:t>Vitis</a:t>
            </a:r>
            <a:r>
              <a:rPr lang="en-US" dirty="0"/>
              <a:t> </a:t>
            </a:r>
            <a:r>
              <a:rPr lang="en-US" dirty="0" err="1"/>
              <a:t>clEnqueueMigrateObjects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7B90-31B5-7E44-8F49-3E3DA2C8A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Double Buffer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27FFA-5C50-AB42-B01C-21D67FAD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99FA7-5A99-1948-8B92-2A086074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4E0D36F-5469-F342-B9F6-2D922C9B1C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1435563"/>
            <a:ext cx="4406900" cy="4825073"/>
          </a:xfrm>
        </p:spPr>
      </p:pic>
    </p:spTree>
    <p:extLst>
      <p:ext uri="{BB962C8B-B14F-4D97-AF65-F5344CB8AC3E}">
        <p14:creationId xmlns:p14="http://schemas.microsoft.com/office/powerpoint/2010/main" val="10495371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CADD8-E997-2047-B438-33FC44BBF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Buffer Schedule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2A7F50-71A5-6549-A435-5E677C1DE3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How impact schedule?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can move data into buffer?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Hint: think about how impact 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3b schedule?  What new freedom have?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Impact on use of processor?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72348A0-623C-3C4F-B40C-F4393D0469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99FFC-98AF-134D-A719-E0E777233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CD4386-702D-424D-8464-07A5E92E8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  <p:pic>
        <p:nvPicPr>
          <p:cNvPr id="8" name="Content Placeholder 9">
            <a:extLst>
              <a:ext uri="{FF2B5EF4-FFF2-40B4-BE49-F238E27FC236}">
                <a16:creationId xmlns:a16="http://schemas.microsoft.com/office/drawing/2014/main" id="{91F16691-4725-CF4A-89C3-7D8012F72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349750" y="1626063"/>
            <a:ext cx="4406900" cy="4825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835652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3c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Double Buffer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5876281"/>
            <a:ext cx="564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Minimum local memory space required?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E499D80-BD63-3B48-AF3B-03F9A9F7F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962281"/>
              </p:ext>
            </p:extLst>
          </p:nvPr>
        </p:nvGraphicFramePr>
        <p:xfrm>
          <a:off x="228599" y="3191534"/>
          <a:ext cx="8835451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1">
                  <a:extLst>
                    <a:ext uri="{9D8B030D-6E8A-4147-A177-3AD203B41FA5}">
                      <a16:colId xmlns:a16="http://schemas.microsoft.com/office/drawing/2014/main" val="475009557"/>
                    </a:ext>
                  </a:extLst>
                </a:gridCol>
                <a:gridCol w="412070">
                  <a:extLst>
                    <a:ext uri="{9D8B030D-6E8A-4147-A177-3AD203B41FA5}">
                      <a16:colId xmlns:a16="http://schemas.microsoft.com/office/drawing/2014/main" val="40112774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2818750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8145331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6933385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0778428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0243816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93209358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2048149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513310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91418417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7008384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681955913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3155139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7248349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5350704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61514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9009120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9652040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73286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535161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796285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010231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0811462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17914030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7329911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44620294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86420770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15051397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14354317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94669443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4206676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098829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50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51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80039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4B56D68-B484-A041-8126-148E8E3ADA7A}"/>
              </a:ext>
            </a:extLst>
          </p:cNvPr>
          <p:cNvSpPr txBox="1"/>
          <p:nvPr/>
        </p:nvSpPr>
        <p:spPr>
          <a:xfrm>
            <a:off x="3886200" y="2537135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200 cycle intervals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Schedule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plan/visualize resource sharing and bottlenecks in </a:t>
            </a:r>
            <a:r>
              <a:rPr lang="en-US" dirty="0" err="1"/>
              <a:t>SoC</a:t>
            </a:r>
            <a:endParaRPr lang="en-US" dirty="0"/>
          </a:p>
          <a:p>
            <a:r>
              <a:rPr lang="en-US" dirty="0"/>
              <a:t>Supports scheduling</a:t>
            </a:r>
          </a:p>
          <a:p>
            <a:r>
              <a:rPr lang="en-US" dirty="0"/>
              <a:t>Necessary for real-time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59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dirty="0"/>
              <a:t>Scheduling is key to real time</a:t>
            </a:r>
          </a:p>
          <a:p>
            <a:pPr lvl="1"/>
            <a:r>
              <a:rPr lang="en-US" dirty="0"/>
              <a:t>Analysis, Guarantees </a:t>
            </a:r>
          </a:p>
          <a:p>
            <a:r>
              <a:rPr lang="en-US" dirty="0"/>
              <a:t>Synchronous Reactive</a:t>
            </a:r>
          </a:p>
          <a:p>
            <a:pPr lvl="1"/>
            <a:r>
              <a:rPr lang="en-US" dirty="0"/>
              <a:t>Scheduling worst-case tasks “reactions” into master time-slice matching rate</a:t>
            </a:r>
          </a:p>
          <a:p>
            <a:pPr lvl="1"/>
            <a:r>
              <a:rPr lang="en-US" dirty="0"/>
              <a:t>Separate function from timing</a:t>
            </a:r>
          </a:p>
          <a:p>
            <a:r>
              <a:rPr lang="en-US" dirty="0"/>
              <a:t>Schedule I/O with polling threads</a:t>
            </a:r>
          </a:p>
          <a:p>
            <a:pPr lvl="1"/>
            <a:r>
              <a:rPr lang="en-US" dirty="0"/>
              <a:t>Avoid interrupts</a:t>
            </a:r>
          </a:p>
          <a:p>
            <a:r>
              <a:rPr lang="en-US" dirty="0"/>
              <a:t>Schedule dependent resources</a:t>
            </a:r>
          </a:p>
          <a:p>
            <a:pPr lvl="1"/>
            <a:r>
              <a:rPr lang="en-US" dirty="0"/>
              <a:t>Buses, memory ports, memory regions…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/>
              <a:t>Synchronous Reactive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114800"/>
          </a:xfrm>
        </p:spPr>
        <p:txBody>
          <a:bodyPr/>
          <a:lstStyle/>
          <a:p>
            <a:r>
              <a:rPr lang="en-US" dirty="0"/>
              <a:t>There is a rate for interaction with external world (like the clock)</a:t>
            </a:r>
          </a:p>
          <a:p>
            <a:r>
              <a:rPr lang="en-US" dirty="0"/>
              <a:t>Computation scheduled around these clock ticks (or time-slices)</a:t>
            </a:r>
          </a:p>
          <a:p>
            <a:pPr lvl="1"/>
            <a:r>
              <a:rPr lang="en-US" dirty="0"/>
              <a:t>Continuously running threads</a:t>
            </a:r>
          </a:p>
          <a:p>
            <a:pPr lvl="1"/>
            <a:r>
              <a:rPr lang="en-US" dirty="0"/>
              <a:t>Each thread performs action per tick</a:t>
            </a:r>
          </a:p>
          <a:p>
            <a:r>
              <a:rPr lang="en-US" dirty="0"/>
              <a:t>Inputs and outputs processed at this rate</a:t>
            </a:r>
          </a:p>
          <a:p>
            <a:r>
              <a:rPr lang="en-US" dirty="0"/>
              <a:t>Computation can “react” to events</a:t>
            </a:r>
          </a:p>
          <a:p>
            <a:pPr lvl="1"/>
            <a:r>
              <a:rPr lang="en-US" dirty="0"/>
              <a:t>Reactions finite and processed before next tick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60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Feedback</a:t>
            </a:r>
          </a:p>
          <a:p>
            <a:r>
              <a:rPr lang="en-US" dirty="0"/>
              <a:t>Wolf Lecture Wednesday at 3pm</a:t>
            </a:r>
          </a:p>
          <a:p>
            <a:pPr lvl="1"/>
            <a:r>
              <a:rPr lang="en-US" dirty="0" err="1"/>
              <a:t>Tsu</a:t>
            </a:r>
            <a:r>
              <a:rPr lang="en-US" dirty="0"/>
              <a:t>-Jae King Liu</a:t>
            </a:r>
          </a:p>
          <a:p>
            <a:pPr lvl="1"/>
            <a:r>
              <a:rPr lang="en-US" dirty="0"/>
              <a:t>Sustaining the Semiconductor Revolution</a:t>
            </a:r>
          </a:p>
          <a:p>
            <a:r>
              <a:rPr lang="en-US" dirty="0"/>
              <a:t>Reading for Monday online</a:t>
            </a:r>
          </a:p>
          <a:p>
            <a:r>
              <a:rPr lang="en-US" dirty="0"/>
              <a:t>P4 due Friday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while (1) { tick(); }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tick() -- yields after doing its work</a:t>
            </a:r>
          </a:p>
          <a:p>
            <a:pPr lvl="1"/>
            <a:r>
              <a:rPr lang="en-US" dirty="0"/>
              <a:t>Until next master cycle</a:t>
            </a:r>
          </a:p>
          <a:p>
            <a:pPr lvl="1"/>
            <a:r>
              <a:rPr lang="en-US" dirty="0"/>
              <a:t>May be state machine</a:t>
            </a:r>
          </a:p>
          <a:p>
            <a:pPr lvl="2"/>
            <a:r>
              <a:rPr lang="en-US" dirty="0"/>
              <a:t>May change state and have different behavior based on state</a:t>
            </a:r>
          </a:p>
          <a:p>
            <a:pPr lvl="1"/>
            <a:r>
              <a:rPr lang="en-US" dirty="0"/>
              <a:t>May trigger actions to respond to events (inputs)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Thread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799" y="1524000"/>
            <a:ext cx="4488287" cy="4686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Tick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Driven by application – demands of external control</a:t>
            </a:r>
          </a:p>
          <a:p>
            <a:pPr lvl="1"/>
            <a:r>
              <a:rPr lang="en-US" dirty="0"/>
              <a:t>Control loop 100 Hz</a:t>
            </a:r>
          </a:p>
          <a:p>
            <a:pPr lvl="2"/>
            <a:r>
              <a:rPr lang="en-US" dirty="0"/>
              <a:t>Robot, airplane, car, manufacturing plant</a:t>
            </a:r>
          </a:p>
          <a:p>
            <a:pPr lvl="1"/>
            <a:r>
              <a:rPr lang="en-US" dirty="0"/>
              <a:t>Video at 33 fps </a:t>
            </a:r>
          </a:p>
          <a:p>
            <a:pPr lvl="1"/>
            <a:r>
              <a:rPr lang="en-US" dirty="0"/>
              <a:t>Game with 20ms response</a:t>
            </a:r>
          </a:p>
          <a:p>
            <a:pPr lvl="1"/>
            <a:r>
              <a:rPr lang="en-US" dirty="0"/>
              <a:t>Router with 1ms packet latency</a:t>
            </a:r>
          </a:p>
          <a:p>
            <a:pPr lvl="2"/>
            <a:r>
              <a:rPr lang="en-US" dirty="0"/>
              <a:t>12</a:t>
            </a:r>
            <a:r>
              <a:rPr lang="en-US" dirty="0">
                <a:latin typeface="Symbol" pitchFamily="2" charset="2"/>
              </a:rPr>
              <a:t>m</a:t>
            </a:r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2022 --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27198</TotalTime>
  <Words>2271</Words>
  <Application>Microsoft Macintosh PowerPoint</Application>
  <PresentationFormat>On-screen Show (4:3)</PresentationFormat>
  <Paragraphs>625</Paragraphs>
  <Slides>60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6" baseType="lpstr">
      <vt:lpstr>Arial</vt:lpstr>
      <vt:lpstr>Cambria Math</vt:lpstr>
      <vt:lpstr>Courier</vt:lpstr>
      <vt:lpstr>Symbol</vt:lpstr>
      <vt:lpstr>Times New Roman</vt:lpstr>
      <vt:lpstr>Blank Presentation</vt:lpstr>
      <vt:lpstr>ESE5320: System-on-a-Chip Architecture</vt:lpstr>
      <vt:lpstr>Today</vt:lpstr>
      <vt:lpstr>Message</vt:lpstr>
      <vt:lpstr>Synchronous Circuit Model</vt:lpstr>
      <vt:lpstr>Synchronous Reactive Model</vt:lpstr>
      <vt:lpstr>Synchronous Reactive</vt:lpstr>
      <vt:lpstr>Thread Form</vt:lpstr>
      <vt:lpstr>Thread Model</vt:lpstr>
      <vt:lpstr>Tick Rate</vt:lpstr>
      <vt:lpstr>Tick Rate</vt:lpstr>
      <vt:lpstr>Synchronous Reactive</vt:lpstr>
      <vt:lpstr>Timing and Function</vt:lpstr>
      <vt:lpstr>Synchronous Reactive Timing</vt:lpstr>
      <vt:lpstr>Preclass 1</vt:lpstr>
      <vt:lpstr>Preclass 1</vt:lpstr>
      <vt:lpstr>Preclass 1</vt:lpstr>
      <vt:lpstr>Synchronous Reactive Timing</vt:lpstr>
      <vt:lpstr>Threads Mapped to Processor</vt:lpstr>
      <vt:lpstr>Platforms</vt:lpstr>
      <vt:lpstr>Synchronous Reactive Model</vt:lpstr>
      <vt:lpstr>Interrupts and IO</vt:lpstr>
      <vt:lpstr>Interrupt</vt:lpstr>
      <vt:lpstr>Interrupts</vt:lpstr>
      <vt:lpstr>Interrupts: Good</vt:lpstr>
      <vt:lpstr>Interrupts: Bad</vt:lpstr>
      <vt:lpstr>Interrupted Task</vt:lpstr>
      <vt:lpstr>What can happen?</vt:lpstr>
      <vt:lpstr>What can happen?</vt:lpstr>
      <vt:lpstr>What can happen?</vt:lpstr>
      <vt:lpstr>What can happen?</vt:lpstr>
      <vt:lpstr>What can happen?</vt:lpstr>
      <vt:lpstr>Interrupts: Bad</vt:lpstr>
      <vt:lpstr>Polling Discipline</vt:lpstr>
      <vt:lpstr>IO Thread</vt:lpstr>
      <vt:lpstr>Preclass 2</vt:lpstr>
      <vt:lpstr>Scheduling I/O Tasks</vt:lpstr>
      <vt:lpstr>Timer Interrupts</vt:lpstr>
      <vt:lpstr>Timer Interrupts</vt:lpstr>
      <vt:lpstr>Timer Interrupts?</vt:lpstr>
      <vt:lpstr>Greedy Strategy</vt:lpstr>
      <vt:lpstr>Real-Time Tasks</vt:lpstr>
      <vt:lpstr>Resource Scheduling Graphs</vt:lpstr>
      <vt:lpstr>Scheduling</vt:lpstr>
      <vt:lpstr>Simple Task Model</vt:lpstr>
      <vt:lpstr>One Task</vt:lpstr>
      <vt:lpstr>Several Tasks</vt:lpstr>
      <vt:lpstr>Resource Schedule Graph</vt:lpstr>
      <vt:lpstr>Extended Details</vt:lpstr>
      <vt:lpstr>Several Tasks</vt:lpstr>
      <vt:lpstr>Approach</vt:lpstr>
      <vt:lpstr>Preclass 3a</vt:lpstr>
      <vt:lpstr>Resource Bound wait Transfer</vt:lpstr>
      <vt:lpstr>Preclass 3b Schedule</vt:lpstr>
      <vt:lpstr>Double Buffering</vt:lpstr>
      <vt:lpstr>Double Buffer</vt:lpstr>
      <vt:lpstr>Double Buffer Schedule</vt:lpstr>
      <vt:lpstr>Preclass 3c Schedule</vt:lpstr>
      <vt:lpstr>Resource Schedule Graphs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163</cp:revision>
  <cp:lastPrinted>2020-12-02T04:38:50Z</cp:lastPrinted>
  <dcterms:created xsi:type="dcterms:W3CDTF">2017-12-04T23:35:41Z</dcterms:created>
  <dcterms:modified xsi:type="dcterms:W3CDTF">2022-11-29T20:07:03Z</dcterms:modified>
</cp:coreProperties>
</file>