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81" r:id="rId2"/>
    <p:sldId id="382" r:id="rId3"/>
    <p:sldId id="383" r:id="rId4"/>
    <p:sldId id="445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2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67" r:id="rId23"/>
    <p:sldId id="435" r:id="rId24"/>
    <p:sldId id="469" r:id="rId25"/>
    <p:sldId id="402" r:id="rId26"/>
    <p:sldId id="456" r:id="rId27"/>
    <p:sldId id="403" r:id="rId28"/>
    <p:sldId id="436" r:id="rId29"/>
    <p:sldId id="452" r:id="rId30"/>
    <p:sldId id="437" r:id="rId31"/>
    <p:sldId id="480" r:id="rId32"/>
    <p:sldId id="453" r:id="rId33"/>
    <p:sldId id="462" r:id="rId34"/>
    <p:sldId id="438" r:id="rId35"/>
    <p:sldId id="431" r:id="rId36"/>
    <p:sldId id="468" r:id="rId37"/>
    <p:sldId id="439" r:id="rId38"/>
    <p:sldId id="434" r:id="rId39"/>
    <p:sldId id="481" r:id="rId40"/>
    <p:sldId id="454" r:id="rId41"/>
    <p:sldId id="470" r:id="rId42"/>
    <p:sldId id="451" r:id="rId43"/>
    <p:sldId id="406" r:id="rId44"/>
    <p:sldId id="459" r:id="rId45"/>
    <p:sldId id="407" r:id="rId46"/>
    <p:sldId id="408" r:id="rId47"/>
    <p:sldId id="410" r:id="rId48"/>
    <p:sldId id="477" r:id="rId49"/>
    <p:sldId id="413" r:id="rId50"/>
    <p:sldId id="411" r:id="rId51"/>
    <p:sldId id="478" r:id="rId52"/>
    <p:sldId id="424" r:id="rId53"/>
    <p:sldId id="412" r:id="rId54"/>
    <p:sldId id="455" r:id="rId55"/>
    <p:sldId id="423" r:id="rId56"/>
    <p:sldId id="299" r:id="rId57"/>
    <p:sldId id="300" r:id="rId58"/>
    <p:sldId id="446" r:id="rId59"/>
    <p:sldId id="418" r:id="rId60"/>
    <p:sldId id="419" r:id="rId61"/>
    <p:sldId id="420" r:id="rId62"/>
    <p:sldId id="425" r:id="rId63"/>
    <p:sldId id="426" r:id="rId64"/>
    <p:sldId id="421" r:id="rId65"/>
    <p:sldId id="422" r:id="rId66"/>
    <p:sldId id="463" r:id="rId67"/>
    <p:sldId id="427" r:id="rId68"/>
    <p:sldId id="428" r:id="rId69"/>
    <p:sldId id="440" r:id="rId70"/>
    <p:sldId id="471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 autoAdjust="0"/>
    <p:restoredTop sz="94725" autoAdjust="0"/>
  </p:normalViewPr>
  <p:slideViewPr>
    <p:cSldViewPr>
      <p:cViewPr varScale="1">
        <p:scale>
          <a:sx n="107" d="100"/>
          <a:sy n="107" d="100"/>
        </p:scale>
        <p:origin x="152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306292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26:  December 5,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(Very Long Instruction Word Processors)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Accelerate specific task</a:t>
            </a:r>
          </a:p>
          <a:p>
            <a:pPr lvl="1"/>
            <a:r>
              <a:rPr lang="en-US" dirty="0"/>
              <a:t>But not go to spatial pipeline extreme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dirty="0"/>
              <a:t>VLIW Feature: </a:t>
            </a:r>
            <a:br>
              <a:rPr lang="en-US" dirty="0"/>
            </a:br>
            <a:r>
              <a:rPr lang="en-US" dirty="0"/>
              <a:t>Supply Independent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per ALU (resource)</a:t>
            </a:r>
          </a:p>
          <a:p>
            <a:r>
              <a:rPr lang="en-US" dirty="0"/>
              <a:t>Instructions more expensive than Vector</a:t>
            </a:r>
          </a:p>
          <a:p>
            <a:pPr lvl="1"/>
            <a:r>
              <a:rPr lang="en-US" dirty="0"/>
              <a:t>But more flexible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The “instruction”</a:t>
            </a:r>
          </a:p>
          <a:p>
            <a:pPr lvl="1"/>
            <a:r>
              <a:rPr lang="en-US" dirty="0"/>
              <a:t>The bits controlling the </a:t>
            </a:r>
            <a:r>
              <a:rPr lang="en-US" dirty="0" err="1"/>
              <a:t>datapath</a:t>
            </a:r>
            <a:endParaRPr lang="en-US" dirty="0"/>
          </a:p>
          <a:p>
            <a:r>
              <a:rPr lang="en-US" dirty="0"/>
              <a:t>…becomes long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/>
              <a:t>Very Long Instruction Word (VLIW)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BEB81-70B3-C74C-829B-B62F36600E57}"/>
              </a:ext>
            </a:extLst>
          </p:cNvPr>
          <p:cNvSpPr txBox="1"/>
          <p:nvPr/>
        </p:nvSpPr>
        <p:spPr>
          <a:xfrm rot="16200000">
            <a:off x="1770951" y="456995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long</a:t>
            </a:r>
          </a:p>
          <a:p>
            <a:r>
              <a:rPr lang="en-US" dirty="0">
                <a:latin typeface="+mn-lt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Control Heterogeneous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267200"/>
          </a:xfrm>
        </p:spPr>
        <p:txBody>
          <a:bodyPr/>
          <a:lstStyle/>
          <a:p>
            <a:r>
              <a:rPr lang="en-US" dirty="0"/>
              <a:t>Control each unit simultaneously and independently</a:t>
            </a:r>
          </a:p>
          <a:p>
            <a:pPr lvl="1"/>
            <a:r>
              <a:rPr lang="en-US" dirty="0"/>
              <a:t>More expensive than processor</a:t>
            </a:r>
          </a:p>
          <a:p>
            <a:pPr lvl="2"/>
            <a:r>
              <a:rPr lang="en-US" dirty="0"/>
              <a:t>Memory ports and/or interconnect </a:t>
            </a:r>
          </a:p>
          <a:p>
            <a:pPr lvl="1"/>
            <a:r>
              <a:rPr lang="en-US" dirty="0"/>
              <a:t>But more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1129"/>
            <a:ext cx="4876800" cy="2976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200400"/>
            <a:ext cx="457200" cy="1524000"/>
            <a:chOff x="3360" y="2160"/>
            <a:chExt cx="288" cy="96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772400" y="3200400"/>
            <a:ext cx="457200" cy="1524000"/>
            <a:chOff x="3360" y="2160"/>
            <a:chExt cx="288" cy="960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7467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800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086600" y="2743200"/>
            <a:ext cx="609600" cy="457200"/>
            <a:chOff x="3312" y="1872"/>
            <a:chExt cx="384" cy="288"/>
          </a:xfrm>
        </p:grpSpPr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20000" y="2743200"/>
            <a:ext cx="609600" cy="457200"/>
            <a:chOff x="3312" y="1872"/>
            <a:chExt cx="384" cy="288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239000" y="1828800"/>
            <a:ext cx="304800" cy="914400"/>
            <a:chOff x="3408" y="1296"/>
            <a:chExt cx="192" cy="576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772400" y="1828800"/>
            <a:ext cx="304800" cy="914400"/>
            <a:chOff x="3408" y="1296"/>
            <a:chExt cx="192" cy="576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4008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62484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>
            <a:off x="6096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8458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77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H="1" flipV="1">
            <a:off x="7772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5943600" y="1828800"/>
            <a:ext cx="1219200" cy="4267200"/>
            <a:chOff x="3552" y="1152"/>
            <a:chExt cx="768" cy="268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28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29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64770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88392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7244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73730" name="Group 77"/>
          <p:cNvGrpSpPr>
            <a:grpSpLocks/>
          </p:cNvGrpSpPr>
          <p:nvPr/>
        </p:nvGrpSpPr>
        <p:grpSpPr bwMode="auto">
          <a:xfrm>
            <a:off x="4724400" y="3200400"/>
            <a:ext cx="457200" cy="1524000"/>
            <a:chOff x="3360" y="2160"/>
            <a:chExt cx="288" cy="960"/>
          </a:xfrm>
        </p:grpSpPr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83"/>
          <p:cNvGrpSpPr>
            <a:grpSpLocks/>
          </p:cNvGrpSpPr>
          <p:nvPr/>
        </p:nvGrpSpPr>
        <p:grpSpPr bwMode="auto">
          <a:xfrm>
            <a:off x="5257800" y="3200400"/>
            <a:ext cx="457200" cy="1524000"/>
            <a:chOff x="3360" y="2160"/>
            <a:chExt cx="288" cy="960"/>
          </a:xfrm>
        </p:grpSpPr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89"/>
          <p:cNvSpPr>
            <a:spLocks noChangeShapeType="1"/>
          </p:cNvSpPr>
          <p:nvPr/>
        </p:nvSpPr>
        <p:spPr bwMode="auto">
          <a:xfrm>
            <a:off x="495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>
            <a:off x="548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91"/>
          <p:cNvGrpSpPr>
            <a:grpSpLocks/>
          </p:cNvGrpSpPr>
          <p:nvPr/>
        </p:nvGrpSpPr>
        <p:grpSpPr bwMode="auto">
          <a:xfrm>
            <a:off x="4648200" y="2743200"/>
            <a:ext cx="609600" cy="457200"/>
            <a:chOff x="3312" y="1872"/>
            <a:chExt cx="384" cy="288"/>
          </a:xfrm>
        </p:grpSpPr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5" name="Group 94"/>
          <p:cNvGrpSpPr>
            <a:grpSpLocks/>
          </p:cNvGrpSpPr>
          <p:nvPr/>
        </p:nvGrpSpPr>
        <p:grpSpPr bwMode="auto">
          <a:xfrm>
            <a:off x="5257800" y="2743200"/>
            <a:ext cx="609600" cy="457200"/>
            <a:chOff x="3312" y="1872"/>
            <a:chExt cx="384" cy="288"/>
          </a:xfrm>
        </p:grpSpPr>
        <p:sp>
          <p:nvSpPr>
            <p:cNvPr id="92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Line 97"/>
          <p:cNvSpPr>
            <a:spLocks noChangeShapeType="1"/>
          </p:cNvSpPr>
          <p:nvPr/>
        </p:nvSpPr>
        <p:spPr bwMode="auto">
          <a:xfrm>
            <a:off x="4800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9"/>
          <p:cNvSpPr>
            <a:spLocks noChangeShapeType="1"/>
          </p:cNvSpPr>
          <p:nvPr/>
        </p:nvSpPr>
        <p:spPr bwMode="auto">
          <a:xfrm>
            <a:off x="4953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5410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181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 flipH="1">
            <a:off x="44196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 flipH="1">
            <a:off x="4419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4419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8"/>
          <p:cNvSpPr>
            <a:spLocks noChangeShapeType="1"/>
          </p:cNvSpPr>
          <p:nvPr/>
        </p:nvSpPr>
        <p:spPr bwMode="auto">
          <a:xfrm flipH="1">
            <a:off x="5105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48768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62484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75422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</p:txBody>
      </p:sp>
      <p:grpSp>
        <p:nvGrpSpPr>
          <p:cNvPr id="2" name="Group 117"/>
          <p:cNvGrpSpPr/>
          <p:nvPr/>
        </p:nvGrpSpPr>
        <p:grpSpPr>
          <a:xfrm>
            <a:off x="304800" y="3581400"/>
            <a:ext cx="7391400" cy="2971800"/>
            <a:chOff x="0" y="1828800"/>
            <a:chExt cx="8534400" cy="4267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10400" y="4953000"/>
              <a:ext cx="914400" cy="533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+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34200" y="3200400"/>
              <a:ext cx="457200" cy="1524000"/>
              <a:chOff x="3360" y="2160"/>
              <a:chExt cx="288" cy="960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7467600" y="3200400"/>
              <a:ext cx="457200" cy="1524000"/>
              <a:chOff x="3360" y="2160"/>
              <a:chExt cx="288" cy="9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71628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96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781800" y="2743200"/>
              <a:ext cx="609600" cy="457200"/>
              <a:chOff x="3312" y="1872"/>
              <a:chExt cx="384" cy="288"/>
            </a:xfrm>
          </p:grpSpPr>
          <p:sp>
            <p:nvSpPr>
              <p:cNvPr id="22" name="AutoShape 4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315200" y="2743200"/>
              <a:ext cx="609600" cy="457200"/>
              <a:chOff x="3312" y="1872"/>
              <a:chExt cx="384" cy="288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6934200" y="1828800"/>
              <a:ext cx="304800" cy="914400"/>
              <a:chOff x="3408" y="1296"/>
              <a:chExt cx="192" cy="576"/>
            </a:xfrm>
          </p:grpSpPr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7467600" y="1828800"/>
              <a:ext cx="304800" cy="914400"/>
              <a:chOff x="3408" y="1296"/>
              <a:chExt cx="192" cy="576"/>
            </a:xfrm>
          </p:grpSpPr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6096000" y="25146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5943600" y="23622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5791200" y="18288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8153400" y="2514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7467600" y="571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5638800" y="1828800"/>
              <a:ext cx="1219200" cy="4267200"/>
              <a:chOff x="3552" y="1152"/>
              <a:chExt cx="768" cy="2688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76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0">
                    <a:solidFill>
                      <a:schemeClr val="bg1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X</a:t>
                </a:r>
              </a:p>
            </p:txBody>
          </p: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3600" y="2016"/>
                <a:ext cx="288" cy="960"/>
                <a:chOff x="3360" y="2160"/>
                <a:chExt cx="288" cy="960"/>
              </a:xfrm>
            </p:grpSpPr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9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aseline="30000"/>
                </a:p>
              </p:txBody>
            </p:sp>
            <p:sp>
              <p:nvSpPr>
                <p:cNvPr id="6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28" name="Group 13"/>
              <p:cNvGrpSpPr>
                <a:grpSpLocks/>
              </p:cNvGrpSpPr>
              <p:nvPr/>
            </p:nvGrpSpPr>
            <p:grpSpPr bwMode="auto">
              <a:xfrm>
                <a:off x="3936" y="2016"/>
                <a:ext cx="288" cy="960"/>
                <a:chOff x="3360" y="2160"/>
                <a:chExt cx="288" cy="960"/>
              </a:xfrm>
            </p:grpSpPr>
            <p:sp>
              <p:nvSpPr>
                <p:cNvPr id="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3729" name="Group 35"/>
              <p:cNvGrpSpPr>
                <a:grpSpLocks/>
              </p:cNvGrpSpPr>
              <p:nvPr/>
            </p:nvGrpSpPr>
            <p:grpSpPr bwMode="auto">
              <a:xfrm>
                <a:off x="3552" y="1728"/>
                <a:ext cx="384" cy="288"/>
                <a:chOff x="3312" y="1872"/>
                <a:chExt cx="384" cy="288"/>
              </a:xfrm>
            </p:grpSpPr>
            <p:sp>
              <p:nvSpPr>
                <p:cNvPr id="58" name="AutoShape 3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30" name="Group 38"/>
              <p:cNvGrpSpPr>
                <a:grpSpLocks/>
              </p:cNvGrpSpPr>
              <p:nvPr/>
            </p:nvGrpSpPr>
            <p:grpSpPr bwMode="auto">
              <a:xfrm>
                <a:off x="3936" y="1728"/>
                <a:ext cx="384" cy="288"/>
                <a:chOff x="3312" y="1872"/>
                <a:chExt cx="384" cy="288"/>
              </a:xfrm>
            </p:grpSpPr>
            <p:sp>
              <p:nvSpPr>
                <p:cNvPr id="56" name="AutoShape 39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840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172200" y="6096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 flipV="1">
              <a:off x="8534400" y="2362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4419600" y="4953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73733" name="Group 77"/>
            <p:cNvGrpSpPr>
              <a:grpSpLocks/>
            </p:cNvGrpSpPr>
            <p:nvPr/>
          </p:nvGrpSpPr>
          <p:grpSpPr bwMode="auto">
            <a:xfrm>
              <a:off x="4419600" y="3200400"/>
              <a:ext cx="457200" cy="1524000"/>
              <a:chOff x="3360" y="2160"/>
              <a:chExt cx="288" cy="960"/>
            </a:xfrm>
          </p:grpSpPr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4" name="Group 83"/>
            <p:cNvGrpSpPr>
              <a:grpSpLocks/>
            </p:cNvGrpSpPr>
            <p:nvPr/>
          </p:nvGrpSpPr>
          <p:grpSpPr bwMode="auto">
            <a:xfrm>
              <a:off x="4953000" y="3200400"/>
              <a:ext cx="457200" cy="1524000"/>
              <a:chOff x="3360" y="2160"/>
              <a:chExt cx="288" cy="960"/>
            </a:xfrm>
          </p:grpSpPr>
          <p:sp>
            <p:nvSpPr>
              <p:cNvPr id="80" name="Rectangle 8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4648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5" name="Group 91"/>
            <p:cNvGrpSpPr>
              <a:grpSpLocks/>
            </p:cNvGrpSpPr>
            <p:nvPr/>
          </p:nvGrpSpPr>
          <p:grpSpPr bwMode="auto">
            <a:xfrm>
              <a:off x="4343400" y="2743200"/>
              <a:ext cx="609600" cy="457200"/>
              <a:chOff x="3312" y="1872"/>
              <a:chExt cx="384" cy="288"/>
            </a:xfrm>
          </p:grpSpPr>
          <p:sp>
            <p:nvSpPr>
              <p:cNvPr id="88" name="AutoShape 9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6" name="Group 94"/>
            <p:cNvGrpSpPr>
              <a:grpSpLocks/>
            </p:cNvGrpSpPr>
            <p:nvPr/>
          </p:nvGrpSpPr>
          <p:grpSpPr bwMode="auto">
            <a:xfrm>
              <a:off x="4953000" y="2743200"/>
              <a:ext cx="609600" cy="457200"/>
              <a:chOff x="3312" y="1872"/>
              <a:chExt cx="384" cy="288"/>
            </a:xfrm>
          </p:grpSpPr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44958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48006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46482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51054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54102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52578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 flipH="1">
              <a:off x="4800600" y="2514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609600" y="4267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3"/>
            <p:cNvSpPr txBox="1">
              <a:spLocks noChangeArrowheads="1"/>
            </p:cNvSpPr>
            <p:nvPr/>
          </p:nvSpPr>
          <p:spPr bwMode="auto">
            <a:xfrm>
              <a:off x="0" y="3581400"/>
              <a:ext cx="1303338" cy="574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Address</a:t>
              </a:r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>
              <a:off x="533400" y="3810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3048000" y="2819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>
              <a:off x="3124200" y="2895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1524000" y="2667000"/>
              <a:ext cx="1600200" cy="312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Instruction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Memory</a:t>
              </a:r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1242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31242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24200" y="3657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3124200" y="3962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124200" y="41910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124200" y="4343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3124200" y="45720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8"/>
            <p:cNvSpPr>
              <a:spLocks noChangeArrowheads="1"/>
            </p:cNvSpPr>
            <p:nvPr/>
          </p:nvSpPr>
          <p:spPr bwMode="auto">
            <a:xfrm>
              <a:off x="45720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59436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7237413" y="5588000"/>
              <a:ext cx="457200" cy="44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-19513" y="3555356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operators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 more time, less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Continuum for operator allocation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General framework for specializing to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Wiring, memories get expensive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Opportunity for further optimizations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 way to tradeoff area and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0" y="3581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</a:t>
            </a:r>
            <a:r>
              <a:rPr lang="en-US" dirty="0" err="1"/>
              <a:t>w</a:t>
            </a:r>
            <a:r>
              <a:rPr lang="en-US" dirty="0"/>
              <a:t>/ Multiport RF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Simple, full-featured model use common Register File</a:t>
            </a:r>
          </a:p>
          <a:p>
            <a:pPr lvl="1"/>
            <a:r>
              <a:rPr lang="en-US" dirty="0" err="1"/>
              <a:t>Memory(Words</a:t>
            </a:r>
            <a:r>
              <a:rPr lang="en-US" dirty="0"/>
              <a:t>, </a:t>
            </a:r>
            <a:r>
              <a:rPr lang="en-US" dirty="0" err="1"/>
              <a:t>WritePorts</a:t>
            </a:r>
            <a:r>
              <a:rPr lang="en-US" dirty="0"/>
              <a:t>, </a:t>
            </a:r>
            <a:r>
              <a:rPr lang="en-US" dirty="0" err="1"/>
              <a:t>ReadPorts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366000" cy="3121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 (Very Large Instruction Word)</a:t>
            </a:r>
          </a:p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Exploiting Instruction-Level Parallelism (ILP)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Demand, Basic Model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Tuning,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Unrollling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Movement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Part 4 (bonus, probably not cover):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Zero-Overhead Loops, Pipelined Operators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 (design to) use all operators at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on this VLIW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(next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71419"/>
              </p:ext>
            </p:extLst>
          </p:nvPr>
        </p:nvGraphicFramePr>
        <p:xfrm>
          <a:off x="740664" y="1996440"/>
          <a:ext cx="7620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3F5A39-2A50-3A4C-BE2E-C0E4CA6C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937760"/>
            <a:ext cx="4869475" cy="15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34453"/>
              </p:ext>
            </p:extLst>
          </p:nvPr>
        </p:nvGraphicFramePr>
        <p:xfrm>
          <a:off x="740664" y="199644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2A7477-23DC-DB4A-A98B-3829AA79E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Tuning, Unrolling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370436-546C-AD44-848C-DA2F6A8A4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D483-E196-014F-8981-99881980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F03C9-2C08-724B-BEFD-DF9C007D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VLIW Operator Knobs</a:t>
            </a:r>
            <a:br>
              <a:rPr lang="en-US" dirty="0"/>
            </a:br>
            <a:r>
              <a:rPr lang="en-US" dirty="0"/>
              <a:t>(Design Space Axes)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Choose collection of operators and the numbers of each</a:t>
            </a:r>
          </a:p>
          <a:p>
            <a:pPr lvl="1"/>
            <a:r>
              <a:rPr lang="en-US" dirty="0"/>
              <a:t>Match task</a:t>
            </a:r>
          </a:p>
          <a:p>
            <a:pPr lvl="1"/>
            <a:r>
              <a:rPr lang="en-US" dirty="0"/>
              <a:t>Tune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236220"/>
            <a:ext cx="7772400" cy="114300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96F461-8764-2D4D-99A4-4592C0562A1A}"/>
              </a:ext>
            </a:extLst>
          </p:cNvPr>
          <p:cNvSpPr txBox="1">
            <a:spLocks/>
          </p:cNvSpPr>
          <p:nvPr/>
        </p:nvSpPr>
        <p:spPr bwMode="auto">
          <a:xfrm>
            <a:off x="419100" y="139349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Choose collection of operators and the numbers of each</a:t>
            </a:r>
          </a:p>
          <a:p>
            <a:pPr lvl="1"/>
            <a:r>
              <a:rPr lang="en-US" kern="0" dirty="0"/>
              <a:t>Match task</a:t>
            </a:r>
          </a:p>
          <a:p>
            <a:pPr lvl="1"/>
            <a:r>
              <a:rPr lang="en-US" kern="0" dirty="0"/>
              <a:t>Tune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DE5C-13B3-F742-BD1F-EE84D138E7B4}"/>
              </a:ext>
            </a:extLst>
          </p:cNvPr>
          <p:cNvSpPr txBox="1"/>
          <p:nvPr/>
        </p:nvSpPr>
        <p:spPr>
          <a:xfrm>
            <a:off x="4652653" y="2619902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operator might we add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to accelerate this loop?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BAD4C4-B9D5-A74B-9CB5-CC4B3F0C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A2CD9-DD0C-F749-A00A-D45B90CDB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38823"/>
              </p:ext>
            </p:extLst>
          </p:nvPr>
        </p:nvGraphicFramePr>
        <p:xfrm>
          <a:off x="717943" y="361188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6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II with one operator of each?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&lt;MAX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)+Z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Minimum II achievable?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lower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  <a:p>
            <a:pPr lvl="1"/>
            <a:r>
              <a:rPr lang="en-US" dirty="0"/>
              <a:t>Real-Time, Scheduled Sequentialization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(Increment pointers / branch)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Squareroot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A52F-9315-5445-B4EA-48984741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64B6-57C3-EB4A-AAF5-0F874E64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VLIW to directly target resource bound</a:t>
            </a:r>
          </a:p>
          <a:p>
            <a:pPr lvl="1"/>
            <a:r>
              <a:rPr lang="en-US" dirty="0"/>
              <a:t>Add operators to target a particular resource bound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45E61-5ABE-904A-B38E-8F2F00F9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7895-916B-834F-8356-2EABBFCC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8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operators of each type to achieve minimum II (latency lower bound)?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2c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79250"/>
              </p:ext>
            </p:extLst>
          </p:nvPr>
        </p:nvGraphicFramePr>
        <p:xfrm>
          <a:off x="1371600" y="2133600"/>
          <a:ext cx="604324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0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2d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7724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disappointing about this schedule?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res[i</a:t>
            </a:r>
            <a:r>
              <a:rPr lang="en-US" sz="2400" dirty="0"/>
              <a:t>]=</a:t>
            </a:r>
            <a:r>
              <a:rPr lang="en-US" sz="2400" dirty="0" err="1"/>
              <a:t>sqrt(x[i</a:t>
            </a:r>
            <a:r>
              <a:rPr lang="en-US" sz="2400" dirty="0"/>
              <a:t>]*</a:t>
            </a:r>
            <a:r>
              <a:rPr lang="en-US" sz="2400" dirty="0" err="1"/>
              <a:t>x[i]+y[i</a:t>
            </a:r>
            <a:r>
              <a:rPr lang="en-US" sz="2400" dirty="0"/>
              <a:t>]*</a:t>
            </a:r>
            <a:r>
              <a:rPr lang="en-US" sz="2400" dirty="0" err="1"/>
              <a:t>y[i]+z[i</a:t>
            </a:r>
            <a:r>
              <a:rPr lang="en-US" sz="2400" dirty="0"/>
              <a:t>]*</a:t>
            </a:r>
            <a:r>
              <a:rPr lang="en-US" sz="2400" dirty="0" err="1"/>
              <a:t>z[i</a:t>
            </a:r>
            <a:r>
              <a:rPr lang="en-US" sz="2400" dirty="0"/>
              <a:t>]);</a:t>
            </a:r>
          </a:p>
          <a:p>
            <a:r>
              <a:rPr lang="en-US" sz="2400" dirty="0"/>
              <a:t>res[i+1]=sqrt(x[i+1]*x[i+1]+y[i+1]*y[i+1]+z[i+1]*z[i+1]); </a:t>
            </a:r>
          </a:p>
          <a:p>
            <a:r>
              <a:rPr lang="en-US" sz="2400" dirty="0"/>
              <a:t>res[i+2]=sqrt(x[i+2]*x[i+2]+y[i+2]*y[i+2]+z[i+2]*z[i+2]); </a:t>
            </a:r>
          </a:p>
          <a:p>
            <a:r>
              <a:rPr lang="en-US" sz="2400" dirty="0"/>
              <a:t>res[i+3]=sqrt(x[i+3]*x[i+3]+y[i+3]*y[i+3]+z[i+3]*z[i+3]);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Schedule (next slide)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Unroll 4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75866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iterations in 10 cycles = 2.5 cycles/</a:t>
            </a:r>
            <a:r>
              <a:rPr lang="en-US" dirty="0" err="1"/>
              <a:t>iter</a:t>
            </a:r>
            <a:endParaRPr lang="en-US" dirty="0"/>
          </a:p>
          <a:p>
            <a:r>
              <a:rPr lang="en-US" dirty="0"/>
              <a:t>Compared to 1 iteration in 7</a:t>
            </a:r>
          </a:p>
          <a:p>
            <a:r>
              <a:rPr lang="en-US" dirty="0"/>
              <a:t>Compared to 1 iteration in 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Unroll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8775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B3648-C1C2-8042-A09F-800FFBA8EABF}"/>
              </a:ext>
            </a:extLst>
          </p:cNvPr>
          <p:cNvSpPr txBox="1"/>
          <p:nvPr/>
        </p:nvSpPr>
        <p:spPr>
          <a:xfrm>
            <a:off x="2281737" y="5939135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happens to II (cycle/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iter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) as unroll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BD54-EAEB-5C43-8C75-C3429100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B7C4-E40E-C749-8A48-532E42C9F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no data dependencies</a:t>
            </a:r>
          </a:p>
          <a:p>
            <a:pPr lvl="1"/>
            <a:r>
              <a:rPr lang="en-US" dirty="0"/>
              <a:t>Unroll gets closer to resource bound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DC186-CF0D-C049-8A8F-647A1CBE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7A45D-7BAF-1242-ACA0-7C40C8AD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/>
              <a:t>Small Memory</a:t>
            </a:r>
          </a:p>
          <a:p>
            <a:r>
              <a:rPr lang="en-US" dirty="0"/>
              <a:t>Usually with multiple ports</a:t>
            </a:r>
          </a:p>
          <a:p>
            <a:pPr lvl="1"/>
            <a:r>
              <a:rPr lang="en-US" dirty="0"/>
              <a:t>Ability to perform multiple reads and writes simultaneously</a:t>
            </a:r>
          </a:p>
          <a:p>
            <a:r>
              <a:rPr lang="en-US" dirty="0"/>
              <a:t>Small </a:t>
            </a:r>
          </a:p>
          <a:p>
            <a:pPr lvl="1"/>
            <a:r>
              <a:rPr lang="en-US" dirty="0"/>
              <a:t>To make it fast </a:t>
            </a:r>
            <a:br>
              <a:rPr lang="en-US" dirty="0"/>
            </a:br>
            <a:r>
              <a:rPr lang="en-US" dirty="0"/>
              <a:t>(small memories fast)</a:t>
            </a:r>
          </a:p>
          <a:p>
            <a:pPr lvl="1"/>
            <a:r>
              <a:rPr lang="en-US" dirty="0"/>
              <a:t>Multiple ports are expensive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88F9-47AA-3E4C-BC9A-36E7621D1059}"/>
              </a:ext>
            </a:extLst>
          </p:cNvPr>
          <p:cNvSpPr txBox="1"/>
          <p:nvPr/>
        </p:nvSpPr>
        <p:spPr>
          <a:xfrm>
            <a:off x="7963513" y="18778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3593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res[</a:t>
            </a:r>
            <a:r>
              <a:rPr lang="en-US" dirty="0" err="1"/>
              <a:t>i</a:t>
            </a:r>
            <a:r>
              <a:rPr lang="en-US" dirty="0"/>
              <a:t>]=sqrt(x[</a:t>
            </a:r>
            <a:r>
              <a:rPr lang="en-US" dirty="0" err="1"/>
              <a:t>i</a:t>
            </a:r>
            <a:r>
              <a:rPr lang="en-US" dirty="0"/>
              <a:t>]*x[</a:t>
            </a:r>
            <a:r>
              <a:rPr lang="en-US" dirty="0" err="1"/>
              <a:t>i</a:t>
            </a:r>
            <a:r>
              <a:rPr lang="en-US" dirty="0"/>
              <a:t>]+y[</a:t>
            </a:r>
            <a:r>
              <a:rPr lang="en-US" dirty="0" err="1"/>
              <a:t>i</a:t>
            </a:r>
            <a:r>
              <a:rPr lang="en-US" dirty="0"/>
              <a:t>]*y[</a:t>
            </a:r>
            <a:r>
              <a:rPr lang="en-US" dirty="0" err="1"/>
              <a:t>i</a:t>
            </a:r>
            <a:r>
              <a:rPr lang="en-US" dirty="0"/>
              <a:t>]+z[</a:t>
            </a:r>
            <a:r>
              <a:rPr lang="en-US" dirty="0" err="1"/>
              <a:t>i</a:t>
            </a:r>
            <a:r>
              <a:rPr lang="en-US" dirty="0"/>
              <a:t>]*z[</a:t>
            </a:r>
            <a:r>
              <a:rPr lang="en-US" dirty="0" err="1"/>
              <a:t>i</a:t>
            </a:r>
            <a:r>
              <a:rPr lang="en-US" dirty="0"/>
              <a:t>]);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Area comparison?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E9303B-23C5-F449-AED5-3FD6185B1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0655"/>
              </p:ext>
            </p:extLst>
          </p:nvPr>
        </p:nvGraphicFramePr>
        <p:xfrm>
          <a:off x="1109475" y="3505200"/>
          <a:ext cx="71963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592">
                  <a:extLst>
                    <a:ext uri="{9D8B030D-6E8A-4147-A177-3AD203B41FA5}">
                      <a16:colId xmlns:a16="http://schemas.microsoft.com/office/drawing/2014/main" val="17289360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681096131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38966123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663500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75595431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41310234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67798318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28136563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20614926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18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103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939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285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5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923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C549-C3FA-0048-A7BD-BCE6FA1A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8A5B-5639-9D4F-B0EA-C64FF324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VLIW: Tune Operators to select </a:t>
            </a:r>
            <a:br>
              <a:rPr lang="en-US" dirty="0"/>
            </a:br>
            <a:r>
              <a:rPr lang="en-US" dirty="0"/>
              <a:t>Area-Time point</a:t>
            </a:r>
          </a:p>
          <a:p>
            <a:r>
              <a:rPr lang="en-US" dirty="0"/>
              <a:t>Running single iteration of loop to completion before start next</a:t>
            </a:r>
          </a:p>
          <a:p>
            <a:pPr lvl="1"/>
            <a:r>
              <a:rPr lang="en-US" dirty="0"/>
              <a:t>Inefficient</a:t>
            </a:r>
          </a:p>
          <a:p>
            <a:pPr lvl="1"/>
            <a:r>
              <a:rPr lang="en-US" dirty="0"/>
              <a:t>Latency bound for loop</a:t>
            </a:r>
          </a:p>
          <a:p>
            <a:pPr lvl="1"/>
            <a:r>
              <a:rPr lang="en-US" dirty="0"/>
              <a:t>Benefit schedule multiple loop bodies</a:t>
            </a:r>
          </a:p>
          <a:p>
            <a:pPr lvl="2"/>
            <a:r>
              <a:rPr lang="en-US" dirty="0"/>
              <a:t>Can get closer to resource bound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5A1F-46C7-6D43-8488-B6DBC334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31ED-6E5E-8F45-848B-DF7E5BC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2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Storage and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memories are expensive</a:t>
            </a:r>
          </a:p>
          <a:p>
            <a:pPr lvl="1"/>
            <a:r>
              <a:rPr lang="en-US" dirty="0"/>
              <a:t>Need input/output lines for each port</a:t>
            </a:r>
          </a:p>
          <a:p>
            <a:pPr lvl="1"/>
            <a:r>
              <a:rPr lang="en-US" dirty="0"/>
              <a:t>Makes large, slow</a:t>
            </a:r>
          </a:p>
          <a:p>
            <a:r>
              <a:rPr lang="en-US" dirty="0"/>
              <a:t>Simplified </a:t>
            </a:r>
            <a:r>
              <a:rPr lang="en-US" dirty="0" err="1"/>
              <a:t>preclass</a:t>
            </a:r>
            <a:r>
              <a:rPr lang="en-US" dirty="0"/>
              <a:t> model:</a:t>
            </a:r>
          </a:p>
          <a:p>
            <a:pPr lvl="1"/>
            <a:r>
              <a:rPr lang="en-US" dirty="0" err="1"/>
              <a:t>Area(Memory(n,w,r</a:t>
            </a:r>
            <a:r>
              <a:rPr lang="en-US" dirty="0"/>
              <a:t>))=</a:t>
            </a:r>
            <a:r>
              <a:rPr lang="en-US" dirty="0" err="1"/>
              <a:t>n</a:t>
            </a:r>
            <a:r>
              <a:rPr lang="en-US" dirty="0"/>
              <a:t>*(w+r+1)/2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 (</a:t>
            </a:r>
            <a:r>
              <a:rPr lang="en-US" dirty="0" err="1"/>
              <a:t>Xbar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9" y="3571009"/>
            <a:ext cx="2639871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5F095-34D2-4849-8568-DDB6AC1F604B}"/>
              </a:ext>
            </a:extLst>
          </p:cNvPr>
          <p:cNvSpPr txBox="1"/>
          <p:nvPr/>
        </p:nvSpPr>
        <p:spPr>
          <a:xfrm>
            <a:off x="76962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642CE-07AC-2E48-8055-88E26C07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36" y="4028502"/>
            <a:ext cx="2240776" cy="24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7" y="21400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Areas? (table)</a:t>
            </a:r>
          </a:p>
          <a:p>
            <a:r>
              <a:rPr lang="en-US" dirty="0">
                <a:solidFill>
                  <a:srgbClr val="FF6600"/>
                </a:solidFill>
              </a:rPr>
              <a:t>How does area of memories,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 compare to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operators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84" y="420129"/>
            <a:ext cx="3709416" cy="1571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19" y="4876799"/>
            <a:ext cx="2031923" cy="195769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B36A7D-CF5B-F943-84DA-E743876A6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83583"/>
              </p:ext>
            </p:extLst>
          </p:nvPr>
        </p:nvGraphicFramePr>
        <p:xfrm>
          <a:off x="340945" y="4048760"/>
          <a:ext cx="5410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175895578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234334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7302863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228303016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Multiport 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1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5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2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97F7A72-38CC-3D4D-A9BF-ACF80191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33" y="2390513"/>
            <a:ext cx="2166485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 Cheaper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capacity, split register file cheaper</a:t>
            </a:r>
          </a:p>
          <a:p>
            <a:pPr lvl="1"/>
            <a:r>
              <a:rPr lang="en-US" dirty="0"/>
              <a:t>2W</a:t>
            </a:r>
            <a:r>
              <a:rPr lang="en-US"/>
              <a:t>+2R </a:t>
            </a:r>
            <a:r>
              <a:rPr lang="en-US" dirty="0">
                <a:sym typeface="Wingdings"/>
              </a:rPr>
              <a:t> 2.5 per word</a:t>
            </a:r>
          </a:p>
          <a:p>
            <a:pPr lvl="1"/>
            <a:r>
              <a:rPr lang="en-US" dirty="0">
                <a:sym typeface="Wingdings"/>
              </a:rPr>
              <a:t>5W+10R  8 per word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each for computing: (A*B+C)/(D*E+F)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A..F start as shown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1B7FD2-ECED-8C46-BEFD-C97D3C4A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5" y="2743201"/>
            <a:ext cx="3634749" cy="387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/>
              <a:t>Specialize connections to avoid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115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Memory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select how much sharing or independence in local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3BDB-0305-6641-9A30-A860C557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5AC1-F308-1148-8093-3C90112C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per multiply-accumulate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(throughput question, not latency)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Spatial Pipeline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limitation does the one crossbar output pose?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 for same task: (A*B+C)/(D*E+F)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807663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082307" cy="369332"/>
            <a:chOff x="4515016" y="4624137"/>
            <a:chExt cx="208230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CBF5BE3-E857-E94E-861A-72CA2324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17" y="3268711"/>
            <a:ext cx="3510066" cy="321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/>
              <a:t>Could specialize connections for computation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107955" cy="369332"/>
            <a:chOff x="4515016" y="4624137"/>
            <a:chExt cx="210795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341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52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schedule </a:t>
            </a:r>
            <a:r>
              <a:rPr lang="en-US" dirty="0" err="1">
                <a:latin typeface="+mn-lt"/>
              </a:rPr>
              <a:t>Xbar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output(s</a:t>
            </a:r>
            <a:r>
              <a:rPr lang="en-US" dirty="0">
                <a:latin typeface="+mn-lt"/>
              </a:rPr>
              <a:t>) as well as operators.</a:t>
            </a:r>
          </a:p>
          <a:p>
            <a:r>
              <a:rPr lang="en-US" dirty="0">
                <a:latin typeface="+mn-lt"/>
              </a:rPr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5052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Interconnect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decide how rich to make the interconnect</a:t>
            </a:r>
          </a:p>
          <a:p>
            <a:pPr lvl="1"/>
            <a:r>
              <a:rPr lang="en-US" dirty="0"/>
              <a:t>Number of outputs to support</a:t>
            </a:r>
          </a:p>
          <a:p>
            <a:pPr lvl="1"/>
            <a:r>
              <a:rPr lang="en-US" dirty="0"/>
              <a:t>How to depopulate (restrict) crossbar</a:t>
            </a:r>
          </a:p>
          <a:p>
            <a:pPr lvl="1"/>
            <a:r>
              <a:rPr lang="en-US" dirty="0"/>
              <a:t>Use more restricted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2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1477-9FDB-8A46-85FA-7C4D83E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Commercial: Xilinx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37D-5791-234F-896E-D66DEC1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6-way VLIW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9D02-2809-EE4F-8A91-6E9AFA6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14DA-83FC-D041-8E8F-2584DBC4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7C101-8CD3-6B40-9A61-82B5815F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20" y="3112726"/>
            <a:ext cx="7600097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FCCFB-1F7E-9348-B43E-B57E5CC22E66}"/>
              </a:ext>
            </a:extLst>
          </p:cNvPr>
          <p:cNvSpPr txBox="1"/>
          <p:nvPr/>
        </p:nvSpPr>
        <p:spPr>
          <a:xfrm>
            <a:off x="465662" y="5634842"/>
            <a:ext cx="867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www.xilinx.com</a:t>
            </a:r>
            <a:r>
              <a:rPr lang="en-US" sz="2000" dirty="0"/>
              <a:t>/support/documentation/</a:t>
            </a:r>
            <a:r>
              <a:rPr lang="en-US" sz="2000" dirty="0" err="1"/>
              <a:t>white_papers</a:t>
            </a:r>
            <a:r>
              <a:rPr lang="en-US" sz="2000" dirty="0"/>
              <a:t>/wp506-ai-engine.pdf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84C5-C446-A04C-850A-4B290F7E5C6E}"/>
              </a:ext>
            </a:extLst>
          </p:cNvPr>
          <p:cNvSpPr txBox="1"/>
          <p:nvPr/>
        </p:nvSpPr>
        <p:spPr>
          <a:xfrm>
            <a:off x="3808231" y="6169967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WP506</a:t>
            </a:r>
          </a:p>
        </p:txBody>
      </p:sp>
    </p:spTree>
    <p:extLst>
      <p:ext uri="{BB962C8B-B14F-4D97-AF65-F5344CB8AC3E}">
        <p14:creationId xmlns:p14="http://schemas.microsoft.com/office/powerpoint/2010/main" val="2477702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vs. </a:t>
            </a:r>
            <a:r>
              <a:rPr lang="en-US" dirty="0" err="1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dirty="0"/>
              <a:t>Modern, high-end proc. (incl. ARM on Zynq)</a:t>
            </a:r>
          </a:p>
          <a:p>
            <a:pPr lvl="1"/>
            <a:r>
              <a:rPr lang="en-US" dirty="0"/>
              <a:t>Do support ILP</a:t>
            </a:r>
          </a:p>
          <a:p>
            <a:pPr lvl="1"/>
            <a:r>
              <a:rPr lang="en-US" dirty="0"/>
              <a:t>Issue multiple instructions per cycle</a:t>
            </a:r>
          </a:p>
          <a:p>
            <a:pPr lvl="1"/>
            <a:r>
              <a:rPr lang="en-US" dirty="0"/>
              <a:t>…but, from a single, sequential instruction stream</a:t>
            </a:r>
          </a:p>
          <a:p>
            <a:r>
              <a:rPr lang="en-US" dirty="0" err="1"/>
              <a:t>SuperScalar</a:t>
            </a:r>
            <a:r>
              <a:rPr lang="en-US" dirty="0"/>
              <a:t> – dynamic issue and interlock on data hazards – hide # operators</a:t>
            </a:r>
          </a:p>
          <a:p>
            <a:pPr lvl="1"/>
            <a:r>
              <a:rPr lang="en-US" dirty="0"/>
              <a:t>Must have shared, multiport RF</a:t>
            </a:r>
          </a:p>
          <a:p>
            <a:r>
              <a:rPr lang="en-US" dirty="0"/>
              <a:t>VLIW – offline scheduled (like done today)</a:t>
            </a:r>
          </a:p>
          <a:p>
            <a:pPr lvl="1"/>
            <a:r>
              <a:rPr lang="en-US" dirty="0"/>
              <a:t>No interlocks, allow split RF</a:t>
            </a:r>
          </a:p>
          <a:p>
            <a:pPr lvl="1"/>
            <a:r>
              <a:rPr lang="en-US" dirty="0"/>
              <a:t>Lower area/operator – need to recompile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</a:t>
            </a:r>
          </a:p>
          <a:p>
            <a:pPr lvl="1"/>
            <a:r>
              <a:rPr lang="en-US" dirty="0"/>
              <a:t>Real-Time, Scheduled Sequentialization </a:t>
            </a:r>
          </a:p>
          <a:p>
            <a:r>
              <a:rPr lang="en-US" dirty="0"/>
              <a:t>Customize VLIW</a:t>
            </a:r>
          </a:p>
          <a:p>
            <a:pPr lvl="1"/>
            <a:r>
              <a:rPr lang="en-US" dirty="0"/>
              <a:t>Operator selection</a:t>
            </a:r>
          </a:p>
          <a:p>
            <a:pPr lvl="1"/>
            <a:r>
              <a:rPr lang="en-US" dirty="0"/>
              <a:t>Memory/register file setup</a:t>
            </a:r>
          </a:p>
          <a:p>
            <a:pPr lvl="1"/>
            <a:r>
              <a:rPr lang="en-US" dirty="0"/>
              <a:t>Inter-functional unit communication network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P4)</a:t>
            </a:r>
          </a:p>
          <a:p>
            <a:r>
              <a:rPr lang="en-US" dirty="0">
                <a:sym typeface="Wingdings"/>
              </a:rPr>
              <a:t>Reading for Wednesday online</a:t>
            </a:r>
          </a:p>
          <a:p>
            <a:r>
              <a:rPr lang="en-US" dirty="0">
                <a:sym typeface="Wingdings"/>
              </a:rPr>
              <a:t>Project final reports due next Monday</a:t>
            </a:r>
          </a:p>
          <a:p>
            <a:pPr lvl="1"/>
            <a:r>
              <a:rPr lang="en-US" dirty="0">
                <a:sym typeface="Wingdings"/>
              </a:rPr>
              <a:t>Collect boards</a:t>
            </a:r>
          </a:p>
          <a:p>
            <a:r>
              <a:rPr lang="en-US" dirty="0">
                <a:sym typeface="Wingdings"/>
              </a:rPr>
              <a:t>Final on Friday, Dec. 16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Week from Friday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7320-2624-5B4D-A0BC-0C3891C4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DEA2-9EB9-DE4D-8363-E61000FB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Bonus slides: </a:t>
            </a:r>
          </a:p>
          <a:p>
            <a:r>
              <a:rPr lang="en-US" dirty="0"/>
              <a:t>not expect to cover in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4762-8A47-0B43-9A9C-22331EC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0C1E-C737-9B4C-A24A-A899A50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pPr lvl="1"/>
            <a:r>
              <a:rPr lang="en-US" dirty="0"/>
              <a:t>Increment counters, branches as independent functional units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51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" y="895535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different?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units can perform adds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simultaneous memory reads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Ability to use 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What resources can use in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81265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r>
              <a:rPr lang="en-US" dirty="0"/>
              <a:t>…but paying a full issue unit and instruction costs overhead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7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Specialize the instructions, state, branching for loops</a:t>
            </a:r>
          </a:p>
          <a:p>
            <a:pPr lvl="1"/>
            <a:r>
              <a:rPr lang="en-US" dirty="0"/>
              <a:t>Counter rather than RF</a:t>
            </a:r>
          </a:p>
          <a:p>
            <a:pPr lvl="1"/>
            <a:r>
              <a:rPr lang="en-US" dirty="0"/>
              <a:t>One bit to indicate if counter decrement</a:t>
            </a:r>
          </a:p>
          <a:p>
            <a:pPr lvl="1"/>
            <a:r>
              <a:rPr lang="en-US" dirty="0"/>
              <a:t>Exit loop when decrement to 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port – simplify 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48200"/>
            <a:ext cx="6146800" cy="184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6223000" cy="1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Example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repeat r3: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addi</a:t>
            </a:r>
            <a:r>
              <a:rPr lang="en-US" dirty="0"/>
              <a:t> r4,#4,r4; </a:t>
            </a:r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addi</a:t>
            </a:r>
            <a:r>
              <a:rPr lang="en-US" dirty="0"/>
              <a:t> r5,#4,r5; ld r4,r6</a:t>
            </a:r>
          </a:p>
          <a:p>
            <a:pPr>
              <a:buNone/>
            </a:pPr>
            <a:r>
              <a:rPr lang="en-US" dirty="0"/>
              <a:t>     ld r5,r7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mul</a:t>
            </a:r>
            <a:r>
              <a:rPr lang="en-US" dirty="0"/>
              <a:t> r6,r7,r7</a:t>
            </a:r>
          </a:p>
          <a:p>
            <a:pPr>
              <a:buNone/>
            </a:pPr>
            <a:r>
              <a:rPr lang="en-US" dirty="0"/>
              <a:t>     add  r7,r8,r8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generalize to multiple loop nests and counters</a:t>
            </a:r>
          </a:p>
          <a:p>
            <a:r>
              <a:rPr lang="en-US" dirty="0"/>
              <a:t>Common in highly optimized DSPs, Vector units</a:t>
            </a:r>
          </a:p>
          <a:p>
            <a:endParaRPr lang="en-US" dirty="0"/>
          </a:p>
          <a:p>
            <a:r>
              <a:rPr lang="en-US" dirty="0"/>
              <a:t>Can think about design space options within this VLIW model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8436-6D82-D948-AE88-131940C3A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Pipelined VLIW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F234A-9F43-FB4C-8665-C5BDE26B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0684-5CAA-6C41-ABCB-7246AE3A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4945A-621D-3C49-976F-E978C2F4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27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will have pipelined operators</a:t>
            </a:r>
          </a:p>
          <a:p>
            <a:pPr lvl="1"/>
            <a:r>
              <a:rPr lang="en-US" dirty="0"/>
              <a:t>E.g. 3 cycles multiply</a:t>
            </a:r>
          </a:p>
          <a:p>
            <a:r>
              <a:rPr lang="en-US" dirty="0">
                <a:solidFill>
                  <a:srgbClr val="FF6600"/>
                </a:solidFill>
              </a:rPr>
              <a:t>How complicate?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581400" y="4038600"/>
            <a:ext cx="3581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2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Y*Y,Q+R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447800"/>
            <a:ext cx="1724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Impossible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schedule;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Conflict 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single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Xbar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output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4495800"/>
            <a:ext cx="3352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57800" y="5334000"/>
            <a:ext cx="1676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592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– does one thing at a time</a:t>
            </a:r>
          </a:p>
          <a:p>
            <a:r>
              <a:rPr lang="en-US" dirty="0"/>
              <a:t>Spatial Pipeline – can do many things, but always the same</a:t>
            </a:r>
          </a:p>
          <a:p>
            <a:r>
              <a:rPr lang="en-US" dirty="0"/>
              <a:t>Vector – can do the same things on many pieces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BCD1-D884-AF4D-8926-65D60CB4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84AB-2095-364B-A5E8-494A70F3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 of what we saw last time</a:t>
            </a:r>
          </a:p>
          <a:p>
            <a:r>
              <a:rPr lang="en-US" dirty="0"/>
              <a:t>Need to schedule use on all resources</a:t>
            </a:r>
          </a:p>
          <a:p>
            <a:r>
              <a:rPr lang="en-US" dirty="0"/>
              <a:t>Including</a:t>
            </a:r>
          </a:p>
          <a:p>
            <a:pPr lvl="1"/>
            <a:r>
              <a:rPr lang="en-US" dirty="0"/>
              <a:t>Memory port</a:t>
            </a:r>
          </a:p>
          <a:p>
            <a:pPr lvl="1"/>
            <a:r>
              <a:rPr lang="en-US" dirty="0"/>
              <a:t>Communications (busses, crossbars ports)</a:t>
            </a:r>
          </a:p>
          <a:p>
            <a:pPr lvl="1"/>
            <a:r>
              <a:rPr lang="en-US" dirty="0"/>
              <a:t>I/O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9609-4EA4-8142-B92F-D8BA8FC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1BEAE-9464-1442-BC9C-9491E37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" y="2226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22847"/>
            <a:ext cx="5461000" cy="232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1217"/>
            <a:ext cx="4076700" cy="1633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8A925-8D05-4B4E-9F66-72F518A049AF}"/>
              </a:ext>
            </a:extLst>
          </p:cNvPr>
          <p:cNvSpPr txBox="1"/>
          <p:nvPr/>
        </p:nvSpPr>
        <p:spPr>
          <a:xfrm>
            <a:off x="2416686" y="55060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SIMD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17BCC-602A-6242-9AEE-AB672F82FDF8}"/>
              </a:ext>
            </a:extLst>
          </p:cNvPr>
          <p:cNvSpPr txBox="1"/>
          <p:nvPr/>
        </p:nvSpPr>
        <p:spPr>
          <a:xfrm>
            <a:off x="2667000" y="173033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VLIW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038600" cy="246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3644900" cy="20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42142</TotalTime>
  <Words>2886</Words>
  <Application>Microsoft Macintosh PowerPoint</Application>
  <PresentationFormat>On-screen Show (4:3)</PresentationFormat>
  <Paragraphs>857</Paragraphs>
  <Slides>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Times New Roman</vt:lpstr>
      <vt:lpstr>Blank Presentation</vt:lpstr>
      <vt:lpstr>ESE5320: System-on-a-Chip Architecture</vt:lpstr>
      <vt:lpstr>Today</vt:lpstr>
      <vt:lpstr>Message</vt:lpstr>
      <vt:lpstr>Register File</vt:lpstr>
      <vt:lpstr>Preclass 1</vt:lpstr>
      <vt:lpstr>Preclass 1</vt:lpstr>
      <vt:lpstr>Computing Forms</vt:lpstr>
      <vt:lpstr>In Between</vt:lpstr>
      <vt:lpstr>In Between</vt:lpstr>
      <vt:lpstr>In Between</vt:lpstr>
      <vt:lpstr>VLIW Feature:  Supply Independent Instructions</vt:lpstr>
      <vt:lpstr>VLIW</vt:lpstr>
      <vt:lpstr>Control Heterogeneous Units</vt:lpstr>
      <vt:lpstr>VLIW</vt:lpstr>
      <vt:lpstr>VLIW</vt:lpstr>
      <vt:lpstr>VLIW</vt:lpstr>
      <vt:lpstr>VLIW</vt:lpstr>
      <vt:lpstr>VLIW</vt:lpstr>
      <vt:lpstr>VLIW w/ Multiport RF</vt:lpstr>
      <vt:lpstr>Processor Unbound</vt:lpstr>
      <vt:lpstr>Processor Unbound</vt:lpstr>
      <vt:lpstr>Schedule Preclass 1</vt:lpstr>
      <vt:lpstr>Schedule</vt:lpstr>
      <vt:lpstr>Tuning, Unrolling</vt:lpstr>
      <vt:lpstr>VLIW Operator Knobs (Design Space Axes)</vt:lpstr>
      <vt:lpstr>Schedule</vt:lpstr>
      <vt:lpstr>Preclass 2a</vt:lpstr>
      <vt:lpstr>Schedule</vt:lpstr>
      <vt:lpstr>Preclass 2b</vt:lpstr>
      <vt:lpstr>Critical Path</vt:lpstr>
      <vt:lpstr>Resource Bound</vt:lpstr>
      <vt:lpstr>Preclass 2c</vt:lpstr>
      <vt:lpstr>Schedule w/ 2c Resources</vt:lpstr>
      <vt:lpstr>Schedule w/ 2d Resources</vt:lpstr>
      <vt:lpstr>Preclass 2d</vt:lpstr>
      <vt:lpstr>Unroll 4 Schedule</vt:lpstr>
      <vt:lpstr>Time Points</vt:lpstr>
      <vt:lpstr>Unroll 4</vt:lpstr>
      <vt:lpstr>Observation</vt:lpstr>
      <vt:lpstr>Preclass 2e</vt:lpstr>
      <vt:lpstr>Take Aways</vt:lpstr>
      <vt:lpstr>Data Storage and Movement</vt:lpstr>
      <vt:lpstr>Multiport RF</vt:lpstr>
      <vt:lpstr>Alternate: Crossbar (Xbar)</vt:lpstr>
      <vt:lpstr>Preclass 3</vt:lpstr>
      <vt:lpstr>Split RF Cheaper</vt:lpstr>
      <vt:lpstr>Split RF Full Crossbar</vt:lpstr>
      <vt:lpstr>Split RF Full Crossbar</vt:lpstr>
      <vt:lpstr>VLIW Memory Tuning</vt:lpstr>
      <vt:lpstr>Split RF, Limited Crossbar</vt:lpstr>
      <vt:lpstr>Split RF, Limited Crossbar</vt:lpstr>
      <vt:lpstr>VLIW Schedule</vt:lpstr>
      <vt:lpstr>VLIW Interconnect Tuning</vt:lpstr>
      <vt:lpstr>Commercial: Xilinx AI Engine</vt:lpstr>
      <vt:lpstr>VLIW vs. SuperScalar</vt:lpstr>
      <vt:lpstr>Big Ideas:</vt:lpstr>
      <vt:lpstr>Admin</vt:lpstr>
      <vt:lpstr>Loop Overhead</vt:lpstr>
      <vt:lpstr>Loop Overhead</vt:lpstr>
      <vt:lpstr>VLIW Loop Overhead</vt:lpstr>
      <vt:lpstr>Zero-Overhead Loops</vt:lpstr>
      <vt:lpstr>Simplification</vt:lpstr>
      <vt:lpstr>Zero-Overhead Loop Simplify</vt:lpstr>
      <vt:lpstr>Zero-Overhead Loop Example (preclass 1)</vt:lpstr>
      <vt:lpstr>Zero-Overhead Loop</vt:lpstr>
      <vt:lpstr>Pipelined VLIW Operators</vt:lpstr>
      <vt:lpstr>Pipelined Operators</vt:lpstr>
      <vt:lpstr>Accommodating Pipeline</vt:lpstr>
      <vt:lpstr>Accommodating Pipeline</vt:lpstr>
      <vt:lpstr>Pipelined Operators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198</cp:revision>
  <cp:lastPrinted>2022-12-04T18:55:57Z</cp:lastPrinted>
  <dcterms:created xsi:type="dcterms:W3CDTF">2017-10-16T12:01:20Z</dcterms:created>
  <dcterms:modified xsi:type="dcterms:W3CDTF">2022-12-04T18:56:02Z</dcterms:modified>
</cp:coreProperties>
</file>