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339" r:id="rId4"/>
    <p:sldId id="372" r:id="rId5"/>
    <p:sldId id="344" r:id="rId6"/>
    <p:sldId id="490" r:id="rId7"/>
    <p:sldId id="456" r:id="rId8"/>
    <p:sldId id="345" r:id="rId9"/>
    <p:sldId id="388" r:id="rId10"/>
    <p:sldId id="508" r:id="rId11"/>
    <p:sldId id="346" r:id="rId12"/>
    <p:sldId id="347" r:id="rId13"/>
    <p:sldId id="349" r:id="rId14"/>
    <p:sldId id="420" r:id="rId15"/>
    <p:sldId id="348" r:id="rId16"/>
    <p:sldId id="429" r:id="rId17"/>
    <p:sldId id="361" r:id="rId18"/>
    <p:sldId id="506" r:id="rId19"/>
    <p:sldId id="511" r:id="rId20"/>
    <p:sldId id="362" r:id="rId21"/>
    <p:sldId id="393" r:id="rId22"/>
    <p:sldId id="413" r:id="rId23"/>
    <p:sldId id="424" r:id="rId24"/>
    <p:sldId id="394" r:id="rId25"/>
    <p:sldId id="414" r:id="rId26"/>
    <p:sldId id="395" r:id="rId27"/>
    <p:sldId id="495" r:id="rId28"/>
    <p:sldId id="507" r:id="rId29"/>
    <p:sldId id="496" r:id="rId30"/>
    <p:sldId id="396" r:id="rId31"/>
    <p:sldId id="415" r:id="rId32"/>
    <p:sldId id="425" r:id="rId33"/>
    <p:sldId id="426" r:id="rId34"/>
    <p:sldId id="398" r:id="rId35"/>
    <p:sldId id="400" r:id="rId36"/>
    <p:sldId id="401" r:id="rId37"/>
    <p:sldId id="402" r:id="rId38"/>
    <p:sldId id="403" r:id="rId39"/>
    <p:sldId id="497" r:id="rId40"/>
    <p:sldId id="450" r:id="rId41"/>
    <p:sldId id="451" r:id="rId42"/>
    <p:sldId id="452" r:id="rId43"/>
    <p:sldId id="371" r:id="rId44"/>
    <p:sldId id="509" r:id="rId45"/>
    <p:sldId id="366" r:id="rId46"/>
    <p:sldId id="390" r:id="rId47"/>
    <p:sldId id="391" r:id="rId48"/>
    <p:sldId id="430" r:id="rId49"/>
    <p:sldId id="431" r:id="rId50"/>
    <p:sldId id="449" r:id="rId51"/>
    <p:sldId id="446" r:id="rId52"/>
    <p:sldId id="447" r:id="rId53"/>
    <p:sldId id="448" r:id="rId54"/>
    <p:sldId id="380" r:id="rId55"/>
    <p:sldId id="340" r:id="rId56"/>
    <p:sldId id="33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7F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/>
    <p:restoredTop sz="94632"/>
  </p:normalViewPr>
  <p:slideViewPr>
    <p:cSldViewPr>
      <p:cViewPr varScale="1">
        <p:scale>
          <a:sx n="106" d="100"/>
          <a:sy n="106" d="100"/>
        </p:scale>
        <p:origin x="1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4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3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6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12,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560D7-D137-6546-B51E-5968B383A872}"/>
              </a:ext>
            </a:extLst>
          </p:cNvPr>
          <p:cNvSpPr txBox="1"/>
          <p:nvPr/>
        </p:nvSpPr>
        <p:spPr>
          <a:xfrm>
            <a:off x="304800" y="5048071"/>
            <a:ext cx="2524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 Masks</a:t>
            </a:r>
          </a:p>
          <a:p>
            <a:r>
              <a:rPr lang="en-US" dirty="0" err="1">
                <a:solidFill>
                  <a:srgbClr val="337FFF"/>
                </a:solidFill>
              </a:rPr>
              <a:t>Preclass</a:t>
            </a:r>
            <a:endParaRPr lang="en-US" dirty="0">
              <a:solidFill>
                <a:srgbClr val="337F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Wait-list processed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Terminology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3657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 – throughput for data movement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</p:txBody>
      </p:sp>
    </p:spTree>
    <p:extLst>
      <p:ext uri="{BB962C8B-B14F-4D97-AF65-F5344CB8AC3E}">
        <p14:creationId xmlns:p14="http://schemas.microsoft.com/office/powerpoint/2010/main" val="269487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movement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" y="1247120"/>
            <a:ext cx="6865303" cy="50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A0C2-D37A-0B4D-81B8-9F4E7396CA92}"/>
              </a:ext>
            </a:extLst>
          </p:cNvPr>
          <p:cNvSpPr txBox="1"/>
          <p:nvPr/>
        </p:nvSpPr>
        <p:spPr>
          <a:xfrm>
            <a:off x="1752600" y="117464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(F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units)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</p:spTree>
    <p:extLst>
      <p:ext uri="{BB962C8B-B14F-4D97-AF65-F5344CB8AC3E}">
        <p14:creationId xmlns:p14="http://schemas.microsoft.com/office/powerpoint/2010/main" val="136368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D61AD7-7600-4140-A07A-451FC950BF8E}"/>
              </a:ext>
            </a:extLst>
          </p:cNvPr>
          <p:cNvSpPr/>
          <p:nvPr/>
        </p:nvSpPr>
        <p:spPr bwMode="auto">
          <a:xfrm>
            <a:off x="5495925" y="508848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932A-CA2C-724C-B46E-E191878BBCFC}"/>
              </a:ext>
            </a:extLst>
          </p:cNvPr>
          <p:cNvSpPr/>
          <p:nvPr/>
        </p:nvSpPr>
        <p:spPr bwMode="auto">
          <a:xfrm>
            <a:off x="5648325" y="508848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D6310-7FA8-5E41-A25E-B26D7864AE11}"/>
              </a:ext>
            </a:extLst>
          </p:cNvPr>
          <p:cNvSpPr/>
          <p:nvPr/>
        </p:nvSpPr>
        <p:spPr bwMode="auto">
          <a:xfrm>
            <a:off x="586105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9FDFB-F2AE-9340-9A9D-E1AEEC35B458}"/>
              </a:ext>
            </a:extLst>
          </p:cNvPr>
          <p:cNvSpPr/>
          <p:nvPr/>
        </p:nvSpPr>
        <p:spPr bwMode="auto">
          <a:xfrm>
            <a:off x="7432675" y="5078078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4B2C7-0872-5E40-9DD0-FDFDC8AD14E1}"/>
              </a:ext>
            </a:extLst>
          </p:cNvPr>
          <p:cNvSpPr txBox="1"/>
          <p:nvPr/>
        </p:nvSpPr>
        <p:spPr>
          <a:xfrm>
            <a:off x="7408110" y="5695623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666D4-904E-F043-B40D-C002B2DF8BF1}"/>
              </a:ext>
            </a:extLst>
          </p:cNvPr>
          <p:cNvSpPr txBox="1"/>
          <p:nvPr/>
        </p:nvSpPr>
        <p:spPr>
          <a:xfrm>
            <a:off x="5118934" y="565724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next_in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77E31-3DFD-CE48-BF49-2DED246203D9}"/>
              </a:ext>
            </a:extLst>
          </p:cNvPr>
          <p:cNvCxnSpPr>
            <a:cxnSpLocks/>
          </p:cNvCxnSpPr>
          <p:nvPr/>
        </p:nvCxnSpPr>
        <p:spPr bwMode="auto">
          <a:xfrm>
            <a:off x="5495925" y="4879262"/>
            <a:ext cx="2082800" cy="21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B9BA50-F605-5D43-B383-7AF434EA12A4}"/>
              </a:ext>
            </a:extLst>
          </p:cNvPr>
          <p:cNvSpPr txBox="1"/>
          <p:nvPr/>
        </p:nvSpPr>
        <p:spPr>
          <a:xfrm>
            <a:off x="5781601" y="4492364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cycles</a:t>
            </a:r>
          </a:p>
        </p:txBody>
      </p:sp>
    </p:spTree>
    <p:extLst>
      <p:ext uri="{BB962C8B-B14F-4D97-AF65-F5344CB8AC3E}">
        <p14:creationId xmlns:p14="http://schemas.microsoft.com/office/powerpoint/2010/main" val="39339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Throughput [Bandwidth] Engineering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Which w’s read in each iteration of j loop? </a:t>
            </a:r>
          </a:p>
          <a:p>
            <a:r>
              <a:rPr lang="en-US" dirty="0">
                <a:solidFill>
                  <a:srgbClr val="FF6600"/>
                </a:solidFill>
              </a:rPr>
              <a:t>Which x’s?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=1?</a:t>
            </a:r>
          </a:p>
          <a:p>
            <a:r>
              <a:rPr lang="en-US" dirty="0">
                <a:solidFill>
                  <a:srgbClr val="FF6600"/>
                </a:solidFill>
              </a:rPr>
              <a:t>When never read x[0] again? x[4]?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F2C1-0AB5-3C42-815A-89A58379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198414"/>
            <a:ext cx="4343400" cy="2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Recall from earlier in lecture: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0230" y="1143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219231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292100"/>
            <a:ext cx="7772400" cy="1143000"/>
          </a:xfrm>
        </p:spPr>
        <p:txBody>
          <a:bodyPr/>
          <a:lstStyle/>
          <a:p>
            <a:r>
              <a:rPr lang="en-US" dirty="0"/>
              <a:t>Impact Small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7" y="1295400"/>
            <a:ext cx="7772400" cy="4114800"/>
          </a:xfrm>
        </p:spPr>
        <p:txBody>
          <a:bodyPr/>
          <a:lstStyle/>
          <a:p>
            <a:r>
              <a:rPr lang="en-US" dirty="0"/>
              <a:t>Remember how delay scale with N</a:t>
            </a:r>
          </a:p>
          <a:p>
            <a:r>
              <a:rPr lang="en-US" dirty="0">
                <a:solidFill>
                  <a:srgbClr val="FF6600"/>
                </a:solidFill>
              </a:rPr>
              <a:t>How much faster might small [10 element] memory be? [compare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as powers of 2: 2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vs. 2</a:t>
            </a:r>
            <a:r>
              <a:rPr lang="en-US" baseline="30000" dirty="0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09561-9A7D-E945-8280-460DFC8B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8" y="3609340"/>
            <a:ext cx="3288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/>
              <a:t>throughput and </a:t>
            </a:r>
            <a:r>
              <a:rPr lang="en-US" dirty="0"/>
              <a:t>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69" y="2933700"/>
            <a:ext cx="376783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7800"/>
            <a:ext cx="5133922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2DE1E-D4CD-D34F-A315-5C74473CEAD8}"/>
              </a:ext>
            </a:extLst>
          </p:cNvPr>
          <p:cNvSpPr txBox="1"/>
          <p:nvPr/>
        </p:nvSpPr>
        <p:spPr>
          <a:xfrm>
            <a:off x="7506372" y="1498252"/>
            <a:ext cx="16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in w’s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ECD40-C479-7842-A426-4556D312E6AF}"/>
              </a:ext>
            </a:extLst>
          </p:cNvPr>
          <p:cNvSpPr txBox="1"/>
          <p:nvPr/>
        </p:nvSpPr>
        <p:spPr>
          <a:xfrm>
            <a:off x="7455119" y="2073353"/>
            <a:ext cx="18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first x’s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5BCF9-F7FA-044E-941A-FB2076CF02A2}"/>
              </a:ext>
            </a:extLst>
          </p:cNvPr>
          <p:cNvSpPr txBox="1"/>
          <p:nvPr/>
        </p:nvSpPr>
        <p:spPr>
          <a:xfrm>
            <a:off x="7848577" y="3429000"/>
            <a:ext cx="121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Shift x’s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50CB5-5A68-D84E-BE35-AB6F9A51A525}"/>
              </a:ext>
            </a:extLst>
          </p:cNvPr>
          <p:cNvSpPr txBox="1"/>
          <p:nvPr/>
        </p:nvSpPr>
        <p:spPr>
          <a:xfrm>
            <a:off x="8347656" y="4134943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</a:t>
            </a:r>
          </a:p>
          <a:p>
            <a:r>
              <a:rPr lang="en-US" dirty="0">
                <a:solidFill>
                  <a:schemeClr val="accent2"/>
                </a:solidFill>
              </a:rPr>
              <a:t>new 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6AED7A-D2B3-3A4E-9A44-A9131B5E2677}"/>
              </a:ext>
            </a:extLst>
          </p:cNvPr>
          <p:cNvCxnSpPr>
            <a:cxnSpLocks/>
          </p:cNvCxnSpPr>
          <p:nvPr/>
        </p:nvCxnSpPr>
        <p:spPr bwMode="auto">
          <a:xfrm>
            <a:off x="3483672" y="3962400"/>
            <a:ext cx="631128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04261-6566-144B-AAF7-A31A2302E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F9D071-1B1A-5445-84BA-667F352E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1A1A-AD78-7E42-A167-D23DA941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D66-72E8-8447-A37B-C076583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Throughput Engineering</a:t>
            </a:r>
            <a:br>
              <a:rPr lang="en-US" dirty="0"/>
            </a:br>
            <a:r>
              <a:rPr lang="en-US" dirty="0"/>
              <a:t>(Bandwidth Engineering)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5BB2-EC73-0549-9830-57A0FEC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8E07-BF57-474F-82BF-4B1B1E3C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dirty="0"/>
              <a:t>Word </a:t>
            </a:r>
          </a:p>
          <a:p>
            <a:pPr lvl="1"/>
            <a:r>
              <a:rPr lang="en-US" dirty="0"/>
              <a:t>set of bits act on together in our computer system</a:t>
            </a:r>
          </a:p>
          <a:p>
            <a:pPr lvl="2"/>
            <a:r>
              <a:rPr lang="en-US" dirty="0"/>
              <a:t>E.g. In our 64b processors, work on 64b words</a:t>
            </a:r>
          </a:p>
          <a:p>
            <a:pPr lvl="1"/>
            <a:r>
              <a:rPr lang="en-US" dirty="0"/>
              <a:t>Often bits used to represent a value</a:t>
            </a:r>
          </a:p>
          <a:p>
            <a:pPr lvl="2"/>
            <a:r>
              <a:rPr lang="en-US" dirty="0"/>
              <a:t>64b to represent at double-precision float or 64b integer</a:t>
            </a:r>
          </a:p>
          <a:p>
            <a:pPr lvl="2"/>
            <a:r>
              <a:rPr lang="en-US" dirty="0"/>
              <a:t>32b to represent a single-precision float or 32b integer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8E26-A093-0B40-96FF-1461BE6B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C1288-9AE6-DF46-BE69-B3D1723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9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Banking </a:t>
            </a:r>
            <a:r>
              <a:rPr lang="en-US" dirty="0"/>
              <a:t>(not </a:t>
            </a:r>
            <a:r>
              <a:rPr lang="en-US" dirty="0" err="1"/>
              <a:t>today</a:t>
            </a:r>
            <a:r>
              <a:rPr lang="en-US" dirty="0" err="1">
                <a:sym typeface="Wingdings" pitchFamily="2" charset="2"/>
              </a:rPr>
              <a:t>come</a:t>
            </a:r>
            <a:r>
              <a:rPr lang="en-US" dirty="0">
                <a:sym typeface="Wingdings" pitchFamily="2" charset="2"/>
              </a:rPr>
              <a:t> back to later)</a:t>
            </a:r>
            <a:endParaRPr lang="en-US" dirty="0"/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Decompose memory into independent banks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76200"/>
            <a:ext cx="7772400" cy="1143000"/>
          </a:xfrm>
        </p:spPr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/>
              <a:t>Can make memory wider (less square)</a:t>
            </a:r>
          </a:p>
          <a:p>
            <a:pPr lvl="1"/>
            <a:r>
              <a:rPr lang="en-US" dirty="0"/>
              <a:t>Get more bits out per cycle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or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term(s) impacted?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+2)</a:t>
            </a:r>
            <a:endParaRPr lang="en-US" baseline="-25000" dirty="0">
              <a:solidFill>
                <a:srgbClr val="3366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584845" cy="47498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E5E094-62B3-0540-ACF7-25E8C041E867}"/>
              </a:ext>
            </a:extLst>
          </p:cNvPr>
          <p:cNvSpPr/>
          <p:nvPr/>
        </p:nvSpPr>
        <p:spPr bwMode="auto">
          <a:xfrm>
            <a:off x="4267200" y="4038600"/>
            <a:ext cx="4876800" cy="685800"/>
          </a:xfrm>
          <a:prstGeom prst="rect">
            <a:avLst/>
          </a:prstGeom>
          <a:noFill/>
          <a:ln w="38100" cap="flat" cmpd="sng" algn="ctr">
            <a:solidFill>
              <a:srgbClr val="33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GHz speeds</a:t>
            </a:r>
          </a:p>
          <a:p>
            <a:pPr lvl="2"/>
            <a:r>
              <a:rPr lang="en-US" dirty="0"/>
              <a:t>(1ns, sub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16570-DFBD-594F-A98D-009D24C5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2438400"/>
            <a:ext cx="2489200" cy="260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2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3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If never seen a Lego</a:t>
            </a:r>
          </a:p>
          <a:p>
            <a:pPr lvl="1"/>
            <a:r>
              <a:rPr lang="en-US" dirty="0"/>
              <a:t>Plan to watch short (&lt;3min) video before </a:t>
            </a:r>
            <a:r>
              <a:rPr lang="en-US" dirty="0" err="1"/>
              <a:t>preclass</a:t>
            </a:r>
            <a:r>
              <a:rPr lang="en-US" dirty="0"/>
              <a:t> for Wednesday </a:t>
            </a:r>
          </a:p>
          <a:p>
            <a:r>
              <a:rPr lang="en-US" dirty="0"/>
              <a:t>Board distribution on Wednesday</a:t>
            </a:r>
          </a:p>
          <a:p>
            <a:pPr lvl="1"/>
            <a:r>
              <a:rPr lang="en-US" dirty="0"/>
              <a:t>10am to lecture start</a:t>
            </a:r>
          </a:p>
          <a:p>
            <a:pPr lvl="1"/>
            <a:r>
              <a:rPr lang="en-US" dirty="0"/>
              <a:t>right after lecture end</a:t>
            </a:r>
          </a:p>
          <a:p>
            <a:endParaRPr lang="en-US" dirty="0"/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86106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to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detects</a:t>
            </a:r>
            <a:br>
              <a:rPr lang="en-US" dirty="0"/>
            </a:br>
            <a:r>
              <a:rPr lang="en-US" dirty="0" err="1"/>
              <a:t>bitline</a:t>
            </a:r>
            <a:r>
              <a:rPr lang="en-US" dirty="0"/>
              <a:t> swing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1067-CE35-EB40-A320-23299E783F4A}"/>
              </a:ext>
            </a:extLst>
          </p:cNvPr>
          <p:cNvSpPr txBox="1"/>
          <p:nvPr/>
        </p:nvSpPr>
        <p:spPr>
          <a:xfrm>
            <a:off x="5009453" y="1298058"/>
            <a:ext cx="400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7FFF"/>
                </a:solidFill>
                <a:latin typeface="+mn-lt"/>
              </a:rPr>
              <a:t>Cartoon memory</a:t>
            </a:r>
          </a:p>
          <a:p>
            <a:r>
              <a:rPr lang="en-US" dirty="0">
                <a:solidFill>
                  <a:srgbClr val="337FFF"/>
                </a:solidFill>
                <a:latin typeface="+mn-lt"/>
              </a:rPr>
              <a:t>illustrative of physical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58879</TotalTime>
  <Words>2222</Words>
  <Application>Microsoft Macintosh PowerPoint</Application>
  <PresentationFormat>On-screen Show (4:3)</PresentationFormat>
  <Paragraphs>513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Memory Scaling</vt:lpstr>
      <vt:lpstr>On-Chip Delay</vt:lpstr>
      <vt:lpstr>Random Access Memory</vt:lpstr>
      <vt:lpstr>Memory Operation</vt:lpstr>
      <vt:lpstr>Memory Block</vt:lpstr>
      <vt:lpstr>Memory Block</vt:lpstr>
      <vt:lpstr>Terminology Bandwidth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Preclass 2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3d</vt:lpstr>
      <vt:lpstr>Recall from earlier in lecture: Memory Block</vt:lpstr>
      <vt:lpstr>Impact Small Memory</vt:lpstr>
      <vt:lpstr>Preclass 3e</vt:lpstr>
      <vt:lpstr>Preclass 3e</vt:lpstr>
      <vt:lpstr>Preclass 3e iii</vt:lpstr>
      <vt:lpstr>Preclass 3e iii</vt:lpstr>
      <vt:lpstr>Lesson</vt:lpstr>
      <vt:lpstr>Processor Data Caches</vt:lpstr>
      <vt:lpstr>Cache</vt:lpstr>
      <vt:lpstr>Processor Data Caches</vt:lpstr>
      <vt:lpstr>Terminology</vt:lpstr>
      <vt:lpstr>Bandwidth Engineering</vt:lpstr>
      <vt:lpstr>Terminology: Unroll Loop</vt:lpstr>
      <vt:lpstr>Terminology: Unroll Loop</vt:lpstr>
      <vt:lpstr>Terminology: Unroll Loop</vt:lpstr>
      <vt:lpstr>Throughput Engineering (Bandwidth Engineering)</vt:lpstr>
      <vt:lpstr>Terminology Word</vt:lpstr>
      <vt:lpstr>Bandwidth Engineering</vt:lpstr>
      <vt:lpstr>Wide Memory</vt:lpstr>
      <vt:lpstr>Revisit Preclass 3</vt:lpstr>
      <vt:lpstr>Preclass 3 + wide</vt:lpstr>
      <vt:lpstr>Preclass 3 + wide</vt:lpstr>
      <vt:lpstr>Amdahl’s Law</vt:lpstr>
      <vt:lpstr>Amdahl’s Law</vt:lpstr>
      <vt:lpstr>Amdahl’s Law</vt:lpstr>
      <vt:lpstr>Amdahl’s Law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234</cp:revision>
  <cp:lastPrinted>2022-09-12T13:51:14Z</cp:lastPrinted>
  <dcterms:created xsi:type="dcterms:W3CDTF">2018-09-09T23:24:31Z</dcterms:created>
  <dcterms:modified xsi:type="dcterms:W3CDTF">2022-09-12T13:51:16Z</dcterms:modified>
</cp:coreProperties>
</file>